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601" r:id="rId3"/>
    <p:sldId id="602" r:id="rId4"/>
    <p:sldId id="376" r:id="rId5"/>
    <p:sldId id="560" r:id="rId6"/>
    <p:sldId id="562" r:id="rId7"/>
    <p:sldId id="598" r:id="rId8"/>
    <p:sldId id="429" r:id="rId9"/>
    <p:sldId id="588" r:id="rId10"/>
    <p:sldId id="587" r:id="rId11"/>
    <p:sldId id="589" r:id="rId12"/>
    <p:sldId id="618" r:id="rId13"/>
    <p:sldId id="620" r:id="rId14"/>
    <p:sldId id="615" r:id="rId15"/>
    <p:sldId id="590" r:id="rId16"/>
    <p:sldId id="566" r:id="rId17"/>
    <p:sldId id="591" r:id="rId18"/>
    <p:sldId id="592" r:id="rId19"/>
    <p:sldId id="621" r:id="rId20"/>
    <p:sldId id="623" r:id="rId21"/>
    <p:sldId id="616" r:id="rId22"/>
    <p:sldId id="596" r:id="rId23"/>
    <p:sldId id="595" r:id="rId24"/>
    <p:sldId id="597" r:id="rId25"/>
    <p:sldId id="593" r:id="rId26"/>
    <p:sldId id="600" r:id="rId27"/>
    <p:sldId id="603" r:id="rId28"/>
    <p:sldId id="612" r:id="rId29"/>
    <p:sldId id="614" r:id="rId30"/>
    <p:sldId id="617" r:id="rId31"/>
    <p:sldId id="599" r:id="rId32"/>
    <p:sldId id="604" r:id="rId33"/>
    <p:sldId id="605" r:id="rId34"/>
    <p:sldId id="422" r:id="rId3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4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A consumer is deciding how many units of good 1 to purchase at a fixed market price. Which statement best describes the consumer's reservation prices?
https://www.polleverywhere.com/multiple_choice_polls/484yzgFCWECLNrv8v5lxq?display_state=instructions&amp;activity_state=opened&amp;state=opened&amp;flow=Engagement&amp;onscreen=persist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F66814-F58F-B344-23FD-7F6C1A43FF2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6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A consumer is deciding how many units of good 1 to purchase at a fixed market price. Which statement best describes the consumer's reservation prices?
https://www.polleverywhere.com/multiple_choice_polls/484yzgFCWECLNrv8v5lxq?display_state=chart&amp;activity_state=closed&amp;state=closed&amp;flow=Engagement&amp;onscreen=persist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61A0B-DC95-C763-49AE-0E3127616B1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Why does quasilinear utility play a key role in measuring consumer surplus using reservation prices and demand curves?
https://www.polleverywhere.com/multiple_choice_polls/WRcAbWNXFTg3EkYDXI3io?display_state=instructions&amp;activity_state=opened&amp;state=opened&amp;flow=Engagement&amp;onscreen=persist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1847F-12CF-48B0-448B-DDBD98029E5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4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Why does quasilinear utility play a key role in measuring consumer surplus using reservation prices and demand curves?
https://www.polleverywhere.com/multiple_choice_polls/WRcAbWNXFTg3EkYDXI3io?display_state=chart&amp;activity_state=closed&amp;state=closed&amp;flow=Engagement&amp;onscreen=persist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16875-3410-79D0-C62B-95A83FA7DAD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04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Which interpretation of the inverse demand curve is correct?
https://www.polleverywhere.com/multiple_choice_polls/p98dhnNeqKHxxDhqFXIK3?display_state=instructions&amp;activity_state=opened&amp;state=opened&amp;flow=Engagement&amp;onscreen=persist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BC6BF-8E53-FDCC-91DB-963FF6B949F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4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Which interpretation of the inverse demand curve is correct?
https://www.polleverywhere.com/multiple_choice_polls/p98dhnNeqKHxxDhqFXIK3?display_state=chart&amp;activity_state=closed&amp;state=closed&amp;flow=Engagement&amp;onscreen=persist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896FB-5096-358A-84F4-AE9A848C3F8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8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114D-31B9-4B78-9ACC-70FB90027BFD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4A91-75B0-4800-B4E2-20956DB94300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1350-1A97-42BE-B68B-7AD85E4EDCBF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65B-C187-4F2E-97E4-866F44D3FEC5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E8C-B3D2-4FED-8171-A22B1E84AA49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7D79-C197-49E5-840E-62EF773E40EB}" type="datetime1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717-ACD6-42B4-B4D2-A00897526083}" type="datetime1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F010-C38E-44B3-A11D-B9CE0300A741}" type="datetime1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42EE-45D9-4220-A88F-EE689B9875C3}" type="datetime1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1C2B-1683-45DB-88D6-369C6CB6AB24}" type="datetime1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611B-DC9D-42DB-B865-14DB93E316AF}" type="datetime1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D4B9-4EE2-4C3D-B367-BE7622E78789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200" dirty="0"/>
              <a:t>I</a:t>
            </a:r>
            <a:r>
              <a:rPr lang="en-US" sz="3600" dirty="0"/>
              <a:t>NTERMEDIATE </a:t>
            </a:r>
            <a:r>
              <a:rPr lang="en-US" sz="4200" dirty="0"/>
              <a:t>M</a:t>
            </a:r>
            <a:r>
              <a:rPr lang="en-US" sz="3600" dirty="0"/>
              <a:t>ICROECONOMIC </a:t>
            </a:r>
            <a:r>
              <a:rPr lang="en-US" sz="4200" dirty="0"/>
              <a:t>T</a:t>
            </a:r>
            <a:r>
              <a:rPr lang="en-US" sz="3600" dirty="0"/>
              <a:t>HEORY</a:t>
            </a:r>
            <a:endParaRPr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14: Consumer’s Surplus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39704-F43C-59D4-6B2A-9F91C7972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1284-6D28-B9E8-3400-192415906F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:r>
                  <a:rPr lang="en-US" altLang="zh-TW" sz="2400" b="1" dirty="0"/>
                  <a:t>Reservation Price</a:t>
                </a:r>
                <a:r>
                  <a:rPr lang="en-US" altLang="zh-TW" sz="2400" dirty="0"/>
                  <a:t> of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400" dirty="0"/>
                  <a:t> is the price at which the consumer is indifferent between purchasing a unit of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400" dirty="0"/>
                  <a:t> and not purchasing it.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 consumer’s reservation price for a unit is the highest price at which they are just indifferent between buying and not buying that unit.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at which the consumer is indifferent between purchasing 0 or 1 unit of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400" dirty="0"/>
                  <a:t>, then: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𝑈𝑡𝑖𝑙𝑖𝑡𝑦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𝑐𝑜𝑛𝑠𝑢𝑚𝑖𝑛𝑔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𝑢𝑛𝑖𝑡𝑠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𝑔𝑜𝑜𝑑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</m:e>
                          </m:eqArr>
                        </m:lim>
                      </m:limLow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𝑈𝑡𝑖𝑙𝑖𝑡𝑦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𝑐𝑜𝑛𝑠𝑢𝑚𝑖𝑛𝑔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𝑢𝑛𝑖𝑡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𝑔𝑜𝑜𝑑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 can be found as the value that satisfies: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1284-6D28-B9E8-3400-192415906F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49E5B5A-A29A-C940-1CA8-923584C4F3A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257CC-B88C-C9CA-9A18-6AB61D6B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Reservation Prices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5875C7-70B3-A164-E3AA-48EFB5ED46D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77FC9-6288-32D1-4C35-9792CF16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6D12B-E4AF-17AA-B9D2-34EAADFD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130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2BD21-DC20-2DAB-F67B-2B5E262AD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59EA9-AC08-8F34-37F2-DFF2A54E26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that the consumer’s utility function is quasilinear: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Then, we can solve to find the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				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Similarly, we can find the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				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59EA9-AC08-8F34-37F2-DFF2A54E26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77E690D-4C89-3465-2B2D-9B38D0ED8E1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C52B0-7B1B-0F76-D2CF-69EA7913D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Quasilinear Utility and Reservation Prices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7E5CAC-B468-8073-AA20-3D4E530108D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A4D28-B5E4-8F78-0CA7-203A3491C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5E5FC-5516-985A-84C8-C773CB6B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4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9488A-C08B-764B-3DE3-C13D49212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A consumer is deciding how many units of good 1 to purchase at a fixed market price. Which statement best describes the consumer's reservation prices?
Slide 12</a:t>
            </a:r>
          </a:p>
        </p:txBody>
      </p:sp>
      <p:sp>
        <p:nvSpPr>
          <p:cNvPr id="3" name="Footer Placeholder 2" descr="Poll Everywhere multiple choice poll instructions screen&#10;Activity Title: A consumer is deciding how many units of good 1 to purchase at a fixed market price. Which statement best describes the consumer's reservation prices?">
            <a:extLst>
              <a:ext uri="{FF2B5EF4-FFF2-40B4-BE49-F238E27FC236}">
                <a16:creationId xmlns:a16="http://schemas.microsoft.com/office/drawing/2014/main" id="{2BA4CA4B-34C2-3BA3-4D32-574BD74C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C5175-D4CF-2B28-7839-EE4865FD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652BA-CBE8-EE4F-340A-DDF8F9C5503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84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B44E-AE7A-6A95-08A1-1F6A09D7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A consumer is deciding how many units of good 1 to purchase at a fixed market price. Which statement best describes the consumer's reservation prices?
Slide 14</a:t>
            </a:r>
          </a:p>
        </p:txBody>
      </p:sp>
      <p:sp>
        <p:nvSpPr>
          <p:cNvPr id="3" name="Footer Placeholder 2" descr="Poll Everywhere multiple choice poll chart screen&#10;Activity Title: A consumer is deciding how many units of good 1 to purchase at a fixed market price. Which statement best describes the consumer's reservation prices?">
            <a:extLst>
              <a:ext uri="{FF2B5EF4-FFF2-40B4-BE49-F238E27FC236}">
                <a16:creationId xmlns:a16="http://schemas.microsoft.com/office/drawing/2014/main" id="{F1D658AD-1265-B773-24C1-46745502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C1352-F373-91CD-87D3-A5DE0A9E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54593D-9B7F-E6C0-BBB4-C790C0949D8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12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7D07C-DCEC-C3C0-5707-275D799D5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AA924-C531-267E-FB8C-461F4472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The reservation price can differ across units and reflects the consumer’s marginal willingness to pay for each unit.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 reservation price is defined unit by unit.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It represents the maximum price the consumer is willing to pay for that specific unit.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As consumption increases, marginal willingness to pay typically falls, implying lower reservation prices for additional units.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Incorrect Answers: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A: Reservation prices are generally not the same across units, since they reflect marginal willingness to pay.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B: The first unit does not uniquely define willingness to pay for all units.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D: Reservation prices depend on preferences and marginal utility, not income alone.</a:t>
            </a:r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DCECA0-8FB6-7565-78F1-752717C20D8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84E63-317C-0896-6FFF-E275F7D85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In-class Poll #1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DA3F8-8FB4-80CD-61E0-5B8F046BB60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C905D-E525-A42F-6D2A-FA7DD714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300A5-20D3-3384-B3E3-B56DFCBC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7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85325-F7BD-1C31-D4B5-8522F1C5C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EAF6C-517C-0122-80F3-7DBF83E5D7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Generalizing, we find that the reservation price for the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400" dirty="0"/>
                  <a:t>th unit can be expressed as: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Loosely interpreting this result, reservation prices measure the marginal utility associated with additional units of consumption of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Conveniently, if we want to recover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sz="2400" dirty="0"/>
                  <a:t>, we can simply add up the reservation prices: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+⋯+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0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						      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zh-TW" sz="20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						      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∵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000" dirty="0"/>
                  <a:t>   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EAF6C-517C-0122-80F3-7DBF83E5D7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97230A3-38F6-D2B6-BF6F-4F02F7AD0C3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35595-02AF-A068-67F3-CED34A35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Reservation Prices and Utility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BF7CA-23FA-288A-5B85-4745FBE8939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92BCD-AED5-E5A8-3C4C-6C60C2281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26292-E88C-501A-C270-449A1E16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71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ECCC1-B9D6-1C2C-61E5-A9BF70CCF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7A1B9-D054-7804-1632-F9179072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Then, if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400" dirty="0"/>
                  <a:t> units of the discrete good are demanded by the consumer, the price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TW" sz="2400" dirty="0"/>
                  <a:t> must satisfy: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In plain words, if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000" dirty="0"/>
                  <a:t> units are purchased, the price must be low enough to justify buying the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000" dirty="0"/>
                  <a:t>th unit, but high enough that buying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zh-TW" sz="2000" dirty="0"/>
                  <a:t>th unit is not worthwhile.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Plotting this rule yields a step-shaped demand function for the consumer.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Caveat: This assumes reservation prices are declining, which is the discrete version of diminishing marginal utility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7A1B9-D054-7804-1632-F9179072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E994091-33DF-C48D-4DF2-AD3FFF8F6A3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55412-3B18-8B58-1214-E33DD6F1E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Quasilinear Utility: Demand Functions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8EDD0-B2CD-D437-442D-4F756A3F6FD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BCFC5-2A91-0316-319A-4738B2262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57AE-1432-CF93-93D3-5F665D63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22AC68-D35E-CED9-F430-E2B501743A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1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F3928-1718-6ED5-6C2D-1B80FE907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CE7576-1793-FCED-055D-63F492BE21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consumer’s utility from consuming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400" dirty="0"/>
                  <a:t> units 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400" dirty="0"/>
                  <a:t> is the area of the first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400" dirty="0"/>
                  <a:t> bars:</a:t>
                </a:r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sz="2000" dirty="0"/>
                  <a:t>, 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width of each “bar” is exactly 1.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height of each “bar”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This area is called the </a:t>
                </a:r>
                <a:r>
                  <a:rPr lang="en-US" altLang="zh-TW" sz="2400" b="1" dirty="0"/>
                  <a:t>Gross Benefit</a:t>
                </a:r>
                <a:r>
                  <a:rPr lang="en-US" altLang="zh-TW" sz="2400" dirty="0"/>
                  <a:t> associated with the consumption of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consumer’s total utility from consuming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400" dirty="0"/>
                  <a:t> units of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400" dirty="0"/>
                  <a:t> at price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TW" sz="2400" dirty="0"/>
                  <a:t> is given by: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𝑝𝑛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CE7576-1793-FCED-055D-63F492BE21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BB96AC6-CCE1-8F98-D1DA-BAF26ADE1E7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D71A3-2F0F-153C-F0F0-2F5CBF76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Gross Benefit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F6CBD4-33AD-2AFA-CFB9-04C4B187334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DE477-AA81-A867-F221-69A678BD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1DEC3-7C28-D37A-B6E7-9EC51BB1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B6A040-B636-109A-A802-2D383A814E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17F43-F794-08F4-FDA1-EFA0B7769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16C1D4-56F5-F4EE-651A-670D5321C9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Subtracting expenditure from gross benefit yields </a:t>
                </a:r>
                <a:r>
                  <a:rPr lang="en-US" altLang="zh-TW" sz="2400" b="1" dirty="0"/>
                  <a:t>Consumer’s Surplus</a:t>
                </a:r>
                <a:r>
                  <a:rPr lang="en-US" altLang="zh-TW" sz="2400" dirty="0"/>
                  <a:t>: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𝑝𝑛</m:t>
                      </m:r>
                    </m:oMath>
                  </m:oMathPara>
                </a14:m>
                <a:endParaRPr lang="en-US" altLang="zh-TW" sz="240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Consumer’s surplus measures the net benefit from consuming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400" dirty="0"/>
                  <a:t> units of the discrete good: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sum of surplus (benefit minus cost) the consumer enjoys from consuming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000" dirty="0"/>
                  <a:t> units of the good.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Equivalently, the amount of money the consumer would require to be just indifferent between consuming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000" dirty="0"/>
                  <a:t> units of the good and consuming none at all.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16C1D4-56F5-F4EE-651A-670D5321C9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ED07AE6-15F0-9EC6-709C-D59FB5187FD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76E97-316A-1333-AEC9-C5CA29C19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Consumer’s Surplus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F2176-D4C3-BC92-55E8-CA6051642C7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C83D5-B261-8EE4-1DFD-F9E92574D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125C5-5CAA-8E85-60CC-2416AF2B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7A1C53-4EB9-3EDC-F688-48C6131041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8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E5C3-C70A-21B4-9EA0-2BE7383BD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Why does quasilinear utility play a key role in measuring consumer surplus using reservation prices and demand curves?
Slide 19</a:t>
            </a:r>
          </a:p>
        </p:txBody>
      </p:sp>
      <p:sp>
        <p:nvSpPr>
          <p:cNvPr id="3" name="Footer Placeholder 2" descr="Poll Everywhere multiple choice poll instructions screen&#10;Activity Title: Why does quasilinear utility play a key role in measuring consumer surplus using reservation prices and demand curves?">
            <a:extLst>
              <a:ext uri="{FF2B5EF4-FFF2-40B4-BE49-F238E27FC236}">
                <a16:creationId xmlns:a16="http://schemas.microsoft.com/office/drawing/2014/main" id="{C734F17E-1A3F-2289-9BDF-BABBACE0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C38E6-7F66-225F-7654-F4261A1F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9C9FE6-0AD4-21C0-B764-DCACC1BE697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02370-1F5A-59D5-87FB-585722EC3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C5FD4-C4A2-0344-2D1C-D68C10074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studied how a consumer’s optimal choice responds to changes in parameters.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Engel curve describes how optimal consumption of a good changes as income varies, holding prices fixed.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shape of the Engel curve allows us to classify goods: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Normal goods: Consumption increases as income rises.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Inferior goods: Consumption decreases over some income range.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Luxury goods: Consumption increases more than proportionally with income.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Necessities: Consumption increases less than proportionally with income.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Engel curves are observable objects that help us infer preferences from data.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5044B4-6715-2012-44AE-8F6EE9F56F8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BE170-83F5-CAF7-C2B1-9CB21180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0CF819-93B7-0FE7-664D-4231F00791B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2D93F-F5A1-42EB-7657-2D83A584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F8C6-FAD6-05E3-8FE9-21699B1C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486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9770-7290-FD50-F071-CAED42E1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Why does quasilinear utility play a key role in measuring consumer surplus using reservation prices and demand curves?
Slide 21</a:t>
            </a:r>
          </a:p>
        </p:txBody>
      </p:sp>
      <p:sp>
        <p:nvSpPr>
          <p:cNvPr id="3" name="Footer Placeholder 2" descr="Poll Everywhere multiple choice poll chart screen&#10;Activity Title: Why does quasilinear utility play a key role in measuring consumer surplus using reservation prices and demand curves?">
            <a:extLst>
              <a:ext uri="{FF2B5EF4-FFF2-40B4-BE49-F238E27FC236}">
                <a16:creationId xmlns:a16="http://schemas.microsoft.com/office/drawing/2014/main" id="{67882841-D254-C964-C4F9-9165AD4E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A6F24-B8DF-4CC0-450F-BDECC71B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CB8B8-6771-E518-52D4-E2A70D553C3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4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AF8C5-7870-E805-096B-B3C8A0843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43F71-DE90-6785-68A3-A1AF185A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It ensures that reservation prices for a good are independent of income.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Under quasilinear utility, changes in income affect consumption of the numeraire good only.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Marginal utility of the non-numeraire good does not depend on income.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As a result, reservation prices remain fixed as income changes.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This allows consumer surplus to be measured using reservation prices and demand curves.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Incorrect Answers: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A: Quasilinear utility does not imply linear demand.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C: Fractional units are unrelated to quasilinear preferences.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D: Monotonicity, not </a:t>
            </a:r>
            <a:r>
              <a:rPr lang="en-US" altLang="zh-TW" sz="2000" dirty="0" err="1"/>
              <a:t>quasilinearity</a:t>
            </a:r>
            <a:r>
              <a:rPr lang="en-US" altLang="zh-TW" sz="2000" dirty="0"/>
              <a:t>, is the reason consumers spend all of their income.</a:t>
            </a:r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FAA5F2-673A-8E27-27A5-04AD0FEF639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E5168-641B-FA7F-2445-0E4EAFD6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In-class Poll #2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1AF683-38CE-5A75-F7E4-D96EB53638A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EFB35-F574-35F7-10DF-FDD11A75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475B0-7610-6633-06EA-E1873A8C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898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3F316-6203-F25C-5144-09AA23EF9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0B00D8-E72B-FA2F-02F0-8BC44D0E29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8180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consumer’s surplus associated with a continuous demand curve can be approximated.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First, we approximate the continuous demand curve using a step-shaped demand structure.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Then, we compute consumer surplus using the surplus of this step-shaped demand structure.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the limit, as the steps become arbitrarily small, the exact expression for consumer surplus is given by: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0B00D8-E72B-FA2F-02F0-8BC44D0E29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81801" cy="5081046"/>
              </a:xfrm>
              <a:blipFill>
                <a:blip r:embed="rId2"/>
                <a:stretch>
                  <a:fillRect l="-1168" t="-1319" r="-2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ED247B-35E0-A533-695C-A04207911F4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928A9-EA97-F828-2E1F-6ADAE121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Consumer’s Surplus and Continuous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3D133-0A82-A3DA-6445-E4EAED74BCF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A72DC-52DF-4790-2533-0F0556CB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C84CB-EABE-C1AB-0FFB-1BA38D60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F827FD-21E1-4E0E-39EB-AE684CE732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EEA11D-9685-55D7-5BEC-5469284C3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85694B-62B6-6B25-91A0-E80AEBEB2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AC0DC-47A6-3199-0D89-C5A9B44AD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5D748-600B-A543-426F-C9C128FA5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All analysis up to this point hinges on one key assumption: the consumer’s utility function can be represented by a quasilinear utility function.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general, the price at which a consumer is willing to purchase units of good 1 depends on how much income they have available for consuming other goods.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Only when the consumer’s utility is quasilinear, the consumer’s reservation price is independent of the amount of income available for consumption of other goods.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Although the area under the demand curve is not an exact measure of consumer surplus in general, it is often a sufficiently accurate approximation.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This approximation works best when the income effect is small.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3F55C5-8210-DE1A-59FE-45147D10C51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E234B-338D-0B5F-BD4D-9D81903E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Caveat: Quasilinear Utility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70310D-28F7-9EDC-149A-597385A8CED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AD3BD-92B7-5518-8AB6-9AE5928E6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AE48C-8E54-6402-7154-4D92CD9C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686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91B8F-E9CA-71C8-F2D3-DAE4AD31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FA132-EBB5-587A-A059-EF80092763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8180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practice, we tend to care more about changes in consumer surplus than about its absolute level.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a change in the market: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price increases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20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quantity demanded decreases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20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altLang="zh-TW" sz="20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As a result, consumer surplus decreases by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sz="2400" dirty="0"/>
                  <a:t> through two channels: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TW" sz="2000" dirty="0"/>
                  <a:t>: For each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altLang="zh-TW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000" dirty="0">
                    <a:latin typeface="Garamond" panose="02020404030301010803" pitchFamily="18" charset="0"/>
                  </a:rPr>
                  <a:t>units still purchased, the consumer now pays a higher price.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sz="2000" dirty="0"/>
                  <a:t>: The consumer reduces consumption, purchasing fewer units of good 1.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FA132-EBB5-587A-A059-EF80092763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81801" cy="5081046"/>
              </a:xfrm>
              <a:blipFill>
                <a:blip r:embed="rId2"/>
                <a:stretch>
                  <a:fillRect l="-116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9948CF4-C557-FCF4-7A89-6F461C6B3E3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33858-6719-3762-1233-CB27FA9D9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Changes to the Consumer’s Surplus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C284EE-21D1-628C-2F54-B52598B2AE2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3C255-A819-12FB-5FE5-FECC0970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6CBB4-F1C2-FC16-7206-E03CCDD7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3CB846-3C97-DFCA-CF5E-447091C046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2C6B9E-CB91-C014-9CB0-983B2BAB9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8" y="1427532"/>
            <a:ext cx="4572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22974E-F2E5-C861-FF29-595956AD9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7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1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2AF911-B8EE-5B84-CA06-8EB8375A5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A15C35-D87A-5D11-D105-AF74D11C841C}"/>
              </a:ext>
            </a:extLst>
          </p:cNvPr>
          <p:cNvSpPr txBox="1"/>
          <p:nvPr/>
        </p:nvSpPr>
        <p:spPr>
          <a:xfrm>
            <a:off x="-1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Producer’s Surplus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96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2555A-A730-F89E-2F64-D75F732A6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4CE3B-26B2-B123-1300-5EBE55FCE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81801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supply function gives the quantity a firm (or market) is willing to supply at each price.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inverse supply function gives the minimum price at which the supplier is willing to supply a given quantity of the good.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inverse supply function gives the reservation price for supplying each unit of the good.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Producer surplus arises when the market price exceeds the reservation price for units supplied.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86FFA1-6BFB-1318-7E57-2D972EEC1CB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3089A-4DDE-C07E-6462-025D2C9F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Supply and Inverse Supply Functions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F8E9FE-43E1-F480-A0D2-357E2F8CB5C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F6273-D393-1B98-2584-C2D388A9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23578-8EAD-3DC4-1DC5-08FA4D8B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D65D80-B31D-AA50-1CBD-789F3C0DBC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429823-BE39-BA5A-5518-9D73601B17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3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0AFF8-890C-3780-82D4-47E6770AF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DEF4C-9F49-4227-E6EE-E1FD8DE4B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81801" cy="52025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area above the supply curve and below the market price, up to the quantity supplied, represents the producer’s surplus.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a change in the market: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price increases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20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quantity supplied increases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20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altLang="zh-TW" sz="20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As a result, producer surplus increases by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sz="2400" dirty="0"/>
                  <a:t> through two channels: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TW" sz="2000" dirty="0"/>
                  <a:t>: For each of the first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000" dirty="0">
                    <a:latin typeface="Garamond" panose="02020404030301010803" pitchFamily="18" charset="0"/>
                  </a:rPr>
                  <a:t>units still sold, the producer receives a higher price.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sz="2000" dirty="0"/>
                  <a:t>: The producer increases production, selling additional units.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DEF4C-9F49-4227-E6EE-E1FD8DE4B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81801" cy="5202528"/>
              </a:xfrm>
              <a:blipFill>
                <a:blip r:embed="rId2"/>
                <a:stretch>
                  <a:fillRect l="-1168" t="-1288" r="-629" b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2F59EBC-BA1C-CC93-AF94-D92BDC9AD8D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1AA40-857F-C473-773D-A3BBDAC9A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Producer’s Surplus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B5C0-A708-1BE4-33EE-094E4A57A20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7B027-2FD3-A22F-E985-4C7E1AA5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20E69-6B47-3546-D17A-49D92D46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6DFCBA-7D20-1B56-D37A-FD6FB2B472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1" name="Picture 10" descr="A diagram of a supply line&#10;&#10;AI-generated content may be incorrect.">
            <a:extLst>
              <a:ext uri="{FF2B5EF4-FFF2-40B4-BE49-F238E27FC236}">
                <a16:creationId xmlns:a16="http://schemas.microsoft.com/office/drawing/2014/main" id="{C334D87E-FAAD-61BA-E050-9864BB370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2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650-630E-39DB-E961-CF141B97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Which interpretation of the inverse demand curve is correct?
Slide 26</a:t>
            </a:r>
          </a:p>
        </p:txBody>
      </p:sp>
      <p:sp>
        <p:nvSpPr>
          <p:cNvPr id="3" name="Footer Placeholder 2" descr="Poll Everywhere multiple choice poll instructions screen&#10;Activity Title: Which interpretation of the inverse demand curve is correct?">
            <a:extLst>
              <a:ext uri="{FF2B5EF4-FFF2-40B4-BE49-F238E27FC236}">
                <a16:creationId xmlns:a16="http://schemas.microsoft.com/office/drawing/2014/main" id="{B5540345-4881-B985-94F1-1D0EDDA8F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336EB-B8CA-7CEE-486C-2205EFEE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84B138-5200-9A3A-6252-5DF8F636357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10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29943-104E-F59B-7220-FE017F43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Which interpretation of the inverse demand curve is correct?
Slide 28</a:t>
            </a:r>
          </a:p>
        </p:txBody>
      </p:sp>
      <p:sp>
        <p:nvSpPr>
          <p:cNvPr id="3" name="Footer Placeholder 2" descr="Poll Everywhere multiple choice poll chart screen&#10;Activity Title: Which interpretation of the inverse demand curve is correct?">
            <a:extLst>
              <a:ext uri="{FF2B5EF4-FFF2-40B4-BE49-F238E27FC236}">
                <a16:creationId xmlns:a16="http://schemas.microsoft.com/office/drawing/2014/main" id="{4252C4DF-0D5C-1569-2F8A-FF39D487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34685-A69C-1C4C-42E3-4239F34F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DF3225-1A89-C184-89AA-B7BB2D323B5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0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990A5-3969-9129-D1C2-F4734817E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5C31-F250-9132-898D-2339B3992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(</a:t>
            </a:r>
            <a:r>
              <a:rPr lang="en-US" altLang="zh-TW" sz="2400" dirty="0" err="1"/>
              <a:t>Walrasian</a:t>
            </a:r>
            <a:r>
              <a:rPr lang="en-US" altLang="zh-TW" sz="2400" dirty="0"/>
              <a:t>) demand curve shows how optimal consumption changes as the price of a good varies, holding income fixed.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From the consumer’s choice problem, we derived demand functions that describe optimal consumption as a function of prices, income, and the consumer’s preferences.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examined special cases: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Perfect substitutes.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Perfect complements.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Giffen goods.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Comparative statics provide the bridge between individual optimization and market demand.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E10C7-0299-F55B-9F33-505CF974060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A871C-5C4A-6C7D-07EE-4C4B2A6A5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389F2B-23FE-A838-51FA-487C3EC4495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FA414-A8BA-6556-40A2-D995CA6C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687BE-D930-512B-AF2D-B1019B4A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130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09AFA-2AA3-1243-667F-0D85E60FA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B4594-4A4F-36EC-6977-59A5F34B9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It represents the marginal willingness to pay, or reservation price, for each unit of the good.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inverse demand curve tells us the price at which a consumer is just willing to purchase a given unit.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Each point on the inverse demand curve corresponds to a reservation price.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This interpretation is what allows the area under the demand curve (above the market price) to represent consumer surplus.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Incorrect Answers: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B: Inverse demand reflects marginal, not total, willingness to pay.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C: Market price is determined by both supply and demand, not demand alone.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D: Income responsiveness is not shown by inverse demand.</a:t>
            </a:r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05A53D-AF10-DD3C-37DF-87AFE8C6133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BE5AE-3863-1570-4ACD-AB18DA5C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In-class Poll #3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18FF1-E5BB-E6BF-6959-5711EE1557F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5C155-BBBC-8311-C3C1-95BEEF80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CFCF2-B960-B2A4-7A6D-B65E8251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25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FFCACC-7CFE-C16B-D2E3-EAB226A38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58CC5-C2BF-10CA-D0D3-BEDE3D81CFFC}"/>
              </a:ext>
            </a:extLst>
          </p:cNvPr>
          <p:cNvSpPr txBox="1"/>
          <p:nvPr/>
        </p:nvSpPr>
        <p:spPr>
          <a:xfrm>
            <a:off x="-1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Recap &amp; Preview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80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68903-30DD-9D8A-7771-28856C8C9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397B7-BB6E-83D3-9645-07E451649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Reservation prices describe the maximum price a consumer is willing to pay for each unit of a good.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Consumer surplus measures the difference between: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consumer’s gross benefit, and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Total expenditure at the market price.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For discrete goods, consumer surplus is computed by summing reservation prices net of expenditure.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For continuous goods, consumer surplus is represented by the area: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Under the individual demand curve,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Above the market price.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BBDFD6-BB6C-99C6-6927-725BDEB50CA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E8CF6-A3B1-7375-6632-4B535548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Consumer’s Surplus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98FEF0-984A-817A-543A-9FFE5C2371E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C1743-9A17-8D6E-38FF-B5314A74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EFE26-0E9D-A134-D7C2-C39CD41E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688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EE180-C896-AD6F-0B7D-B2228DA25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713338-9875-4872-5CAD-2FC21F2524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This area interpretation relies on the consumer’s preferences being represented by a quasilinear utility function.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income effects are small, the area under the demand curve provides a useful approximation of consumer surplus.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Under quasilinear preferences, the utility function takes the form: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Quasilinear utility implies: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No income effect for good 1.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Reservation prices are independent of income.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713338-9875-4872-5CAD-2FC21F2524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1EA76BD-0519-5FD9-4C19-CB4C47CC4CD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DDC55-C679-032C-BE1F-74CE505C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Consumer’s Surplus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85B975-B8FF-E72A-6FCF-32CBD615AFA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E6D5C-FD54-C03A-B9B9-07A4FEC7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C285F-10CB-AA1A-59ED-802BD2E8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067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1A8E4-E7C8-D19D-86D3-030AA6A65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CAFF-9B43-78CA-BAEA-3A38D425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 far, we have focused on individual demand derived from utility maximization.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practice, economists often observe market demand, which aggregates the behavior of many individual consumers.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Next, we study how individual demand curves combine to form market demand.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examine how market demand responds to price changes.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key concept will be price elasticity of demand, which measures how sensitive quantity demanded is to price changes.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63240C-8227-33CA-AF99-D0EF5588634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EDD73-7133-E4AA-713D-AD3D76A8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Preview: Market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64DE4-D134-77A0-9EFC-4F54285A074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2F7BE-07A9-1D9E-9E4B-EFBF9303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F82BC-2D44-4CB1-89DC-762807C2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DDB4B-70EB-D813-2CBD-F9DCC9FAC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6D899-59D5-9E41-D3B6-CE5808862787}"/>
              </a:ext>
            </a:extLst>
          </p:cNvPr>
          <p:cNvSpPr txBox="1"/>
          <p:nvPr/>
        </p:nvSpPr>
        <p:spPr>
          <a:xfrm>
            <a:off x="0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Quasilinear Utility Functions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26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9B27E-A5A7-C652-9917-391EB4C8D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611D3-2B02-86F7-371D-5A6BB4D6C0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 quasilinear utility function takes the general form: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0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Examples may include: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These functions are called quasilinear, as they are “partly linear” utility functions.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Each indifference curve is a vertically shifted version of a single indifference curve.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611D3-2B02-86F7-371D-5A6BB4D6C0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D420C9B-7004-6054-56FE-1F3CA9ADAC0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87898-B87E-0DC0-265A-95D77ADB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Quasilinear Utility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39594C-BEE7-3569-B1EC-99F72DCFEBA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ECB08-5D0B-AF6E-64B2-1430D846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7AA03-92E2-B492-293D-0E85503B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DC2156-18CE-983D-ED6C-F99FE5FFFC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168B3-75C0-82FF-2FF1-9A16BD1C1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59DA8-1604-7865-44BE-62A32DDE30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5129" y="1300900"/>
                <a:ext cx="1128587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the utility maximization where the consumer’s utility function is quasilinear.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   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TW" sz="240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:r>
                  <a:rPr lang="en-US" altLang="zh-TW" sz="2400" dirty="0" err="1"/>
                  <a:t>Lagrangian</a:t>
                </a:r>
                <a:r>
                  <a:rPr lang="en-US" altLang="zh-TW" sz="2400" dirty="0"/>
                  <a:t> for this optimization problem can be set up as: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first-order conditions for an interior optima are: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:    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Sup>
                          <m:sSubSup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=0                        ⋯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TW" sz="2000" b="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:   1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                         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:    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59DA8-1604-7865-44BE-62A32DDE30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129" y="1300900"/>
                <a:ext cx="11285871" cy="5081046"/>
              </a:xfrm>
              <a:blipFill>
                <a:blip r:embed="rId2"/>
                <a:stretch>
                  <a:fillRect l="-702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3A6450B-E9DB-8963-6D31-7D81B1BAB13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5657D-2489-C28A-A08E-AB978EB6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Utility Maximization with Quasilinear Utility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A90ECD-1B30-4998-4D13-A36B7CF52FA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B7A63-11CE-260C-55B3-F7DE342D7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8A913-7D67-13F5-6A38-EFD9B20D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158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C46D4-5B93-2E71-90D2-C8397CDD0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AA8CC-5761-D8EF-351F-8F9A0AD555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Using the first two conditions (1) and (2), we find: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,   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0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Under quasilinear utility functions, the optimal quantity of good 1 is independent of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As long as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 (required for interior solution)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As income increases holding prices fixed, the consumer’s choice of good 1 remains fixed as well.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We say that there is </a:t>
                </a:r>
                <a:r>
                  <a:rPr lang="en-US" altLang="zh-TW" sz="2000" i="1" dirty="0"/>
                  <a:t>no income effect</a:t>
                </a:r>
                <a:r>
                  <a:rPr lang="en-US" altLang="zh-TW" sz="2000" dirty="0"/>
                  <a:t> on the quantity of good 1 demanded.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AA8CC-5761-D8EF-351F-8F9A0AD555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D0E4BE8-F366-4193-86F9-848F7D439B9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656EF-885A-8625-09BE-D19EF56A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Quasilinear Utility: No Income Effect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BF07A4-B5B9-4A22-A23D-A1B99179483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F6438-8F82-A345-08E8-1DD9B5B77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873E0-A722-54B3-0FE9-E912D198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35DCEB-F8A3-DC6A-ED68-57E44F6EF2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 descr="A graph of a function&#10;&#10;AI-generated content may be incorrect.">
            <a:extLst>
              <a:ext uri="{FF2B5EF4-FFF2-40B4-BE49-F238E27FC236}">
                <a16:creationId xmlns:a16="http://schemas.microsoft.com/office/drawing/2014/main" id="{0CAD1747-4DDF-FBA6-0259-D830B2E1E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2" name="Picture 11" descr="A graph of a function&#10;&#10;AI-generated content may be incorrect.">
            <a:extLst>
              <a:ext uri="{FF2B5EF4-FFF2-40B4-BE49-F238E27FC236}">
                <a16:creationId xmlns:a16="http://schemas.microsoft.com/office/drawing/2014/main" id="{920FCE2E-C36A-D568-CA05-EE99F89AB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3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C3B03A-9D33-6952-E62E-70D1CC1A5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9F6EB-8ED4-C566-03DB-4750DF306D30}"/>
              </a:ext>
            </a:extLst>
          </p:cNvPr>
          <p:cNvSpPr txBox="1"/>
          <p:nvPr/>
        </p:nvSpPr>
        <p:spPr>
          <a:xfrm>
            <a:off x="0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Consumer’s Surplus: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Discrete Goods</a:t>
            </a:r>
          </a:p>
        </p:txBody>
      </p:sp>
    </p:spTree>
    <p:extLst>
      <p:ext uri="{BB962C8B-B14F-4D97-AF65-F5344CB8AC3E}">
        <p14:creationId xmlns:p14="http://schemas.microsoft.com/office/powerpoint/2010/main" val="4084778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F2848-FF95-51FA-5085-CBB33E727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2A5BA1-1352-723C-33B1-E0D4ED182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this chapter, we assume preferences can be represented by a quasilinear utility function.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Goods are often discrete in nature: we can purchase only integer quantities of goods.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In economic models, we often assume that goods are infinitely divisible, allowing consumers to purchase fractional quantities.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In the real world, we cannot purchase 0.28 units of coffee or 1.03 units of bagels at a café.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For simplicity, suppose that good 1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is discrete with unit price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TW" sz="2400" dirty="0"/>
                  <a:t>, and good 2 is the numeraire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with unit price 1.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Examining the consumer’s choice for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400" dirty="0"/>
                  <a:t>, we find the concept of </a:t>
                </a:r>
                <a:r>
                  <a:rPr lang="en-US" altLang="zh-TW" sz="2400" b="1" dirty="0"/>
                  <a:t>Reservation Prices</a:t>
                </a:r>
                <a:r>
                  <a:rPr lang="en-US" altLang="zh-TW" sz="24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TW" sz="2000" dirty="0"/>
                  <a:t>​ is sufficiently high, the consumer strictly prefers to consume 0 units of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If​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TW" sz="2000" dirty="0"/>
                  <a:t> is sufficiently low, the consumer strictly prefers to consume 1 unit of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2A5BA1-1352-723C-33B1-E0D4ED182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 r="-327" b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BFC6125-76B3-246A-5302-F18D9F67FAB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B31FE-653E-F6EB-5A67-6F644FB3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Discrete Goods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2FA4D-425D-D625-347D-13A9BEDD80F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F3CD5-A417-FCDD-5DE9-4C61AEFB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BA52F-6B41-A084-48ED-26851D6F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083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f0faed3-a1e1-43b8-8264-4ee779fc4e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8254707-3f10-4053-aee6-260d7b7e56b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ad0f701-0698-421c-afb1-15c76554d63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a72efe8-daa6-4f5f-96a7-f1e0305e5f4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726aacd-c87f-4a78-8350-8e5e61604de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3aa0937-b690-4a7e-adb1-317ee1152e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356cb1e-6d86-4dae-a983-fa46a00b040a}" enabled="1" method="Standard" siteId="{4881a8fa-b252-4912-b93a-7806c41bbe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9935</TotalTime>
  <Words>3150</Words>
  <Application>Microsoft Office PowerPoint</Application>
  <PresentationFormat>Custom</PresentationFormat>
  <Paragraphs>330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  Recap: Demand</vt:lpstr>
      <vt:lpstr>  Recap: Demand</vt:lpstr>
      <vt:lpstr>PowerPoint Presentation</vt:lpstr>
      <vt:lpstr>  Quasilinear Utility</vt:lpstr>
      <vt:lpstr>  Utility Maximization with Quasilinear Utility</vt:lpstr>
      <vt:lpstr>  Quasilinear Utility: No Income Effect</vt:lpstr>
      <vt:lpstr>PowerPoint Presentation</vt:lpstr>
      <vt:lpstr>  Discrete Goods</vt:lpstr>
      <vt:lpstr>  Reservation Prices</vt:lpstr>
      <vt:lpstr>  Quasilinear Utility and Reservation Prices</vt:lpstr>
      <vt:lpstr>Poll Everywhere multiple choice poll instructions screen
Activity Title: A consumer is deciding how many units of good 1 to purchase at a fixed market price. Which statement best describes the consumer's reservation prices?
Slide 12</vt:lpstr>
      <vt:lpstr>Poll Everywhere multiple choice poll chart screen
Activity Title: A consumer is deciding how many units of good 1 to purchase at a fixed market price. Which statement best describes the consumer's reservation prices?
Slide 14</vt:lpstr>
      <vt:lpstr>  In-class Poll #1</vt:lpstr>
      <vt:lpstr>  Reservation Prices and Utility</vt:lpstr>
      <vt:lpstr>  Quasilinear Utility: Demand Functions</vt:lpstr>
      <vt:lpstr>  Gross Benefit</vt:lpstr>
      <vt:lpstr>  Consumer’s Surplus</vt:lpstr>
      <vt:lpstr>Poll Everywhere multiple choice poll instructions screen
Activity Title: Why does quasilinear utility play a key role in measuring consumer surplus using reservation prices and demand curves?
Slide 19</vt:lpstr>
      <vt:lpstr>Poll Everywhere multiple choice poll chart screen
Activity Title: Why does quasilinear utility play a key role in measuring consumer surplus using reservation prices and demand curves?
Slide 21</vt:lpstr>
      <vt:lpstr>  In-class Poll #2</vt:lpstr>
      <vt:lpstr>  Consumer’s Surplus and Continuous Demand</vt:lpstr>
      <vt:lpstr>  Caveat: Quasilinear Utility</vt:lpstr>
      <vt:lpstr>  Changes to the Consumer’s Surplus</vt:lpstr>
      <vt:lpstr>PowerPoint Presentation</vt:lpstr>
      <vt:lpstr>  Supply and Inverse Supply Functions</vt:lpstr>
      <vt:lpstr>  Producer’s Surplus</vt:lpstr>
      <vt:lpstr>Poll Everywhere multiple choice poll instructions screen
Activity Title: Which interpretation of the inverse demand curve is correct?
Slide 26</vt:lpstr>
      <vt:lpstr>Poll Everywhere multiple choice poll chart screen
Activity Title: Which interpretation of the inverse demand curve is correct?
Slide 28</vt:lpstr>
      <vt:lpstr>  In-class Poll #3</vt:lpstr>
      <vt:lpstr>PowerPoint Presentation</vt:lpstr>
      <vt:lpstr>  Recap: Consumer’s Surplus</vt:lpstr>
      <vt:lpstr>  Recap: Consumer’s Surplus</vt:lpstr>
      <vt:lpstr>  Preview: Market Demand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318</cp:revision>
  <dcterms:created xsi:type="dcterms:W3CDTF">2013-01-27T09:14:16Z</dcterms:created>
  <dcterms:modified xsi:type="dcterms:W3CDTF">2026-02-12T14:51:55Z</dcterms:modified>
  <cp:category/>
</cp:coreProperties>
</file>