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421" r:id="rId3"/>
    <p:sldId id="540" r:id="rId4"/>
    <p:sldId id="556" r:id="rId5"/>
    <p:sldId id="376" r:id="rId6"/>
    <p:sldId id="560" r:id="rId7"/>
    <p:sldId id="561" r:id="rId8"/>
    <p:sldId id="562" r:id="rId9"/>
    <p:sldId id="563" r:id="rId10"/>
    <p:sldId id="564" r:id="rId11"/>
    <p:sldId id="583" r:id="rId12"/>
    <p:sldId id="585" r:id="rId13"/>
    <p:sldId id="616" r:id="rId14"/>
    <p:sldId id="565" r:id="rId15"/>
    <p:sldId id="579" r:id="rId16"/>
    <p:sldId id="580" r:id="rId17"/>
    <p:sldId id="589" r:id="rId18"/>
    <p:sldId id="429" r:id="rId19"/>
    <p:sldId id="566" r:id="rId20"/>
    <p:sldId id="567" r:id="rId21"/>
    <p:sldId id="578" r:id="rId22"/>
    <p:sldId id="568" r:id="rId23"/>
    <p:sldId id="569" r:id="rId24"/>
    <p:sldId id="570" r:id="rId25"/>
    <p:sldId id="617" r:id="rId26"/>
    <p:sldId id="618" r:id="rId27"/>
    <p:sldId id="591" r:id="rId28"/>
    <p:sldId id="593" r:id="rId29"/>
    <p:sldId id="615" r:id="rId30"/>
    <p:sldId id="581" r:id="rId31"/>
    <p:sldId id="619" r:id="rId32"/>
    <p:sldId id="620" r:id="rId33"/>
    <p:sldId id="576" r:id="rId34"/>
    <p:sldId id="621" r:id="rId35"/>
    <p:sldId id="577" r:id="rId36"/>
    <p:sldId id="571" r:id="rId37"/>
    <p:sldId id="590" r:id="rId38"/>
    <p:sldId id="582" r:id="rId39"/>
    <p:sldId id="587" r:id="rId40"/>
    <p:sldId id="588" r:id="rId41"/>
    <p:sldId id="422" r:id="rId4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4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7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Suppose the Engel curve for good 1 slopes upward but becomes flatter as income rises. What type of good is this most likely to be?
https://www.polleverywhere.com/multiple_choice_polls/powR9RlTLi9v8fvLFz4UD?display_state=instructions&amp;activity_state=opened&amp;state=opened&amp;flow=Engagement&amp;onscreen=persist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014C6-CC86-E9F6-6EAE-A82BC2BB275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7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Suppose the Engel curve for good 1 slopes upward but becomes flatter as income rises. What type of good is this most likely to be?
https://www.polleverywhere.com/multiple_choice_polls/powR9RlTLi9v8fvLFz4UD?display_state=chart&amp;activity_state=closed&amp;state=closed&amp;flow=Engagement&amp;onscreen=persist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100AC-F874-BCEE-74F1-DF50F9C95DA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9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Which statement best describes the relationship between a price offer curve and a demand curve?
https://www.polleverywhere.com/multiple_choice_polls/zFzt7RZXdDBnRcAXnx1CH?display_state=instructions&amp;activity_state=opened&amp;state=opened&amp;flow=Engagement&amp;onscreen=persist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DF73F-2B7F-2FDF-70F1-7278557DBC2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9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Which statement best describes the relationship between a price offer curve and a demand curve?
https://www.polleverywhere.com/multiple_choice_polls/zFzt7RZXdDBnRcAXnx1CH?display_state=chart&amp;activity_state=closed&amp;state=closed&amp;flow=Engagement&amp;onscreen=persist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AFDAF-6B10-C447-0681-607C76DFDBE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8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114D-31B9-4B78-9ACC-70FB90027BFD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4A91-75B0-4800-B4E2-20956DB94300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1350-1A97-42BE-B68B-7AD85E4EDCBF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65B-C187-4F2E-97E4-866F44D3FEC5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E8C-B3D2-4FED-8171-A22B1E84AA49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7D79-C197-49E5-840E-62EF773E40EB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717-ACD6-42B4-B4D2-A00897526083}" type="datetime1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F010-C38E-44B3-A11D-B9CE0300A741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42EE-45D9-4220-A88F-EE689B9875C3}" type="datetime1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1C2B-1683-45DB-88D6-369C6CB6AB24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611B-DC9D-42DB-B865-14DB93E316AF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D4B9-4EE2-4C3D-B367-BE7622E78789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200" dirty="0"/>
              <a:t>I</a:t>
            </a:r>
            <a:r>
              <a:rPr lang="en-US" sz="3600" dirty="0"/>
              <a:t>NTERMEDIATE </a:t>
            </a:r>
            <a:r>
              <a:rPr lang="en-US" sz="4200" dirty="0"/>
              <a:t>M</a:t>
            </a:r>
            <a:r>
              <a:rPr lang="en-US" sz="3600" dirty="0"/>
              <a:t>ICROECONOMIC </a:t>
            </a:r>
            <a:r>
              <a:rPr lang="en-US" sz="4200" dirty="0"/>
              <a:t>T</a:t>
            </a:r>
            <a:r>
              <a:rPr lang="en-US" sz="3600" dirty="0"/>
              <a:t>HEORY</a:t>
            </a:r>
            <a:endParaRPr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6: Demand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23B7A-7C89-6603-4B29-D1C7EB4CE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FF88-0675-3037-F1AE-28823A25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87" y="1300900"/>
            <a:ext cx="11293713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</a:t>
            </a:r>
            <a:r>
              <a:rPr lang="en-US" altLang="zh-TW" sz="2400" b="1" dirty="0"/>
              <a:t>Engel curve</a:t>
            </a:r>
            <a:r>
              <a:rPr lang="en-US" altLang="zh-TW" sz="2400" dirty="0"/>
              <a:t> shows how a consumer’s optimal consumption of a specific good changes as income varies, holding prices constant.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Isolates income effects, allowing us to understand how preferences respond to income changes independently of prices.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Unlike the utility function, which is not observable, the Engel curve allows us to learn about preferences using observable data.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shape of the Engel curve provides information about the consumer’s preferences, including: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Whether the good is normal (The consumer purchases more of good 1 when income rises).</a:t>
            </a:r>
          </a:p>
          <a:p>
            <a:pPr lvl="2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Whether the good a luxury good (The consumer’s purchases of good 1 increase more than proportionally as income rises).</a:t>
            </a:r>
          </a:p>
          <a:p>
            <a:pPr lvl="2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Whether the good a necessary good (The consumer’s purchases of good 1 increase less than proportionally as income rises).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Whether the good is inferior (The consumer purchases less of good 1 when income rises).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CE1425-150E-6F3B-8804-5D1C3D61112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6BA70-3009-2052-E4E8-2B2B3731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Comparative Statics: The Engel Curve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0871EA-FEF1-A9CF-0CAA-546B5A1826B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36009-124F-A4DF-E9DC-6BB861B1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BB2A2-B685-0C4E-7196-EDF08A57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023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3F50-31B0-8A66-8409-098A7F65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Suppose the Engel curve for good 1 slopes upward but becomes flatter as income rises. What type of good is this most likely to be?
Slide 11</a:t>
            </a:r>
          </a:p>
        </p:txBody>
      </p:sp>
      <p:sp>
        <p:nvSpPr>
          <p:cNvPr id="3" name="Footer Placeholder 2" descr="Poll Everywhere multiple choice poll instructions screen&#10;Activity Title: Suppose the Engel curve for good 1 slopes upward but becomes flatter as income rises. What type of good is this most likely to be?">
            <a:extLst>
              <a:ext uri="{FF2B5EF4-FFF2-40B4-BE49-F238E27FC236}">
                <a16:creationId xmlns:a16="http://schemas.microsoft.com/office/drawing/2014/main" id="{9911CCE4-B121-6B9E-76D1-146E52AC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4FBC3-3AF7-9C88-42E2-8956C646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0C8268-8A47-35DF-21FC-B93E259D5B4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2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A5F1-903B-1F6E-3448-AB2CB883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Suppose the Engel curve for good 1 slopes upward but becomes flatter as income rises. What type of good is this most likely to be?
Slide 13</a:t>
            </a:r>
          </a:p>
        </p:txBody>
      </p:sp>
      <p:sp>
        <p:nvSpPr>
          <p:cNvPr id="3" name="Footer Placeholder 2" descr="Poll Everywhere multiple choice poll chart screen&#10;Activity Title: Suppose the Engel curve for good 1 slopes upward but becomes flatter as income rises. What type of good is this most likely to be?">
            <a:extLst>
              <a:ext uri="{FF2B5EF4-FFF2-40B4-BE49-F238E27FC236}">
                <a16:creationId xmlns:a16="http://schemas.microsoft.com/office/drawing/2014/main" id="{C74CF1BD-73B8-B556-2808-7AAE069C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77314-35A1-FC7D-9A4F-69EFBF44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026B9E-232A-43F7-93DC-00A5C58B119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7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2AE6A-2CB4-15BE-A272-16D40FEA0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CC31F-65CC-251B-733F-6432A0D54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87" y="1300900"/>
            <a:ext cx="11049873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Luxury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An upward-sloping Engel curve indicates that the good is normal, since consumption increases as income rises.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the Engel curve becomes flatter as income increases, quantity demanded rises more than proportionally with income.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Goods whose consumption grows more than proportionally with income are classified as luxuries.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Incorrect Answers: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Inferior: Inferior goods would display ranges where quantity demanded falls as income rises.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Necessary: Necessities increase less than proportionally with income. With income on the vertical axis, that pattern would correspond to an Engel curve that becomes steeper, not flatter.</a:t>
            </a:r>
            <a:endParaRPr lang="en-US" altLang="zh-TW" sz="24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0EA991-AF74-484B-155F-CCF8266881C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8E762-DD20-148F-3D56-51DC19F3F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In-class Poll #1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0F0311-3BB0-0F0D-5C70-1064E3DB64D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CF81F-31AB-FF83-1167-4C900E474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F3A00-B3F6-4A3D-54F1-896B68CA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98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0E99E-1671-C5E3-6194-3C1F807C8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32B1C-C094-18B1-FF9A-80C08A045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208" y="1300900"/>
            <a:ext cx="6717792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If good 1 is a normal good, the Engel curve slopes upward.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If good 1 is a luxury good, the Engel curve lies to the right of the 45-degree line.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If good 1 is a necessary good, the Engel curve lies to the left of the 45-degree line.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If good 1 is an inferior good, the Engel curve slopes downward over some range of income.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 a two-good model with a binding budget constraint, both goods cannot be inferior at the same time.</a:t>
            </a:r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236291-5AB3-8F62-7D62-0DD154AA229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C2610-72B2-7274-3AA1-3BF5B0E9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Engel Curve: Interpretation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78641-0B38-C6E7-DE33-E4E8B390DDD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D8001-A8DF-7C1C-CE08-EA3C9D19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F6F57-8CE8-BB1D-9406-105CD450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874329-CF14-6A42-9193-EF50462E5D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7287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93230-B410-EF35-7CFC-5D0BD2F84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519B32-27B1-31C2-641C-82969DC9E8A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03275-2C76-A60C-923A-B9D5D383F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Engel Curve: Perfect Substitutes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9B9B4-6C5A-FF70-325B-3CEFDDF6A69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F3170-F863-E7F2-D01C-4D586DD1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8BCF-F5F7-4DEF-E004-5215E764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B5FDA4-BE5D-8707-1422-23D3479F8D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16BB8A-B3E8-4213-FFBC-194963848C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7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82297-1E20-B652-A102-6687AB36A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E53599-CA1F-C2CB-F959-AC06E12E03B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CB39C-92A4-8464-37F5-24F13616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Engel Curve: Perfect Complements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6DC595-C794-CEF7-0AE5-21939FE1620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76ED1-B8D7-F799-0BBE-A66AEF19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D4729-DCFF-8D29-646B-164741C24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23C07A-F6B3-0A85-B646-1724CF5005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FAC5C2-2A6A-1150-E129-D9CF34E57B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C8BE3-BB74-7B91-8BC5-9B682AACF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71F83-33EB-AB82-9087-894595A40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study how a consumer’s optimal choice responds to changes in economic parameters.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income changes and prices are held fixed: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Optimal choices trace out the income offer curve.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Projecting the income offer curve onto one good gives the Engel curve.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Engel curve isolates income effects: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It shows how consumption responds to income, independent of prices.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shape of the Engel curve allows us to classify goods as normal, inferior, luxury, or necessity.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These objects link utility maximization to observable consumption behavior.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1D51A9-256D-D83E-CB29-29C0E52E86C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E5CDA-69E7-E6D4-D368-2032AD80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Consolidation: Income Changes and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ECF13-BB27-04B8-1287-3666F161F7F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F64F8-10F1-9740-E43E-C76853F9B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3782D-A5F3-436E-2687-3D30877E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97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C3B03A-9D33-6952-E62E-70D1CC1A5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9F6EB-8ED4-C566-03DB-4750DF306D30}"/>
              </a:ext>
            </a:extLst>
          </p:cNvPr>
          <p:cNvSpPr txBox="1"/>
          <p:nvPr/>
        </p:nvSpPr>
        <p:spPr>
          <a:xfrm>
            <a:off x="0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Changes in Consumer Income: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The (</a:t>
            </a:r>
            <a:r>
              <a:rPr lang="en-US" sz="4400" dirty="0" err="1">
                <a:solidFill>
                  <a:schemeClr val="bg1"/>
                </a:solidFill>
              </a:rPr>
              <a:t>Walrasian</a:t>
            </a:r>
            <a:r>
              <a:rPr lang="en-US" sz="4400" dirty="0">
                <a:solidFill>
                  <a:schemeClr val="bg1"/>
                </a:solidFill>
              </a:rPr>
              <a:t>) Demand Curve</a:t>
            </a:r>
          </a:p>
        </p:txBody>
      </p:sp>
    </p:spTree>
    <p:extLst>
      <p:ext uri="{BB962C8B-B14F-4D97-AF65-F5344CB8AC3E}">
        <p14:creationId xmlns:p14="http://schemas.microsoft.com/office/powerpoint/2010/main" val="4084778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ECCC1-B9D6-1C2C-61E5-A9BF70CCF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7A1B9-D054-7804-1632-F9179072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the consumer is optimizing when the price of good 1 is high, choosing the bundle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If the market price of good 1 decreases, the budget line pivots outward, and the new optimal bundle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4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In this numerical example, it happens to be the case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𝑜𝑙𝑑</m:t>
                        </m:r>
                      </m:sup>
                    </m:sSubSup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bSup>
                  </m:oMath>
                </a14:m>
                <a:endParaRPr lang="en-US" altLang="zh-TW" sz="20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Ordinary goods </a:t>
                </a:r>
                <a:r>
                  <a:rPr lang="en-US" altLang="zh-TW" sz="2400" dirty="0"/>
                  <a:t>are goods for which the quantity demanded increases as price falls: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TW" sz="20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7A1B9-D054-7804-1632-F9179072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2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E994091-33DF-C48D-4DF2-AD3FFF8F6A3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55412-3B18-8B58-1214-E33DD6F1E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Comparative Statics: Ordinary Goods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8EDD0-B2CD-D437-442D-4F756A3F6FD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BCFC5-2A91-0316-319A-4738B2262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57AE-1432-CF93-93D3-5F665D63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22AC68-D35E-CED9-F430-E2B501743A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42878D-8AB0-8F76-A340-C3BA99E4BA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1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AD0D3-75F9-AC66-E339-9901DE6F1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6835BB-90E6-3E0A-81B8-DDBC0DDEB4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 consumer’s choice problem consists of: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 utility function: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000" dirty="0"/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 budget constraint: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sz="2000" dirty="0"/>
              </a:p>
              <a:p>
                <a:pPr lvl="4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consumer chooses the feasible bundle that maximizes utility.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budget constraint represents the set of bundles the consumer can afford.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Bundles on the budget line exhaust income.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Bundles below the budget line are affordable but not chosen at an optimum.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6835BB-90E6-3E0A-81B8-DDBC0DDEB4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A48173-3450-13BF-C367-F600593798A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89FA8-2460-DC9C-C37C-7D20C806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Choice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D01E9F-E8C7-EA86-FD4B-1CFA8B6FAD8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C57A6-7C71-3EE2-8512-42A25F53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60DDE-35FE-3D1B-546A-897387B8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48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794D2-0653-28A5-7718-19A4A6725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E51DD-7F22-093D-FB49-1A78999BBA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some cases, as price decreases, consumers may decrease their consumption of a particular good.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Giffen goods </a:t>
                </a:r>
                <a:r>
                  <a:rPr lang="en-US" altLang="zh-TW" sz="2400" dirty="0"/>
                  <a:t>are goods for which quantity demanded decreases as price falls: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Giffen goods are rare in practice: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They tend to be staple goods that take up a large share of the consumer’s income.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Common textbook examples include potatoes and rice.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E51DD-7F22-093D-FB49-1A78999BBA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B62C57-1925-2BD2-C002-98B2F7DEC12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B4F08-E818-F7C0-7D3D-14FD4B5E3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Comparative Statics: Giffen Goods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95CBF-6938-45DF-3837-6CB613498DA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F73E4-16B8-B972-9731-AA7654E8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91B71-8595-ED00-9CF3-4EA0073C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87D2F-AFD8-037D-FC79-5265F0FCD3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51967"/>
            <a:ext cx="4572000" cy="45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3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246CE-5FB8-CDE5-8B9B-80A0F623B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3E70-1835-F213-D143-AB2FE4E5E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7496" y="1300900"/>
            <a:ext cx="6733504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canonical examples of Giffen goods involve staple foods consumed by very low-income households:</a:t>
            </a:r>
          </a:p>
          <a:p>
            <a:pPr marL="914400" lvl="1" indent="-457200">
              <a:lnSpc>
                <a:spcPct val="95000"/>
              </a:lnSpc>
              <a:spcBef>
                <a:spcPts val="1000"/>
              </a:spcBef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Low-income households allocate a large share of their income to a staple food (e.g., rice, potatoes).</a:t>
            </a:r>
          </a:p>
          <a:p>
            <a:pPr marL="914400" lvl="1" indent="-457200">
              <a:lnSpc>
                <a:spcPct val="95000"/>
              </a:lnSpc>
              <a:spcBef>
                <a:spcPts val="1000"/>
              </a:spcBef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the price of the staple food falls, the household experiences a large increase in real income.</a:t>
            </a:r>
          </a:p>
          <a:p>
            <a:pPr marL="914400" lvl="1" indent="-457200">
              <a:lnSpc>
                <a:spcPct val="95000"/>
              </a:lnSpc>
              <a:spcBef>
                <a:spcPts val="1000"/>
              </a:spcBef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With higher real income, the household substitutes away from the staple food toward higher-quality foods.</a:t>
            </a:r>
          </a:p>
          <a:p>
            <a:pPr marL="914400" lvl="1" indent="-457200">
              <a:lnSpc>
                <a:spcPct val="95000"/>
              </a:lnSpc>
              <a:spcBef>
                <a:spcPts val="1000"/>
              </a:spcBef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As a result, the quantity demanded of the staple food falls when its price falls, implying an upward-sloping demand curve.</a:t>
            </a:r>
            <a:endParaRPr lang="en-US" altLang="zh-TW" sz="24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8883A3-82B6-CE16-7DD8-451BD445AC4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314B9-4819-7D7D-8A74-24D509AE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Detour: Giffen Goods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D43FA4-5385-24A7-6E3E-E4B8AD460A7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55354-83CE-C0AE-91BA-6E38B2E75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6AD1D-D3CA-A3B3-B120-D8411572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A345FC-A8F5-C0E1-33E5-8D5FC3939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" y="970332"/>
            <a:ext cx="469967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9773D-CBDB-0862-64DE-40C8F05B2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FB88E-5C8D-5EA9-7414-06FA6F7620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we plot how the consumer’s optimal choice changes as the price of good 1 varies:</a:t>
                </a:r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the price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zh-TW" sz="2000" dirty="0"/>
                  <a:t>…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price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TW" sz="2000" dirty="0"/>
                  <a:t>…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price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000" dirty="0"/>
                  <a:t>…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:r>
                  <a:rPr lang="en-US" altLang="zh-TW" sz="2400" b="1" dirty="0"/>
                  <a:t>price offer curve</a:t>
                </a:r>
                <a:r>
                  <a:rPr lang="en-US" altLang="zh-TW" sz="2400" dirty="0"/>
                  <a:t> (or price-consumption curve) illustrates how a consumer’s optimal bundle of two goods changes as the price of a single good changes, holding income constant.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demand curve is obtained by taking points from the price offer curve and re-plotting them…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FB88E-5C8D-5EA9-7414-06FA6F7620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DE87329-E146-3298-9C11-9637A771C61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065DF-A9D5-87E4-AC21-FFED4EC6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Comparative Statics: The Price Offer Curve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CF42DB-6DC4-413C-702B-C2BB60F92A5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76865-B250-DB2B-CD2C-9D5E8656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71AEE-DC7D-0A23-3B5F-F7D9BE8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4CC823-6241-8BCF-4F13-2B3DFD0B72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7287" y="1300900"/>
            <a:ext cx="4572000" cy="457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D13EE-8017-7774-3652-478381178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66" y="1300900"/>
            <a:ext cx="4572000" cy="457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126CCC-2BBF-A746-221D-A2E19A202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45" y="1300900"/>
            <a:ext cx="4572000" cy="457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A171B7-B23F-FD26-638A-0AE62F892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45" y="1300900"/>
            <a:ext cx="4572000" cy="457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5A8F6A-DE0C-6F53-26E0-38097F0B0C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524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A4FD6-58C5-D778-3DE8-49549F8F8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C6D0D8-E7F4-D32D-9FE0-7A6C5633423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C0230-70E9-B709-2774-54C102A5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Price Offer Curve and the Demand Curve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2ABD05-9F08-0147-DABD-64121039228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632C0-369D-D5D1-23D8-0C91924B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363B1-887C-108D-4D6C-916ECD11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E46014-465E-B398-BEBB-26D9D0E58B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1F8ECB-7EB5-63D3-0DB5-637D606096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4EFB67-DE8C-CF22-E369-24CC4D5BB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9A3D32-035F-99D5-3CBE-F26113CB6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6B6317-A3CF-C1B9-E96A-9F7BB322B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917B1D-4A7E-913A-E684-BF9D0D24D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385F41-D0BE-7A93-14DA-98199003BB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52A4DF-2471-F790-C633-BF9BE56F14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60FC51-8F24-5A51-7F87-701EE1FA36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6AB30D1-26B8-E06E-0CE4-A8FE6C37DA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8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62F5C-8282-D373-A69B-1BACEFBA7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60EF7-078C-74DF-43DD-2C05BEA5A5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7287" y="1300900"/>
                <a:ext cx="11293713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(</a:t>
                </a:r>
                <a:r>
                  <a:rPr lang="en-US" altLang="zh-TW" sz="2400" dirty="0" err="1"/>
                  <a:t>Walrasian</a:t>
                </a:r>
                <a:r>
                  <a:rPr lang="en-US" altLang="zh-TW" sz="2400" dirty="0"/>
                  <a:t>) </a:t>
                </a:r>
                <a:r>
                  <a:rPr lang="en-US" altLang="zh-TW" sz="2400" b="1" dirty="0"/>
                  <a:t>demand curve</a:t>
                </a:r>
                <a:r>
                  <a:rPr lang="en-US" altLang="zh-TW" sz="2400" dirty="0"/>
                  <a:t> shows how a consumer’s optimal consumption of a specific good changes as its market price varies, holding income and other prices constant.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For most goods, the demand curve slopes downward: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altLang="zh-TW" sz="20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Giffen goods exhibit a positive relationship between price and quantity demanded: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TW" sz="20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While Engel curves describe how demand responds to income changes, demand curves describe how demand responds to price changes.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60EF7-078C-74DF-43DD-2C05BEA5A5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287" y="1300900"/>
                <a:ext cx="11293713" cy="5081046"/>
              </a:xfrm>
              <a:blipFill>
                <a:blip r:embed="rId2"/>
                <a:stretch>
                  <a:fillRect l="-756" t="-1319" b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E81FF54-44F3-980C-2A1E-95233056FD5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5F5F0-5FA7-612C-ED06-E4E9DCD4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Comparative Statics: The Demand Curve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EBA43-F41F-0341-FA6E-16B1CE28072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421B-0373-324B-3A2A-D3AD0804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6820D-F1D2-73D6-5360-0E95CCFD9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397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25EBD-58BC-D3A0-25EA-F300026C6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3C5D2C-5779-D9F3-E35B-2010A5E5B8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7287" y="1300900"/>
                <a:ext cx="11293713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Solve the following utility maximization problem: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.  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TW" sz="20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Cobb–Douglas utility function guarantees an interior solution (if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TW" sz="2400" dirty="0"/>
                  <a:t>), so we proceed directly to the tangency condition (FOC):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							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𝑅𝑆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𝑎𝑐</m:t>
                        </m:r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											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sz="20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				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3C5D2C-5779-D9F3-E35B-2010A5E5B8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287" y="1300900"/>
                <a:ext cx="11293713" cy="5081046"/>
              </a:xfrm>
              <a:blipFill>
                <a:blip r:embed="rId2"/>
                <a:stretch>
                  <a:fillRect l="-756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0246B4F-7EA6-C0A0-25FC-E1B8A6F85B5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E1765-11B7-BE87-1BB4-88FA9B32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Demand Function: Cobb-Douglas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A5EA2E-9A32-9547-096C-2E18BB80501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69B86-2AA2-214D-DBEA-C4B23B676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200DC-3757-0495-0AA8-DF48E48B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4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F916F-1E76-C176-0E4C-480A907F8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BA361D-9E1B-FB8D-A586-5702CA925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7287" y="1300900"/>
                <a:ext cx="11293713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Plugging the optimal ratio into the budget constraint, we find: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0" dirty="0"/>
                  <a:t>				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  ⟹   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			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			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			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Notice that the demand for good 1 depends only on income and its own price, and the share of income spent on good 1 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BA361D-9E1B-FB8D-A586-5702CA925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287" y="1300900"/>
                <a:ext cx="11293713" cy="5081046"/>
              </a:xfrm>
              <a:blipFill>
                <a:blip r:embed="rId2"/>
                <a:stretch>
                  <a:fillRect l="-756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1B2874B-E9C9-A348-E468-8FABFD122D3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51780-3636-EBD9-EB20-F1C09DF4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Demand Function: Cobb-Douglas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6A0886-AFE2-B4EF-80CF-586DCCB7BFF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89A07-C046-6E3A-E6C6-3C6ED386F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6B566-2DA9-B6DB-50D1-9E85BA4E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413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743C-C9A2-8D5F-ED31-C22D4236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Which statement best describes the relationship between a price offer curve and a demand curve?
Slide 24</a:t>
            </a:r>
          </a:p>
        </p:txBody>
      </p:sp>
      <p:sp>
        <p:nvSpPr>
          <p:cNvPr id="3" name="Footer Placeholder 2" descr="Poll Everywhere multiple choice poll instructions screen&#10;Activity Title: Which statement best describes the relationship between a price offer curve and a demand curve?">
            <a:extLst>
              <a:ext uri="{FF2B5EF4-FFF2-40B4-BE49-F238E27FC236}">
                <a16:creationId xmlns:a16="http://schemas.microsoft.com/office/drawing/2014/main" id="{63BDB4D7-F2D5-9388-BDAE-CFA388BD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D89E6-219E-778B-5660-4B674194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99282C-1E17-BA16-E4DF-7CE49E54302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66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D5507-9BBF-701C-40DC-2E7860739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Which statement best describes the relationship between a price offer curve and a demand curve?
Slide 26</a:t>
            </a:r>
          </a:p>
        </p:txBody>
      </p:sp>
      <p:sp>
        <p:nvSpPr>
          <p:cNvPr id="3" name="Footer Placeholder 2" descr="Poll Everywhere multiple choice poll chart screen&#10;Activity Title: Which statement best describes the relationship between a price offer curve and a demand curve?">
            <a:extLst>
              <a:ext uri="{FF2B5EF4-FFF2-40B4-BE49-F238E27FC236}">
                <a16:creationId xmlns:a16="http://schemas.microsoft.com/office/drawing/2014/main" id="{679E525A-A328-4221-4D77-87466F799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7199E-38EF-1E7A-EB5C-D32EF1CA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62464-6701-D86D-0FD4-F6D813BCAF9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8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7D07C-DCEC-C3C0-5707-275D799D5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AA924-C531-267E-FB8C-461F4472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3" y="1300900"/>
            <a:ext cx="1148486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The price offer curve traces optimal consumption bundles as prices change, and the demand curve is obtained by projecting those choices onto the quantity of one good.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price offer curve shows how the consumer’s entire optimal bundle changes as prices vary, holding income and preferences fixed.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Each point on the price offer curve corresponds to an optimal choice in commodity space.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demand curve is constructed by projecting these optimal choices onto the axis for a single good.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This yields the quantity demanded at each price.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Incorrect Answers: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A: The price offer curve shows bundles, not quantities of a single good.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B: The demand curve does not trace bundles, but it shows the quantity of one good as a function of price.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D: The two curves are related but serve different roles and are not interchangeable.</a:t>
            </a:r>
            <a:endParaRPr lang="en-US" altLang="zh-TW" sz="24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DCECA0-8FB6-7565-78F1-752717C20D8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84E63-317C-0896-6FFF-E275F7D85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In-class Poll #2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DA3F8-8FB4-80CD-61E0-5B8F046BB60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C905D-E525-A42F-6D2A-FA7DD714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300A5-20D3-3384-B3E3-B56DFCBC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7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625FA-8595-CC0B-1337-8C41407F4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A1096-33B2-0E14-AD42-9AFC28BDB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Marginal Rate of Substitution (MRS) describes the consumer’s local trade-off</a:t>
                </a:r>
                <a:r>
                  <a:rPr lang="en-US" altLang="zh-TW" sz="2000" dirty="0"/>
                  <a:t>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MRS is the slope of the indifference curve at a bundle.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It represents how much of good 2 the consumer is willing to give up for more of good 1.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At an interior optimum, the necessary condition for optimal choice 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When this condition does not hold: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000" dirty="0"/>
                  <a:t>, the consumer wants more units of good 1.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000" dirty="0"/>
                  <a:t>, the consumer wants less units of good 1.</a:t>
                </a:r>
              </a:p>
              <a:p>
                <a:pPr lvl="4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Corner solutions arise naturally when the MRS does not cross the relative price.</a:t>
                </a:r>
              </a:p>
              <a:p>
                <a:pPr lvl="4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A1096-33B2-0E14-AD42-9AFC28BDB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CF13FF1-48F8-63AB-4094-A6CCC69950A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CB10F-ED25-36C9-7A1E-C6C61783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Choice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E7190-40C8-8471-E6FE-1E3CB3BDA08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1FC77-8E60-3C8B-3DE1-BCA93400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DFEB5-1C2D-4CEC-AAD1-30901777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724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DB412-F679-033E-1A90-2648F142A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C2D82E-6D82-9FD8-6680-E40241D8B7F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2B362-33B2-EE56-79A4-BDA68CCA6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Demand Curve: Perfect Substitutes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EE82E8-2460-2B11-2D62-ECE155133EE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7DB35-BCDB-91C8-D06C-D315AE42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9888F-A76F-C14E-3686-A0A020C6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CF8E75-CB1E-D86F-4232-29D18B84F1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126D26-3014-63A1-FDE0-FD0C9AA74C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498C77-84D7-7852-D453-CFF3F99C06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DFF295-E8D7-E8BC-AB26-1C6EED3AEB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1E85E2-280A-D10D-BBDF-676FD5B5B6C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20" name="Picture 19" descr="A graph of a price&#10;&#10;AI-generated content may be incorrect.">
            <a:extLst>
              <a:ext uri="{FF2B5EF4-FFF2-40B4-BE49-F238E27FC236}">
                <a16:creationId xmlns:a16="http://schemas.microsoft.com/office/drawing/2014/main" id="{8FEF1B48-2929-174F-2A4E-2B143423B3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22" name="Picture 21" descr="A graph of a function&#10;&#10;AI-generated content may be incorrect.">
            <a:extLst>
              <a:ext uri="{FF2B5EF4-FFF2-40B4-BE49-F238E27FC236}">
                <a16:creationId xmlns:a16="http://schemas.microsoft.com/office/drawing/2014/main" id="{FF758DC6-9CA6-B312-7818-283DE432DC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  <p:pic>
        <p:nvPicPr>
          <p:cNvPr id="28" name="Picture 27" descr="A graph of a function&#10;&#10;AI-generated content may be incorrect.">
            <a:extLst>
              <a:ext uri="{FF2B5EF4-FFF2-40B4-BE49-F238E27FC236}">
                <a16:creationId xmlns:a16="http://schemas.microsoft.com/office/drawing/2014/main" id="{A80C452C-DC21-475E-967D-C519746215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  <p:pic>
        <p:nvPicPr>
          <p:cNvPr id="31" name="Picture 30" descr="A graph of a function&#10;&#10;AI-generated content may be incorrect.">
            <a:extLst>
              <a:ext uri="{FF2B5EF4-FFF2-40B4-BE49-F238E27FC236}">
                <a16:creationId xmlns:a16="http://schemas.microsoft.com/office/drawing/2014/main" id="{5F1335D5-9C8E-165F-F91D-A8F85DA0CC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  <p:pic>
        <p:nvPicPr>
          <p:cNvPr id="35" name="Picture 34" descr="A graph of a function&#10;&#10;AI-generated content may be incorrect.">
            <a:extLst>
              <a:ext uri="{FF2B5EF4-FFF2-40B4-BE49-F238E27FC236}">
                <a16:creationId xmlns:a16="http://schemas.microsoft.com/office/drawing/2014/main" id="{A3AD3327-5EF7-00F8-60F7-B76BFBC1E5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9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83589-A7E1-E578-941D-DB223D27B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9EB10A-A823-E396-C6CF-7C8911C62C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7287" y="1300900"/>
                <a:ext cx="11293713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Solve the following utility maximization problem: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.  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TW" sz="20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Since utility is linear, the consumer compares utility per dollar spent, and the consumer’s optimal choice follows this rule: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sz="2400" dirty="0"/>
                  <a:t>  Exclusively purchase good 1. 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sz="2400" dirty="0"/>
                  <a:t>  Exclusively purchase good 2. 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sz="2400" dirty="0"/>
                  <a:t>  Any bundle that exhaust income. 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9EB10A-A823-E396-C6CF-7C8911C62C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287" y="1300900"/>
                <a:ext cx="11293713" cy="5081046"/>
              </a:xfrm>
              <a:blipFill>
                <a:blip r:embed="rId2"/>
                <a:stretch>
                  <a:fillRect l="-756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34D3A7F-867F-03AD-DEEA-5277F30A192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87A25-8D60-F5A9-4B8B-E169544A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Demand Function: Perfect Substitutes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626E62-03D6-493F-77C8-3BFC0920DBB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0622F-59A4-9B13-8DDF-F4FE8D46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4F909-0328-7C0C-6D28-77099DED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72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2B1AB-629E-B9CE-5AC9-27146BD8C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F7513-B30F-5AB5-7489-311E7D50B0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7287" y="1300900"/>
                <a:ext cx="11293713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demand correspondence is then: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                                      ,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𝐴𝑛𝑦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𝑏𝑒𝑡𝑤𝑒𝑒𝑛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0 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𝑎𝑛𝑑</m:t>
                            </m:r>
                            <m:f>
                              <m:f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0                                                           ,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TW" sz="2400" dirty="0"/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mr>
                      <m:mr>
                        <m:e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𝑖𝑓</m:t>
                          </m:r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mr>
                      <m:mr>
                        <m:e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𝑖𝑓</m:t>
                          </m:r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mr>
                    </m:m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F7513-B30F-5AB5-7489-311E7D50B0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287" y="1300900"/>
                <a:ext cx="11293713" cy="5081046"/>
              </a:xfrm>
              <a:blipFill>
                <a:blip r:embed="rId2"/>
                <a:stretch>
                  <a:fillRect l="-756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4180ECC-BE7A-A04A-D34D-D6A4122BA31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53B45-EBA9-7DEF-F7ED-CC2E3E28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Demand Function: Perfect Substitutes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84EE9D-0123-0073-38F6-7FA02A41623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63E3F-4803-FEE8-C651-89855377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8EA59-EC3C-94FF-2F3A-B6EC3AE7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6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67451-6492-5058-F27D-4725C125C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E1970A-DC2B-E195-837B-C84C7345E77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177F3-3D5A-87E4-09B6-341CA1726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Demand Curve: Perfect Complements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3D7FE-7C28-493A-EF98-1F63940C791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ED500-8DC6-FAEB-DF49-523A966A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C074F-090D-EF23-5796-5DCE96D5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E11EBF-D6E8-DFA9-59EB-CB5E97288CFC}"/>
              </a:ext>
            </a:extLst>
          </p:cNvPr>
          <p:cNvSpPr txBox="1"/>
          <p:nvPr/>
        </p:nvSpPr>
        <p:spPr>
          <a:xfrm>
            <a:off x="1" y="3419856"/>
            <a:ext cx="1218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aramond" panose="02020404030301010803" pitchFamily="18" charset="0"/>
              </a:rPr>
              <a:t>PLEASE TRY AT HOME</a:t>
            </a:r>
          </a:p>
        </p:txBody>
      </p:sp>
    </p:spTree>
    <p:extLst>
      <p:ext uri="{BB962C8B-B14F-4D97-AF65-F5344CB8AC3E}">
        <p14:creationId xmlns:p14="http://schemas.microsoft.com/office/powerpoint/2010/main" val="2775476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60622-DEE2-C535-E456-DF0B1FE74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AF2D1-944E-AA11-CEE2-1B2DCE3069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7287" y="1300900"/>
                <a:ext cx="11293713" cy="5081046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Solve the following utility maximization problem: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m:rPr>
                              <m:lit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.  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TW" sz="20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3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optimal ratio must follow (see Chapter 5):</a:t>
                </a: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3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Plugging the optimal ratio into the budget constraint, we find: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			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  ⟹  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									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									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⟹  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AF2D1-944E-AA11-CEE2-1B2DCE3069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287" y="1300900"/>
                <a:ext cx="11293713" cy="5081046"/>
              </a:xfrm>
              <a:blipFill>
                <a:blip r:embed="rId2"/>
                <a:stretch>
                  <a:fillRect l="-756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4D35672-C23B-89C5-7619-4927F48DDC5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8EE51-8BDD-0DCA-7644-98BF63BA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Demand Function: Perfect Complements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9B6F38-1327-81E6-7D8C-6AA69359F29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F65E6-2F86-33A9-16ED-289064BB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AC029-9DA2-B0E2-DE20-3E2EE470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565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3F608-C6C3-8EFC-6E24-11CF5BA0E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85DD78-0623-B3FD-5C7B-EA843BEEF0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demand curve for good 1 is found by fixing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sz="2400" dirty="0"/>
                  <a:t>, and plotting the quantity demanded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Equivalently, we can invert this relationship and plot the </a:t>
                </a:r>
                <a:r>
                  <a:rPr lang="en-US" altLang="zh-TW" sz="2400" b="1" dirty="0"/>
                  <a:t>inverse demand function</a:t>
                </a:r>
                <a:r>
                  <a:rPr lang="en-US" altLang="zh-TW" sz="2400" dirty="0"/>
                  <a:t>, which gives the price as a function of quantity demanded: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inverse demand curve plays a central role in measuring consumer willingness to pay.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85DD78-0623-B3FD-5C7B-EA843BEEF0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BA484B5-4B97-24BB-44DF-12E36114B7C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2C761-F323-03F6-79DD-F112EA97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Inverse Demand Function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AF381-F1DC-C9A5-884A-6EA423C800E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2DA84-2AE7-3F7C-967A-9E1F5759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09456-5BE5-1E5A-B405-F2007BA4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F72338-8060-4E9A-C00D-D44EB51C15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1634" y="1427532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DC6113-077E-1DB6-43B2-12E459376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34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21A7C-190A-146F-99B6-534325F8E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5C768-BC30-B37C-DAD2-660CF9F32B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7287" y="1300900"/>
                <a:ext cx="11293713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Recall that at an interior optimum, a consumer with well-behaved preferences satisfies the following first-order condition: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𝑀𝑅𝑆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Suppose, for simplicity, that good 2 is the numeraire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altLang="zh-TW" sz="2400" dirty="0"/>
                  <a:t>. The condition becomes: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𝑀𝑅𝑆</m:t>
                          </m:r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Therefore, at the consumer’s optimal bundle, the inverse demand function can be interpreted as marginal willingness to pay for good 1 (measured in units of good 2).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5C768-BC30-B37C-DAD2-660CF9F32B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287" y="1300900"/>
                <a:ext cx="11293713" cy="5081046"/>
              </a:xfrm>
              <a:blipFill>
                <a:blip r:embed="rId2"/>
                <a:stretch>
                  <a:fillRect l="-756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A978B60-B39E-D857-F6B1-714D67B71CB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3F159-743F-3617-B998-619D1DF1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Inverse Demand Function: Interpretation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BFF5D0-CC86-D290-10ED-89DC16954C8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EB90B-858D-B81C-B1C3-CF40958A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33DC9-C9C5-E883-5F80-F8B3C326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485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9223E-5435-5E77-79CD-1D557E056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E0DBC-58A0-D7C0-074B-7ECB33ACF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(</a:t>
            </a:r>
            <a:r>
              <a:rPr lang="en-US" altLang="zh-TW" sz="2400" dirty="0" err="1"/>
              <a:t>Walrasian</a:t>
            </a:r>
            <a:r>
              <a:rPr lang="en-US" altLang="zh-TW" sz="2400" dirty="0"/>
              <a:t>) demand curve shows: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 optimal consumption of a good changes as its price varies,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Holding income and preferences fixed.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inverse demand curve re-expresses this relationship, giving the price at which a consumer is just willing to purchase a given quantity.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Interpreting inverse demand: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Each point corresponds to the consumer’s marginal willingness to pay for an additional unit.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Higher quantities are associated with lower marginal willingness to pay.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Inverse demand provides a useful economic interpretation of demand curves, and it will play a central role in measuring consumer surplus in the next chapter.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81251C-8518-4D9B-1659-8EC024361CC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7619D-08FE-0D45-0BA5-044A1173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Consolidation: Price Changes and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5BAC21-1421-5E89-886E-9DE738D1B0A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F886A-6557-0EB2-FADA-DCABD071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7BFB1-4D4A-B753-A794-ABE8DC72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97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866857-B04B-445B-AEC3-33B9CE759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6B8D79-2114-227A-7D46-44433A9D5D44}"/>
              </a:ext>
            </a:extLst>
          </p:cNvPr>
          <p:cNvSpPr txBox="1"/>
          <p:nvPr/>
        </p:nvSpPr>
        <p:spPr>
          <a:xfrm>
            <a:off x="-1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Recap &amp; Preview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13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02370-1F5A-59D5-87FB-585722EC3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C5FD4-C4A2-0344-2D1C-D68C10074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studied how a consumer’s optimal choice responds to changes in parameters.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Engel curve describes how optimal consumption of a good changes as income varies, holding prices fixed.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shape of the Engel curve allows us to classify goods: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Normal goods: Consumption increases as income rises.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Inferior goods: Consumption decreases over some income range.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Luxury goods: Consumption increases more than proportionally with income.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Necessities: Consumption increases less than proportionally with income.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Engel curves are observable objects that help us infer preferences from data.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5044B4-6715-2012-44AE-8F6EE9F56F8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BE170-83F5-CAF7-C2B1-9CB21180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0CF819-93B7-0FE7-664D-4231F00791B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2D93F-F5A1-42EB-7657-2D83A584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F8C6-FAD6-05E3-8FE9-21699B1C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486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3658B-363E-80B2-CB65-D86C36CFE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911756-B6A7-5620-A5EA-5F2866550B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Given prices, income, and the consumer’s preferences (represented by a utility function), we previously solved for the consumer’s optimal choice:</a:t>
                </a:r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 algn="ctr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Although we did not frame it this way earlier,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altLang="zh-TW" sz="2400" dirty="0"/>
                  <a:t> is the consumer’s demand function for good 1.</a:t>
                </a:r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Quantity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Demanded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Good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Own</m:t>
                          </m:r>
                          <m:r>
                            <m:rPr>
                              <m:nor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Price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Other</m:t>
                          </m:r>
                          <m:r>
                            <m:rPr>
                              <m:nor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Good</m:t>
                          </m:r>
                          <m:r>
                            <m:rPr>
                              <m:nor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Price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Income</m:t>
                          </m:r>
                        </m:e>
                      </m:d>
                    </m:oMath>
                  </m:oMathPara>
                </a14:m>
                <a:endParaRPr lang="en-US" altLang="zh-TW" sz="2000" dirty="0"/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this chapter, we study how the demand function changes as prices or income change, using comparative statics.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911756-B6A7-5620-A5EA-5F2866550B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839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F7939E3-04C0-082C-566B-1546AA8B9BB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265D7-29AD-C065-7178-3F0128AC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Demand Function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648B6-B502-419C-99C9-1609BE1A891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C2F5-F266-75AD-F2AA-E6535926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09810-1CDA-DBED-A6B0-E53D3AFF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18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990A5-3969-9129-D1C2-F4734817E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5C31-F250-9132-898D-2339B3992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(</a:t>
            </a:r>
            <a:r>
              <a:rPr lang="en-US" altLang="zh-TW" sz="2400" dirty="0" err="1"/>
              <a:t>Walrasian</a:t>
            </a:r>
            <a:r>
              <a:rPr lang="en-US" altLang="zh-TW" sz="2400" dirty="0"/>
              <a:t>) demand curve shows how optimal consumption changes as the price of a good varies, holding income fixed.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From the consumer’s choice problem, we derived demand functions that describe optimal consumption as a function of prices, income, and the consumer’s preferences.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examined special cases: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Perfect substitutes.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Perfect complements.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Giffen goods.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Comparative statics provide the bridge between individual optimization and market demand.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E10C7-0299-F55B-9F33-505CF974060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A871C-5C4A-6C7D-07EE-4C4B2A6A5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389F2B-23FE-A838-51FA-487C3EC4495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FA414-A8BA-6556-40A2-D995CA6C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687BE-D930-512B-AF2D-B1019B4A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130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1A8E4-E7C8-D19D-86D3-030AA6A65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CAFF-9B43-78CA-BAEA-3A38D425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the next chapter, we shift focus from choice to economic welfare.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focus on two central questions: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 much does a consumer benefit from participating in a market?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 do changes in prices affect consumer well-being?</a:t>
            </a:r>
          </a:p>
          <a:p>
            <a:pPr lvl="4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introduce consumer’s surplus as a measure of the net benefits from consumption.</a:t>
            </a:r>
          </a:p>
          <a:p>
            <a:pPr lvl="4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Using demand curves, we will: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Define consumer surplus formally.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Interpret consumer surplus graphically.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Measure changes in consumer surplus from price changes.</a:t>
            </a:r>
          </a:p>
          <a:p>
            <a:pPr lvl="4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63240C-8227-33CA-AF99-D0EF5588634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EDD73-7133-E4AA-713D-AD3D76A8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Preview: Consumer’s Surplus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64DE4-D134-77A0-9EFC-4F54285A074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2F7BE-07A9-1D9E-9E4B-EFBF9303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F82BC-2D44-4CB1-89DC-762807C2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DDB4B-70EB-D813-2CBD-F9DCC9FAC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6D899-59D5-9E41-D3B6-CE5808862787}"/>
              </a:ext>
            </a:extLst>
          </p:cNvPr>
          <p:cNvSpPr txBox="1"/>
          <p:nvPr/>
        </p:nvSpPr>
        <p:spPr>
          <a:xfrm>
            <a:off x="-1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Changes in Consumer Income: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The Engel Curve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26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9B27E-A5A7-C652-9917-391EB4C8D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611D3-2B02-86F7-371D-5A6BB4D6C0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the consumer is optimizing with income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sz="2400" dirty="0"/>
                  <a:t>, choosing bundle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p>
                        </m:sSub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If the consumer’s income increases from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sz="2400" dirty="0"/>
                  <a:t> to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altLang="zh-TW" sz="2400" dirty="0"/>
                  <a:t>, the budget line shifts outward from the origin, and the new optimal bundle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Normal goods </a:t>
                </a:r>
                <a:r>
                  <a:rPr lang="en-US" altLang="zh-TW" sz="2400" dirty="0"/>
                  <a:t>are goods for which the quantity demanded increases as income increases: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“Normal” consumer behavior for many goods.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611D3-2B02-86F7-371D-5A6BB4D6C0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D420C9B-7004-6054-56FE-1F3CA9ADAC0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87898-B87E-0DC0-265A-95D77ADB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Comparative Statics: Normal Goods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39594C-BEE7-3569-B1EC-99F72DCFEBA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ECB08-5D0B-AF6E-64B2-1430D846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7AA03-92E2-B492-293D-0E85503B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DC2156-18CE-983D-ED6C-F99FE5FFFC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2" name="Picture 11" descr="A graph of a function&#10;&#10;AI-generated content may be incorrect.">
            <a:extLst>
              <a:ext uri="{FF2B5EF4-FFF2-40B4-BE49-F238E27FC236}">
                <a16:creationId xmlns:a16="http://schemas.microsoft.com/office/drawing/2014/main" id="{BCEC5C1F-25E7-D11C-422E-90117CA78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FED34-6B3C-ED7F-AC7C-3138CFEB3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DF3DE0-6084-A932-DC13-516A39269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some cases, as income increases, consumers may decrease their consumption of a certain good.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Inferior goods </a:t>
                </a:r>
                <a:r>
                  <a:rPr lang="en-US" altLang="zh-TW" sz="2400" dirty="0"/>
                  <a:t>are those for which quantity demanded decreases as income increases: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Plenty of real-world goods that may be inferior: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Single-ply toilet paper?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Budget ramen noodles?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DF3DE0-6084-A932-DC13-516A39269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BC94275-F44B-DD39-545B-AA973999311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74950-63DE-D1C6-FA50-A0122E42C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Comparative Statics: Inferior Goods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D1DC68-7722-8F0E-3171-1027F1F57A4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BAAF1-D731-6D2B-B836-6F693B8E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B32FF-B0A0-9702-E007-D4C4BDEB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B3DFA-493F-FC38-0A1E-6CDF60F2EF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87620"/>
            <a:ext cx="4572000" cy="44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168B3-75C0-82FF-2FF1-9A16BD1C1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59DA8-1604-7865-44BE-62A32DDE30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we plot how the consumer’s optimal choice changes as income varies:</a:t>
                </a:r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income is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=80</m:t>
                    </m:r>
                  </m:oMath>
                </a14:m>
                <a:r>
                  <a:rPr lang="en-US" altLang="zh-TW" sz="2000" dirty="0"/>
                  <a:t>…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income is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=140</m:t>
                    </m:r>
                  </m:oMath>
                </a14:m>
                <a:r>
                  <a:rPr lang="en-US" altLang="zh-TW" sz="2000" dirty="0"/>
                  <a:t>…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income is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altLang="zh-TW" sz="2000" dirty="0"/>
                  <a:t>…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:r>
                  <a:rPr lang="en-US" altLang="zh-TW" sz="2400" b="1" dirty="0"/>
                  <a:t>income offer curve</a:t>
                </a:r>
                <a:r>
                  <a:rPr lang="en-US" altLang="zh-TW" sz="2400" dirty="0"/>
                  <a:t> (or income-consumption curve) illustrates how a consumer’s optimal bundle of two goods changes as income changes, holding prices constant.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Offer curves trace optimal choices as parameters change and serve as a bridge to observable behavior.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59DA8-1604-7865-44BE-62A32DDE30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2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3A6450B-E9DB-8963-6D31-7D81B1BAB13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5657D-2489-C28A-A08E-AB978EB6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Comparative Statics: The Income Offer Curve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A90ECD-1B30-4998-4D13-A36B7CF52FA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B7A63-11CE-260C-55B3-F7DE342D7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8A913-7D67-13F5-6A38-EFD9B20D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E0F62B-35CC-4F51-4D07-9123B32CFD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7287" y="1300900"/>
            <a:ext cx="4572000" cy="4572000"/>
          </a:xfrm>
          <a:prstGeom prst="rect">
            <a:avLst/>
          </a:prstGeom>
        </p:spPr>
      </p:pic>
      <p:pic>
        <p:nvPicPr>
          <p:cNvPr id="10" name="Picture 9" descr="A graph of a function&#10;&#10;AI-generated content may be incorrect.">
            <a:extLst>
              <a:ext uri="{FF2B5EF4-FFF2-40B4-BE49-F238E27FC236}">
                <a16:creationId xmlns:a16="http://schemas.microsoft.com/office/drawing/2014/main" id="{6C25DC17-61AC-45CC-9016-90C910E6A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08" y="1300900"/>
            <a:ext cx="4572000" cy="4572000"/>
          </a:xfrm>
          <a:prstGeom prst="rect">
            <a:avLst/>
          </a:prstGeom>
        </p:spPr>
      </p:pic>
      <p:pic>
        <p:nvPicPr>
          <p:cNvPr id="12" name="Picture 11" descr="A graph of a function&#10;&#10;AI-generated content may be incorrect.">
            <a:extLst>
              <a:ext uri="{FF2B5EF4-FFF2-40B4-BE49-F238E27FC236}">
                <a16:creationId xmlns:a16="http://schemas.microsoft.com/office/drawing/2014/main" id="{0723753E-2563-84D2-7FD9-2EDD5566B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29" y="1300900"/>
            <a:ext cx="4572000" cy="4572000"/>
          </a:xfrm>
          <a:prstGeom prst="rect">
            <a:avLst/>
          </a:prstGeom>
        </p:spPr>
      </p:pic>
      <p:pic>
        <p:nvPicPr>
          <p:cNvPr id="14" name="Picture 13" descr="A graph of a function&#10;&#10;AI-generated content may be incorrect.">
            <a:extLst>
              <a:ext uri="{FF2B5EF4-FFF2-40B4-BE49-F238E27FC236}">
                <a16:creationId xmlns:a16="http://schemas.microsoft.com/office/drawing/2014/main" id="{7E9F1EC6-0458-A3AB-979E-46AD003D8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29" y="1300900"/>
            <a:ext cx="4572000" cy="4572000"/>
          </a:xfrm>
          <a:prstGeom prst="rect">
            <a:avLst/>
          </a:prstGeom>
        </p:spPr>
      </p:pic>
      <p:pic>
        <p:nvPicPr>
          <p:cNvPr id="16" name="Picture 15" descr="A graph of a function&#10;&#10;AI-generated content may be incorrect.">
            <a:extLst>
              <a:ext uri="{FF2B5EF4-FFF2-40B4-BE49-F238E27FC236}">
                <a16:creationId xmlns:a16="http://schemas.microsoft.com/office/drawing/2014/main" id="{C8625891-B121-1A89-3C17-2133DD1993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29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8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82BB2-9967-498B-02EA-07B2E0E6B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78176-6859-C4C6-A8A4-C9E92E716F9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918E1-281C-138A-019E-45411142E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Income Offer Curve and the Engel Curve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E8C95-8253-518C-1B6E-CB737FC19E8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1CCA0-04A6-22D3-0951-9A18D123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54402-1B11-589B-DEE2-B80B991D9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685F79-4581-64C7-596A-361F9B9484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18" name="Picture 17" descr="A graph with a line and arrows&#10;&#10;AI-generated content may be incorrect.">
            <a:extLst>
              <a:ext uri="{FF2B5EF4-FFF2-40B4-BE49-F238E27FC236}">
                <a16:creationId xmlns:a16="http://schemas.microsoft.com/office/drawing/2014/main" id="{CD248FF9-1363-C894-EE46-024CAB180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  <p:pic>
        <p:nvPicPr>
          <p:cNvPr id="20" name="Picture 19" descr="A graph of a function&#10;&#10;AI-generated content may be incorrect.">
            <a:extLst>
              <a:ext uri="{FF2B5EF4-FFF2-40B4-BE49-F238E27FC236}">
                <a16:creationId xmlns:a16="http://schemas.microsoft.com/office/drawing/2014/main" id="{2941A72F-570D-AC3A-A407-8C78175FF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22" name="Picture 21" descr="A graph of income and good&#10;&#10;AI-generated content may be incorrect.">
            <a:extLst>
              <a:ext uri="{FF2B5EF4-FFF2-40B4-BE49-F238E27FC236}">
                <a16:creationId xmlns:a16="http://schemas.microsoft.com/office/drawing/2014/main" id="{98C92B56-5C8F-71CC-D078-DD55057E8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  <p:pic>
        <p:nvPicPr>
          <p:cNvPr id="24" name="Picture 23" descr="A graph of a function&#10;&#10;AI-generated content may be incorrect.">
            <a:extLst>
              <a:ext uri="{FF2B5EF4-FFF2-40B4-BE49-F238E27FC236}">
                <a16:creationId xmlns:a16="http://schemas.microsoft.com/office/drawing/2014/main" id="{6212E853-9307-0389-2F2E-07C427BABF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26" name="Picture 25" descr="A graph of income and good&#10;&#10;AI-generated content may be incorrect.">
            <a:extLst>
              <a:ext uri="{FF2B5EF4-FFF2-40B4-BE49-F238E27FC236}">
                <a16:creationId xmlns:a16="http://schemas.microsoft.com/office/drawing/2014/main" id="{29AE6B16-FC6F-C220-1410-A3215223D6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  <p:pic>
        <p:nvPicPr>
          <p:cNvPr id="28" name="Picture 27" descr="A graph of a function&#10;&#10;AI-generated content may be incorrect.">
            <a:extLst>
              <a:ext uri="{FF2B5EF4-FFF2-40B4-BE49-F238E27FC236}">
                <a16:creationId xmlns:a16="http://schemas.microsoft.com/office/drawing/2014/main" id="{055E8E4B-3D79-56CC-B2DD-E294891168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30" name="Picture 29" descr="A graph of income and good&#10;&#10;AI-generated content may be incorrect.">
            <a:extLst>
              <a:ext uri="{FF2B5EF4-FFF2-40B4-BE49-F238E27FC236}">
                <a16:creationId xmlns:a16="http://schemas.microsoft.com/office/drawing/2014/main" id="{D107C136-CF2E-B368-C11C-DC63ED4693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  <p:pic>
        <p:nvPicPr>
          <p:cNvPr id="32" name="Picture 31" descr="A graph of a function&#10;&#10;AI-generated content may be incorrect.">
            <a:extLst>
              <a:ext uri="{FF2B5EF4-FFF2-40B4-BE49-F238E27FC236}">
                <a16:creationId xmlns:a16="http://schemas.microsoft.com/office/drawing/2014/main" id="{4CB2D53C-F95F-227F-2710-292DDBC38A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34" name="Picture 33" descr="A graph of income and good&#10;&#10;AI-generated content may be incorrect.">
            <a:extLst>
              <a:ext uri="{FF2B5EF4-FFF2-40B4-BE49-F238E27FC236}">
                <a16:creationId xmlns:a16="http://schemas.microsoft.com/office/drawing/2014/main" id="{D1CC55FF-5590-F49E-575F-6958CBE8A6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e426a00-cba1-459a-85ae-d0829ae6d1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110e7c5-ec9a-47cf-8a90-81a17fd143d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9a2470c-ae58-4472-9d56-2e4263c058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0eb6b77-3247-4e18-b984-6472a9b1b3e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356cb1e-6d86-4dae-a983-fa46a00b040a}" enabled="1" method="Standard" siteId="{4881a8fa-b252-4912-b93a-7806c41bbe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9472</TotalTime>
  <Words>3317</Words>
  <Application>Microsoft Office PowerPoint</Application>
  <PresentationFormat>Custom</PresentationFormat>
  <Paragraphs>378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  Recap: Choice</vt:lpstr>
      <vt:lpstr>  Recap: Choice</vt:lpstr>
      <vt:lpstr>  The Demand Function</vt:lpstr>
      <vt:lpstr>PowerPoint Presentation</vt:lpstr>
      <vt:lpstr>  Comparative Statics: Normal Goods</vt:lpstr>
      <vt:lpstr>  Comparative Statics: Inferior Goods</vt:lpstr>
      <vt:lpstr>  Comparative Statics: The Income Offer Curve</vt:lpstr>
      <vt:lpstr>  The Income Offer Curve and the Engel Curve</vt:lpstr>
      <vt:lpstr>  Comparative Statics: The Engel Curve</vt:lpstr>
      <vt:lpstr>Poll Everywhere multiple choice poll instructions screen
Activity Title: Suppose the Engel curve for good 1 slopes upward but becomes flatter as income rises. What type of good is this most likely to be?
Slide 11</vt:lpstr>
      <vt:lpstr>Poll Everywhere multiple choice poll chart screen
Activity Title: Suppose the Engel curve for good 1 slopes upward but becomes flatter as income rises. What type of good is this most likely to be?
Slide 13</vt:lpstr>
      <vt:lpstr>  In-class Poll #1</vt:lpstr>
      <vt:lpstr>  The Engel Curve: Interpretation</vt:lpstr>
      <vt:lpstr>  The Engel Curve: Perfect Substitutes</vt:lpstr>
      <vt:lpstr>  The Engel Curve: Perfect Complements</vt:lpstr>
      <vt:lpstr>  Consolidation: Income Changes and Demand</vt:lpstr>
      <vt:lpstr>PowerPoint Presentation</vt:lpstr>
      <vt:lpstr>  Comparative Statics: Ordinary Goods</vt:lpstr>
      <vt:lpstr>  Comparative Statics: Giffen Goods</vt:lpstr>
      <vt:lpstr>  Detour: Giffen Goods</vt:lpstr>
      <vt:lpstr>  Comparative Statics: The Price Offer Curve</vt:lpstr>
      <vt:lpstr>  The Price Offer Curve and the Demand Curve</vt:lpstr>
      <vt:lpstr>  Comparative Statics: The Demand Curve</vt:lpstr>
      <vt:lpstr>  Demand Function: Cobb-Douglas</vt:lpstr>
      <vt:lpstr>  Demand Function: Cobb-Douglas</vt:lpstr>
      <vt:lpstr>Poll Everywhere multiple choice poll instructions screen
Activity Title: Which statement best describes the relationship between a price offer curve and a demand curve?
Slide 24</vt:lpstr>
      <vt:lpstr>Poll Everywhere multiple choice poll chart screen
Activity Title: Which statement best describes the relationship between a price offer curve and a demand curve?
Slide 26</vt:lpstr>
      <vt:lpstr>  In-class Poll #2</vt:lpstr>
      <vt:lpstr>  The Demand Curve: Perfect Substitutes</vt:lpstr>
      <vt:lpstr>  Demand Function: Perfect Substitutes</vt:lpstr>
      <vt:lpstr>  Demand Function: Perfect Substitutes</vt:lpstr>
      <vt:lpstr>  The Demand Curve: Perfect Complements</vt:lpstr>
      <vt:lpstr>  Demand Function: Perfect Complements</vt:lpstr>
      <vt:lpstr>  The Inverse Demand Function</vt:lpstr>
      <vt:lpstr>  The Inverse Demand Function: Interpretation</vt:lpstr>
      <vt:lpstr>  Consolidation: Price Changes and Demand</vt:lpstr>
      <vt:lpstr>PowerPoint Presentation</vt:lpstr>
      <vt:lpstr>  Recap: Demand</vt:lpstr>
      <vt:lpstr>  Recap: Demand</vt:lpstr>
      <vt:lpstr>  Preview: Consumer’s Surplus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301</cp:revision>
  <dcterms:created xsi:type="dcterms:W3CDTF">2013-01-27T09:14:16Z</dcterms:created>
  <dcterms:modified xsi:type="dcterms:W3CDTF">2026-02-11T18:33:57Z</dcterms:modified>
  <cp:category/>
</cp:coreProperties>
</file>