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7"/>
  </p:notesMasterIdLst>
  <p:sldIdLst>
    <p:sldId id="256" r:id="rId2"/>
    <p:sldId id="377" r:id="rId3"/>
    <p:sldId id="376" r:id="rId4"/>
    <p:sldId id="460" r:id="rId5"/>
    <p:sldId id="461" r:id="rId6"/>
    <p:sldId id="462" r:id="rId7"/>
    <p:sldId id="463" r:id="rId8"/>
    <p:sldId id="492" r:id="rId9"/>
    <p:sldId id="494" r:id="rId10"/>
    <p:sldId id="467" r:id="rId11"/>
    <p:sldId id="371" r:id="rId12"/>
    <p:sldId id="469" r:id="rId13"/>
    <p:sldId id="429" r:id="rId14"/>
    <p:sldId id="468" r:id="rId15"/>
    <p:sldId id="470" r:id="rId16"/>
    <p:sldId id="472" r:id="rId17"/>
    <p:sldId id="473" r:id="rId18"/>
    <p:sldId id="474" r:id="rId19"/>
    <p:sldId id="475" r:id="rId20"/>
    <p:sldId id="476" r:id="rId21"/>
    <p:sldId id="477" r:id="rId22"/>
    <p:sldId id="485" r:id="rId23"/>
    <p:sldId id="445" r:id="rId24"/>
    <p:sldId id="478" r:id="rId25"/>
    <p:sldId id="486" r:id="rId26"/>
    <p:sldId id="488" r:id="rId27"/>
    <p:sldId id="479" r:id="rId28"/>
    <p:sldId id="480" r:id="rId29"/>
    <p:sldId id="481" r:id="rId30"/>
    <p:sldId id="489" r:id="rId31"/>
    <p:sldId id="491" r:id="rId32"/>
    <p:sldId id="450" r:id="rId33"/>
    <p:sldId id="420" r:id="rId34"/>
    <p:sldId id="421" r:id="rId35"/>
    <p:sldId id="422" r:id="rId36"/>
  </p:sldIdLst>
  <p:sldSz cx="1218882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122C"/>
    <a:srgbClr val="FDB913"/>
    <a:srgbClr val="B896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04" autoAdjust="0"/>
    <p:restoredTop sz="94660"/>
  </p:normalViewPr>
  <p:slideViewPr>
    <p:cSldViewPr snapToGrid="0" snapToObjects="1">
      <p:cViewPr varScale="1">
        <p:scale>
          <a:sx n="105" d="100"/>
          <a:sy n="105" d="100"/>
        </p:scale>
        <p:origin x="19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359EC7-19C7-4638-A61A-0E2B59861576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87AAC7-CF25-414B-93E7-2A61E431E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82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Do not modify the notes in this section to avoid tampering with the Poll Everywhere activity.
More info at polleverywhere.com/support
Suppose that a consumer's preference relation is non-transitive. Can we find a utility function representation of this consumer's preference relation?
https://www.polleverywhere.com/multiple_choice_polls/xVRyb4Z6GFDz6JFqbM7dP?display_state=instructions&amp;activity_state=opened&amp;state=opened&amp;flow=Engagement&amp;onscreen=persist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87AAC7-CF25-414B-93E7-2A61E431E831}" type="slidenum">
              <a:rPr lang="en-US" smtClean="0"/>
              <a:t>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7E15E0-9AE1-6BFE-0FE5-E8E7EF0453E5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754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Do not modify the notes in this section to avoid tampering with the Poll Everywhere activity.
More info at polleverywhere.com/support
Suppose that a consumer's preference relation is non-transitive. Can we find a utility function representation of this consumer's preference relation?
https://www.polleverywhere.com/multiple_choice_polls/xVRyb4Z6GFDz6JFqbM7dP?display_state=chart&amp;activity_state=closed&amp;state=closed&amp;flow=Engagement&amp;onscreen=persist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87AAC7-CF25-414B-93E7-2A61E431E831}" type="slidenum">
              <a:rPr lang="en-US" smtClean="0"/>
              <a:t>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C01329-9B5F-1596-42F9-335879A89922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9814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Do not modify the notes in this section to avoid tampering with the Poll Everywhere activity.
More info at polleverywhere.com/support
Given a utility function $$u(x_1,x_2)=4x_1^2x_2$$, what is the marginal utility with respect to good 1?
https://www.polleverywhere.com/multiple_choice_polls/KmDOMVnsPTmkaS1gqr2Eg?display_state=instructions&amp;activity_state=opened&amp;state=opened&amp;flow=Engagement&amp;onscreen=persist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87AAC7-CF25-414B-93E7-2A61E431E831}" type="slidenum">
              <a:rPr lang="en-US" smtClean="0"/>
              <a:t>25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4A15DB-8C24-9AE7-7D32-0C8BA033579F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3132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Do not modify the notes in this section to avoid tampering with the Poll Everywhere activity.
More info at polleverywhere.com/support
Given a utility function $$u(x_1,x_2)=4x_1^2x_2$$, what is the marginal utility with respect to good 1?
https://www.polleverywhere.com/multiple_choice_polls/KmDOMVnsPTmkaS1gqr2Eg?display_state=chart&amp;activity_state=closed&amp;state=closed&amp;flow=Engagement&amp;onscreen=persist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87AAC7-CF25-414B-93E7-2A61E431E831}" type="slidenum">
              <a:rPr lang="en-US" smtClean="0"/>
              <a:t>26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29684A-4DB8-C26B-0FE5-8531FB77C361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7601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Do not modify the notes in this section to avoid tampering with the Poll Everywhere activity.
More info at polleverywhere.com/support
Given a utility function $$u(x_1,x_2)=4x_1^2x_2$$, what is the marginal rate of substitution?
https://www.polleverywhere.com/multiple_choice_polls/QL5ZzcMB4qcFMUh6o3UQJ?display_state=instructions&amp;activity_state=opened&amp;state=opened&amp;flow=Engagement&amp;onscreen=persist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87AAC7-CF25-414B-93E7-2A61E431E831}" type="slidenum">
              <a:rPr lang="en-US" smtClean="0"/>
              <a:t>30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86938C-8E97-6E2E-EB06-1E3022255D7B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5348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Do not modify the notes in this section to avoid tampering with the Poll Everywhere activity.
More info at polleverywhere.com/support
Given a utility function $$u(x_1,x_2)=4x_1^2x_2$$, what is the marginal rate of substitution?
https://www.polleverywhere.com/multiple_choice_polls/QL5ZzcMB4qcFMUh6o3UQJ?display_state=chart&amp;activity_state=closed&amp;state=closed&amp;flow=Engagement&amp;onscreen=persist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87AAC7-CF25-414B-93E7-2A61E431E831}" type="slidenum">
              <a:rPr lang="en-US" smtClean="0"/>
              <a:t>31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DDA416-FD9E-19F4-BE2C-B7A9FE9E65A0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408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8114D-31B9-4B78-9ACC-70FB90027BFD}" type="datetime1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Intermediate Microeconomic Theory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F4A91-75B0-4800-B4E2-20956DB94300}" type="datetime1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Intermediate Microeconomic Theory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51350-1A97-42BE-B68B-7AD85E4EDCBF}" type="datetime1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Intermediate Microeconomic Theory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1F65B-C187-4F2E-97E4-866F44D3FEC5}" type="datetime1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Intermediate Microeconomic Theory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0CE8C-B3D2-4FED-8171-A22B1E84AA49}" type="datetime1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Intermediate Microeconomic Theory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87D79-C197-49E5-840E-62EF773E40EB}" type="datetime1">
              <a:rPr lang="en-US" smtClean="0"/>
              <a:t>1/28/2026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Intermediate Microeconomic Theory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4C717-ACD6-42B4-B4D2-A00897526083}" type="datetime1">
              <a:rPr lang="en-US" smtClean="0"/>
              <a:t>1/28/2026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Intermediate Microeconomic Theory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0F010-C38E-44B3-A11D-B9CE0300A741}" type="datetime1">
              <a:rPr lang="en-US" smtClean="0"/>
              <a:t>1/28/2026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Intermediate Microeconomic Theory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42EE-45D9-4220-A88F-EE689B9875C3}" type="datetime1">
              <a:rPr lang="en-US" smtClean="0"/>
              <a:t>1/28/2026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Intermediate Microeconomic Theory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A1C2B-1683-45DB-88D6-369C6CB6AB24}" type="datetime1">
              <a:rPr lang="en-US" smtClean="0"/>
              <a:t>1/28/2026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Intermediate Microeconomic Theory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B611B-DC9D-42DB-B865-14DB93E316AF}" type="datetime1">
              <a:rPr lang="en-US" smtClean="0"/>
              <a:t>1/28/2026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Intermediate Microeconomic Theory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8D4B9-4EE2-4C3D-B367-BE7622E78789}" type="datetime1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 Intermediate Microeconomic Theory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4" Type="http://schemas.openxmlformats.org/officeDocument/2006/relationships/image" Target="../media/image3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4" Type="http://schemas.openxmlformats.org/officeDocument/2006/relationships/image" Target="../media/image37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12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650659"/>
            <a:ext cx="1218882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4400" b="1">
                <a:solidFill>
                  <a:srgbClr val="FDB913"/>
                </a:solidFill>
                <a:latin typeface="Garamond"/>
              </a:defRPr>
            </a:pPr>
            <a:r>
              <a:rPr lang="en-US" sz="4200" dirty="0"/>
              <a:t>I</a:t>
            </a:r>
            <a:r>
              <a:rPr lang="en-US" sz="3600" dirty="0"/>
              <a:t>NTERMEDIATE </a:t>
            </a:r>
            <a:r>
              <a:rPr lang="en-US" sz="4200" dirty="0"/>
              <a:t>M</a:t>
            </a:r>
            <a:r>
              <a:rPr lang="en-US" sz="3600" dirty="0"/>
              <a:t>ICROECONOMIC </a:t>
            </a:r>
            <a:r>
              <a:rPr lang="en-US" sz="4200" dirty="0"/>
              <a:t>T</a:t>
            </a:r>
            <a:r>
              <a:rPr lang="en-US" sz="3600" dirty="0"/>
              <a:t>HEORY</a:t>
            </a:r>
            <a:endParaRPr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-1" y="3657600"/>
            <a:ext cx="121888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2400">
                <a:solidFill>
                  <a:srgbClr val="FFFFFF"/>
                </a:solidFill>
                <a:latin typeface="Garamond"/>
              </a:defRPr>
            </a:pPr>
            <a:r>
              <a:rPr lang="en-US" dirty="0"/>
              <a:t>Chapter 4: Utility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CA1B76-C9CD-7C1C-3D85-115A01BEA2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56B638-3D7E-468C-20AE-6A2ED491CE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199" y="1300900"/>
                <a:ext cx="11189855" cy="5202528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Not all preferences can be represented by a utility function.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For preferences that are not transitive, a utility function cannot represent them.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Suppose a consumer’s preferences reveal that </a:t>
                </a:r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≻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altLang="zh-TW" sz="2000" dirty="0"/>
                  <a:t>, </a:t>
                </a:r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altLang="zh-TW" sz="2000" i="1">
                        <a:latin typeface="Cambria Math" panose="02040503050406030204" pitchFamily="18" charset="0"/>
                      </a:rPr>
                      <m:t>≻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altLang="zh-TW" sz="2000" dirty="0"/>
                  <a:t>, and </a:t>
                </a:r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altLang="zh-TW" sz="2000" i="1">
                        <a:latin typeface="Cambria Math" panose="02040503050406030204" pitchFamily="18" charset="0"/>
                      </a:rPr>
                      <m:t>≻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altLang="zh-TW" sz="2000" dirty="0"/>
                  <a:t>.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A utility representation would then require </a:t>
                </a:r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</m:oMath>
                </a14:m>
                <a:r>
                  <a:rPr lang="en-US" altLang="zh-TW" sz="2000" dirty="0"/>
                  <a:t>, </a:t>
                </a:r>
                <a14:m>
                  <m:oMath xmlns:m="http://schemas.openxmlformats.org/officeDocument/2006/math">
                    <m:r>
                      <a:rPr lang="en-US" altLang="zh-TW" sz="2000" i="1"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altLang="zh-TW" sz="2000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zh-TW" sz="2000" i="1"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d>
                  </m:oMath>
                </a14:m>
                <a:r>
                  <a:rPr lang="en-US" altLang="zh-TW" sz="2000" dirty="0"/>
                  <a:t>, and </a:t>
                </a:r>
                <a14:m>
                  <m:oMath xmlns:m="http://schemas.openxmlformats.org/officeDocument/2006/math">
                    <m:r>
                      <a:rPr lang="en-US" altLang="zh-TW" sz="2000" i="1"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d>
                    <m:r>
                      <a:rPr lang="en-US" altLang="zh-TW" sz="2000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zh-TW" sz="2000" i="1"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altLang="zh-TW" sz="2000" dirty="0"/>
                  <a:t>.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sz="2000" dirty="0"/>
                  <a:t>This implies that </a:t>
                </a:r>
                <a14:m>
                  <m:oMath xmlns:m="http://schemas.openxmlformats.org/officeDocument/2006/math">
                    <m:r>
                      <a:rPr lang="en-US" altLang="zh-TW" sz="2000" i="1"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altLang="zh-TW" sz="2000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zh-TW" sz="2000" i="1"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altLang="zh-TW" sz="2000" dirty="0">
                    <a:latin typeface="Garamond" panose="02020404030301010803" pitchFamily="18" charset="0"/>
                  </a:rPr>
                  <a:t>, which is not possible.</a:t>
                </a:r>
              </a:p>
              <a:p>
                <a:pPr lvl="3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In fact, a preference relation has utility function representation only if the preference relation is rational.</a:t>
                </a:r>
              </a:p>
              <a:p>
                <a:pPr lvl="3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Most well-behaved preference relations can be represented by a utility function.</a:t>
                </a:r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56B638-3D7E-468C-20AE-6A2ED491CE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300900"/>
                <a:ext cx="11189855" cy="5202528"/>
              </a:xfrm>
              <a:blipFill>
                <a:blip r:embed="rId2"/>
                <a:stretch>
                  <a:fillRect l="-708" t="-1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857E7239-2536-BD9C-DFB4-BC5C767A7DA7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4741F4-6541-73D8-592A-D25E46469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Utility Function Representation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7E0E715-899D-5FED-3183-F024FF0AF70E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470592-0574-2351-3A48-555A1D783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Intermediate Microeconomic Theory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43D56F-A365-6482-D757-0B3FD355E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10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91045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7AEFF2-F746-BD8D-D2B8-1FC132FDB0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210A33-223B-9471-CB72-FE8056A184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3208" y="1300900"/>
            <a:ext cx="6553846" cy="5081046"/>
          </a:xfrm>
        </p:spPr>
        <p:txBody>
          <a:bodyPr>
            <a:normAutofit/>
          </a:bodyPr>
          <a:lstStyle/>
          <a:p>
            <a:pPr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For instance, suppose we are given an indifference map with six indifference curves:</a:t>
            </a:r>
          </a:p>
          <a:p>
            <a:pPr lvl="1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Any bundle on the outermost indifference curve (IC6) is preferred to any bundle on the other five indifference curves.</a:t>
            </a:r>
          </a:p>
          <a:p>
            <a:pPr lvl="1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Therefore, bundles on indifference curves further outward should be assigned higher utility values.</a:t>
            </a:r>
          </a:p>
          <a:p>
            <a:pPr lvl="1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One possible construction is to plot a 45-degree line and assign utility values based on distance from the origin.</a:t>
            </a:r>
          </a:p>
          <a:p>
            <a:pPr lvl="4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This is one example of how a utility function can be constructed from preferences, but it is not the approach we will use going forward.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79AD3B8-B45E-05B3-9C2B-3F6403A041EF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533C74-26F7-7CDD-26FA-EAB04FFEB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Constructing a Utility Function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DB585D6-D63B-E9D0-A7AA-4E552DE243C9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6D3F26-0F34-D695-955A-2204DF94C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Intermediate Microeconomic Theory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B32C08-BC4A-16B5-BFE5-80E68DB46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11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81A57C7-FFA8-7E28-D8FD-E4B2A211782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57199" y="1427532"/>
            <a:ext cx="4572000" cy="4572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4A90EB3-FCB6-6D8B-CF31-DF328C8566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" y="1427532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665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5DFE91-458F-7363-EF12-BFB467FB1A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E3E92B-44C1-5C65-23A0-13FD4E6A0CD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199" y="1300900"/>
                <a:ext cx="11189855" cy="5202528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An indifference curve is the set of all bundles that the consumer regards as equally desirable.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If bundle </a:t>
                </a:r>
                <a14:m>
                  <m:oMath xmlns:m="http://schemas.openxmlformats.org/officeDocument/2006/math">
                    <m:r>
                      <a:rPr lang="en-US" altLang="zh-TW" sz="2000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altLang="zh-TW" sz="2000" dirty="0"/>
                  <a:t> and </a:t>
                </a:r>
                <a14:m>
                  <m:oMath xmlns:m="http://schemas.openxmlformats.org/officeDocument/2006/math">
                    <m:r>
                      <a:rPr lang="en-US" altLang="zh-TW" sz="2000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altLang="zh-TW" sz="2000" dirty="0"/>
                  <a:t> are on the same indifference curve, then </a:t>
                </a:r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altLang="zh-TW" sz="2000" dirty="0"/>
                  <a:t>.</a:t>
                </a:r>
              </a:p>
              <a:p>
                <a:pPr lvl="3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In other words, an indifference curve is the collection of all bundles that are represented by the same utility value.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If bundle </a:t>
                </a:r>
                <a14:m>
                  <m:oMath xmlns:m="http://schemas.openxmlformats.org/officeDocument/2006/math">
                    <m:r>
                      <a:rPr lang="en-US" altLang="zh-TW" sz="2000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altLang="zh-TW" sz="2000" dirty="0"/>
                  <a:t> and </a:t>
                </a:r>
                <a14:m>
                  <m:oMath xmlns:m="http://schemas.openxmlformats.org/officeDocument/2006/math">
                    <m:r>
                      <a:rPr lang="en-US" altLang="zh-TW" sz="2000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altLang="zh-TW" sz="2000" dirty="0"/>
                  <a:t> are on the same indifference curve, then </a:t>
                </a:r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TW" sz="2000" dirty="0"/>
                  <a:t>.</a:t>
                </a:r>
              </a:p>
              <a:p>
                <a:pPr lvl="3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An indifference curve is a </a:t>
                </a:r>
                <a:r>
                  <a:rPr lang="en-US" altLang="zh-TW" sz="2400" b="1" dirty="0"/>
                  <a:t>Level Set</a:t>
                </a:r>
                <a:r>
                  <a:rPr lang="en-US" altLang="zh-TW" sz="2400" dirty="0"/>
                  <a:t>: the set of all bundles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TW" sz="2400" dirty="0"/>
                  <a:t> that yield the same value of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altLang="zh-TW" sz="24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24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TW" sz="2400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E3E92B-44C1-5C65-23A0-13FD4E6A0C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300900"/>
                <a:ext cx="11189855" cy="5202528"/>
              </a:xfrm>
              <a:blipFill>
                <a:blip r:embed="rId2"/>
                <a:stretch>
                  <a:fillRect l="-708" t="-1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FCDA30B8-B994-170D-C465-7C9E75163CA8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CC9ADA-1D97-5F93-EB3E-0AF41171F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Utility Functions and Indifference Curves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7FE983-9265-A8BB-1D96-6EC086BCA76D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2AD22B-A4F4-79EE-3C40-C9B922C34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Intermediate Microeconomic Theory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B7F40E-4169-50C2-7FF2-672089FC8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12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26933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122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4C3B03A-9D33-6952-E62E-70D1CC1A5D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E99F6EB-8ED4-C566-03DB-4750DF306D30}"/>
              </a:ext>
            </a:extLst>
          </p:cNvPr>
          <p:cNvSpPr txBox="1"/>
          <p:nvPr/>
        </p:nvSpPr>
        <p:spPr>
          <a:xfrm>
            <a:off x="0" y="2705725"/>
            <a:ext cx="12188825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400" dirty="0">
                <a:solidFill>
                  <a:schemeClr val="bg1"/>
                </a:solidFill>
              </a:rPr>
              <a:t>Commonly Used</a:t>
            </a:r>
          </a:p>
          <a:p>
            <a:pPr algn="ctr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400" dirty="0">
                <a:solidFill>
                  <a:schemeClr val="bg1"/>
                </a:solidFill>
              </a:rPr>
              <a:t>Utility Functions</a:t>
            </a:r>
            <a:endParaRPr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7787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7CF1FC-E749-137C-56F3-0F416BD6C7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B621BE6-470C-94A8-5EE1-8C98FCC70F6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029199" y="1300900"/>
                <a:ext cx="6766561" cy="5081046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Consider perfect substitutes. Our motivating example is generic aspirin from Walgreens and CVS, with the same number of pills per bottle.</a:t>
                </a:r>
              </a:p>
              <a:p>
                <a:pPr lvl="3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Suppose the consumer only cares about the total number of bottles. Consider the following utility function:</a:t>
                </a:r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500" b="0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altLang="zh-TW" sz="2400" dirty="0"/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500" dirty="0"/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Holding the total number of bottles constant, does utility remain constant?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Does the utility function assign higher utility to bundles with a larger total number of bottles?</a:t>
                </a:r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B621BE6-470C-94A8-5EE1-8C98FCC70F6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29199" y="1300900"/>
                <a:ext cx="6766561" cy="5081046"/>
              </a:xfrm>
              <a:blipFill>
                <a:blip r:embed="rId2"/>
                <a:stretch>
                  <a:fillRect l="-1171" t="-1319" r="-1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24E2C4EB-DB1E-0821-D5FC-1BE893C7FACC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7670EE-2C0E-3EE1-F5FF-CBC5A18C6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Perfect Substitutes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511E6A9-3BF8-B949-D1DA-C55568C632AA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4D4FCA-FDC4-B20A-958C-603F339BF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Intermediate Microeconomic Theory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9DD70A-4397-CB1D-9141-C61007A38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14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AA16E10-9528-55B7-944E-034756F1722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57199" y="1427532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405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C238FF-E3A2-88BE-0C32-F60AADB3D4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4C7FC24-2E31-EB8B-265E-62A5017516E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029199" y="1300900"/>
                <a:ext cx="6766561" cy="5081046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If bottles sold at Walgreens contain twice as many pills per bottle as those sold at CVS:</a:t>
                </a:r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500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altLang="zh-TW" sz="2400" dirty="0"/>
              </a:p>
              <a:p>
                <a:pPr lvl="3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500" dirty="0"/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Holding the total number of pills constant, does utility remain constant?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Does the utility function assign higher utility to bundles with a larger total number of pills?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The coefficient reflects that a single bottle of Walgreens is equivalent to two CVS bottles in terms of “utility”.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4C7FC24-2E31-EB8B-265E-62A5017516E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29199" y="1300900"/>
                <a:ext cx="6766561" cy="5081046"/>
              </a:xfrm>
              <a:blipFill>
                <a:blip r:embed="rId2"/>
                <a:stretch>
                  <a:fillRect l="-1171" t="-1319" r="-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2776B185-44EF-4EE0-4A52-355BA960793B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4F2429-BC74-D4D7-C42A-71DED061B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Perfect Substitutes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88E1825-5AC9-BC98-825B-1E0D8E2A719C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5F6D1C-5F7B-994B-327F-9B5438727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Intermediate Microeconomic Theory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DF6F12-9A93-3D78-6AA7-ABEE657C6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15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12C9AC1-5A8C-B5DF-487C-0A23AA1D2EB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57199" y="1427532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849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95B7FD-9463-770E-AB9F-F7380D5FE9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2E08EA-7B4A-9784-326E-C586A4E4C36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029199" y="1300900"/>
                <a:ext cx="6766561" cy="5081046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In general, preferences over two perfect substitutes can be represented by the utility function:</a:t>
                </a:r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500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𝑎𝑥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𝑏𝑥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altLang="zh-TW" sz="2400" dirty="0"/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1800" dirty="0"/>
                  <a:t>				      where </a:t>
                </a:r>
                <a14:m>
                  <m:oMath xmlns:m="http://schemas.openxmlformats.org/officeDocument/2006/math">
                    <m:r>
                      <a:rPr lang="en-US" altLang="zh-TW" sz="1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zh-TW" sz="18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altLang="zh-TW" sz="1800" dirty="0"/>
                  <a:t> and </a:t>
                </a:r>
                <a14:m>
                  <m:oMath xmlns:m="http://schemas.openxmlformats.org/officeDocument/2006/math">
                    <m:r>
                      <a:rPr lang="en-US" altLang="zh-TW" sz="18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zh-TW" sz="1800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US" altLang="zh-TW" sz="1800" dirty="0"/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The Marginal Rate of Substitution (MRS) between the goods is constant and equal to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zh-TW" sz="2400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altLang="zh-TW" sz="2000" dirty="0"/>
                  <a:t>.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MRS = Slope of the indifference curve.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How many units of good 2 the consumer is willing to give up for one extra unit of good 1. </a:t>
                </a:r>
              </a:p>
              <a:p>
                <a:pPr lvl="3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8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Any monotonic transformation of this general form represents the same underlying preferences.</a:t>
                </a:r>
                <a:endParaRPr lang="en-US" altLang="zh-TW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2E08EA-7B4A-9784-326E-C586A4E4C36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29199" y="1300900"/>
                <a:ext cx="6766561" cy="5081046"/>
              </a:xfrm>
              <a:blipFill>
                <a:blip r:embed="rId2"/>
                <a:stretch>
                  <a:fillRect l="-1171" t="-1319" r="-1712" b="-16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67F37390-036F-3CA0-1FB1-4080AE505597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E56406-A06E-08E2-E5E1-E93A4DAB6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Perfect Substitutes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8FDDFAF-A1F2-98A1-3EAF-A4212F619BB0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71A039-6A5C-4E59-B64E-82F7B8A64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Intermediate Microeconomic Theory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316C5A-7BB1-F598-04C2-0B93E2E8B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16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85B2414-87EE-1879-9180-A319F02C867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57199" y="1427532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442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36ACC2-5C38-BB2E-8BB8-5E7D09FF8F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70261BA-DF26-9FD9-D735-1439C5DDC5D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029199" y="1300900"/>
                <a:ext cx="6766561" cy="5081046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Consider perfect complements. Our motivating example is left shoes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TW" sz="2400" dirty="0"/>
                  <a:t> and right shoes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TW" sz="2400" dirty="0"/>
                  <a:t>.</a:t>
                </a:r>
              </a:p>
              <a:p>
                <a:pPr lvl="3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Suppose the consumer only derives value when a pair of shoes is completed:</a:t>
                </a:r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500" b="0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zh-TW" sz="2400" b="0" i="0" smtClean="0">
                          <a:latin typeface="Cambria Math" panose="02040503050406030204" pitchFamily="18" charset="0"/>
                        </a:rPr>
                        <m:t>min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⁡{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altLang="zh-TW" sz="2400" dirty="0"/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500" dirty="0"/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Does utility only change when a new pair is created or a pair is lost?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Does utility increase when the number of pairs increases?</a:t>
                </a:r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70261BA-DF26-9FD9-D735-1439C5DDC5D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29199" y="1300900"/>
                <a:ext cx="6766561" cy="5081046"/>
              </a:xfrm>
              <a:blipFill>
                <a:blip r:embed="rId2"/>
                <a:stretch>
                  <a:fillRect l="-1171" t="-1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9A1C2E7E-3437-E93D-6748-01AE76106C4C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CA6D44-850A-AC26-9173-5019B647D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Perfect Complements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E9EF212-704B-8A7D-C945-01BCAFDB6C1D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716E02-3D8E-4FE9-5A53-6DBE16095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Intermediate Microeconomic Theory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52F999-4221-EC22-51BE-FE2A816E9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17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21468D0-E9F8-A248-A8B5-EECB278A434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57199" y="1427532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607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5DE724-7212-B61E-E2D2-5C5E5D4E0A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4733973-CF51-C71E-9D11-A20BFBDDD8E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029199" y="1300900"/>
                <a:ext cx="6702427" cy="5081046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In general, preferences over two perfect complements can be represented by the utility function:</a:t>
                </a:r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500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2400" b="0" i="0" smtClean="0">
                              <a:latin typeface="Cambria Math" panose="02040503050406030204" pitchFamily="18" charset="0"/>
                            </a:rPr>
                            <m:t>min</m:t>
                          </m:r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sSub>
                                <m:sSub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sSub>
                                <m:sSub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US" altLang="zh-TW" sz="2400" b="0" dirty="0"/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1800" dirty="0"/>
                  <a:t>				      where </a:t>
                </a:r>
                <a14:m>
                  <m:oMath xmlns:m="http://schemas.openxmlformats.org/officeDocument/2006/math">
                    <m:r>
                      <a:rPr lang="en-US" altLang="zh-TW" sz="18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zh-TW" sz="1800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altLang="zh-TW" sz="1800" dirty="0"/>
                  <a:t> and </a:t>
                </a:r>
                <a14:m>
                  <m:oMath xmlns:m="http://schemas.openxmlformats.org/officeDocument/2006/math">
                    <m:r>
                      <a:rPr lang="en-US" altLang="zh-TW" sz="18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zh-TW" sz="1800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US" altLang="zh-TW" sz="1800" dirty="0"/>
              </a:p>
              <a:p>
                <a:pPr lvl="3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The ratio of </a:t>
                </a:r>
                <a14:m>
                  <m:oMath xmlns:m="http://schemas.openxmlformats.org/officeDocument/2006/math">
                    <m:r>
                      <a:rPr lang="en-US" altLang="zh-TW" sz="240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zh-TW" sz="2400" b="0" i="0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TW" sz="2400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altLang="zh-TW" sz="2400" dirty="0"/>
                  <a:t> determines the position of the kink along the ray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𝑎</m:t>
                    </m:r>
                    <m:sSub>
                      <m:sSub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𝑏</m:t>
                    </m:r>
                    <m:sSub>
                      <m:sSub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sz="2400" dirty="0"/>
                  <a:t>.</a:t>
                </a:r>
              </a:p>
              <a:p>
                <a:pPr lvl="3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The MRS is not defined at the kink, as there is no smooth substitution between the two goods.</a:t>
                </a:r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4733973-CF51-C71E-9D11-A20BFBDDD8E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29199" y="1300900"/>
                <a:ext cx="6702427" cy="5081046"/>
              </a:xfrm>
              <a:blipFill>
                <a:blip r:embed="rId2"/>
                <a:stretch>
                  <a:fillRect l="-1183" t="-1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B6E303F3-18C9-C98B-DB02-8945FEFA2B8F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809025-E93C-429E-2235-7CC137262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Perfect Complements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6499784-C750-336F-1BE6-3DA5C02BFFCC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BF5239-BCA4-4133-05CC-1B83C3368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Intermediate Microeconomic Theory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F5A0D4-298C-548B-B76D-4175C7DF6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18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AF0493D-F0CB-2CD3-5B35-131FE62EABD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57199" y="1427532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462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8991DF-C354-244A-A321-0F4ED1F3E6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734B4E-E9CC-D282-9A27-38D593E38C6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029199" y="1300900"/>
                <a:ext cx="6702427" cy="5081046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The Cobb-Douglas utility function is another commonly used utility function:</a:t>
                </a:r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500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p>
                      </m:sSubSup>
                      <m:sSubSup>
                        <m:sSub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bSup>
                    </m:oMath>
                  </m:oMathPara>
                </a14:m>
                <a:endParaRPr lang="en-US" altLang="zh-TW" sz="2400" b="0" dirty="0"/>
              </a:p>
              <a:p>
                <a:pPr lvl="3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Cobb–Douglas utility is a common example of well-behaved preferences and generates smooth, strictly convex indifference curves.</a:t>
                </a:r>
              </a:p>
              <a:p>
                <a:pPr lvl="3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The exponents </a:t>
                </a:r>
                <a14:m>
                  <m:oMath xmlns:m="http://schemas.openxmlformats.org/officeDocument/2006/math">
                    <m:r>
                      <a:rPr lang="en-US" altLang="zh-TW" sz="2400" b="0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altLang="zh-TW" sz="2400" dirty="0"/>
                  <a:t> and </a:t>
                </a:r>
                <a14:m>
                  <m:oMath xmlns:m="http://schemas.openxmlformats.org/officeDocument/2006/math">
                    <m:r>
                      <a:rPr lang="en-US" altLang="zh-TW" sz="2400" b="0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altLang="zh-TW" sz="2400" dirty="0"/>
                  <a:t> determine the curvature of the indifference curves.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A larger exponent places greater weight on the corresponding good, shifting indifference curves toward that axis.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734B4E-E9CC-D282-9A27-38D593E38C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29199" y="1300900"/>
                <a:ext cx="6702427" cy="5081046"/>
              </a:xfrm>
              <a:blipFill>
                <a:blip r:embed="rId2"/>
                <a:stretch>
                  <a:fillRect l="-1183" t="-1319" r="-5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C2E410E1-904A-830D-50F4-90849364B90A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0EB1A9-9F1A-B203-E2D5-59169B337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Cobb-Douglas Preferences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27C805A-1ABF-A9E7-2D1F-877B10DE3010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4065D5-FD07-2D5A-E9CF-270EB55ED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Intermediate Microeconomic Theory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4BF214-644B-EC9F-B408-97541EEDA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19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EFFF3E3-702A-91DC-50D1-1828C442454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57199" y="1427532"/>
            <a:ext cx="4572000" cy="4572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912EDF92-1D79-B344-CAB4-922C908F0B6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7200" y="5669989"/>
                <a:ext cx="4572000" cy="65908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Font typeface="Arial"/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altLang="zh-TW" sz="1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=1,</m:t>
                      </m:r>
                      <m:r>
                        <a:rPr lang="en-US" altLang="zh-TW" sz="1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altLang="zh-TW" sz="1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altLang="zh-TW" sz="1800" dirty="0">
                  <a:solidFill>
                    <a:srgbClr val="000000"/>
                  </a:solidFill>
                  <a:latin typeface="Garamond"/>
                </a:endParaRP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912EDF92-1D79-B344-CAB4-922C908F0B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5669989"/>
                <a:ext cx="4572000" cy="6590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1414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05493E-281D-69B9-1D0A-B652DD64BE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93F410-5511-CC59-2625-80EB0163B7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300900"/>
            <a:ext cx="11189855" cy="5081046"/>
          </a:xfrm>
        </p:spPr>
        <p:txBody>
          <a:bodyPr>
            <a:normAutofit/>
          </a:bodyPr>
          <a:lstStyle/>
          <a:p>
            <a:pPr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Preferences describe how a consumer ranks bundles of goods.</a:t>
            </a:r>
          </a:p>
          <a:p>
            <a:pPr lvl="1"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Axioms: Completeness, Reflexivity, Transitivity, (Weak) Monotonicity, Convexity, and Continuity</a:t>
            </a:r>
          </a:p>
          <a:p>
            <a:pPr lvl="3"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Preferences are represented graphically using indifference curves:</a:t>
            </a:r>
          </a:p>
          <a:p>
            <a:pPr lvl="1"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Each indifference curve represents bundles the consumer views as equally desirable.</a:t>
            </a:r>
          </a:p>
          <a:p>
            <a:pPr lvl="1"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(In general) Indifference curves further from the origin correspond to more preferred bundles.</a:t>
            </a:r>
          </a:p>
          <a:p>
            <a:pPr lvl="4"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The Marginal Rate of Substitution (MRS) measures the rate at which a consumer is willing to trade one good for another while remaining indifferent.</a:t>
            </a:r>
          </a:p>
          <a:p>
            <a:pPr lvl="1"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MRS is the slope of the indifference curve at a point.</a:t>
            </a:r>
          </a:p>
          <a:p>
            <a:pPr lvl="1"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MRS represents the consumer’s marginal willingness to pay for one good in terms of the other.</a:t>
            </a:r>
          </a:p>
          <a:p>
            <a:pPr lvl="1"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The MRS is diminishing as consumption shifts toward more of one good.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7839507-CA97-61EC-B1F9-A10A5F134E22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CC517F-ADE0-4DE6-7B3F-130F1E508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Recap: Preferences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1FBDE37-EA5E-0E20-2D51-A3A47B8CBEFF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24777F-49EA-1E56-50CF-6443F1149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Intermediate Microeconomic Theory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89A018-7991-22E7-5182-10625E135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2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47344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B0B002-9BEF-2012-BD07-47C619E1A4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61A35D7-7786-77AD-39F7-E59C1383CE33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3FBB3B-26A1-DD47-25B6-8BD3F9DF9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Cobb-Douglas Preferences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03CEB35-5C0A-F111-0E3F-188D10BCC051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AE858B-EC48-B937-AFD9-C34DDE626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Intermediate Microeconomic Theory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314D86-FBCE-80E6-BBDD-00837A9E0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20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5816C65-7DC0-1417-74E1-A51D41299D9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66800" y="1427532"/>
            <a:ext cx="4572000" cy="4572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0B60E5B-9E9A-7693-7975-C1369E6D79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0025" y="1427532"/>
            <a:ext cx="4572000" cy="4572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655E3177-08C9-08D4-80F6-DF4929E7F31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550025" y="5669988"/>
                <a:ext cx="4572000" cy="659083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altLang="zh-TW" sz="1800" dirty="0"/>
              </a:p>
            </p:txBody>
          </p:sp>
        </mc:Choice>
        <mc:Fallback xmlns="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655E3177-08C9-08D4-80F6-DF4929E7F3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550025" y="5669988"/>
                <a:ext cx="4572000" cy="659083"/>
              </a:xfr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91CE9E42-5817-4F38-B460-B2C8F487B98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66800" y="5669989"/>
                <a:ext cx="4572000" cy="65908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Font typeface="Arial"/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altLang="zh-TW" sz="1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1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altLang="zh-TW" sz="1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altLang="zh-TW" sz="1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TW" sz="1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altLang="zh-TW" sz="1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1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1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altLang="zh-TW" sz="1800" dirty="0">
                  <a:solidFill>
                    <a:srgbClr val="000000"/>
                  </a:solidFill>
                  <a:latin typeface="Garamond"/>
                </a:endParaRPr>
              </a:p>
            </p:txBody>
          </p:sp>
        </mc:Choice>
        <mc:Fallback xmlns="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91CE9E42-5817-4F38-B460-B2C8F487B9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5669989"/>
                <a:ext cx="4572000" cy="65908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5202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B49DD4-7D1C-DBC3-CE55-E56658CA27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BB0079-AE16-A9CD-4BAB-8A7D68FCAC2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199" y="1300900"/>
                <a:ext cx="11189855" cy="5202528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Like any utility function, the Cobb-Douglas utility function can undergo a monotonic transformation to a simpler form.</a:t>
                </a:r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500" dirty="0"/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sup>
                      </m:sSubSup>
                      <m:sSubSup>
                        <m:sSub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b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   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p>
                              </m:sSubSup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altLang="zh-TW" sz="2400" dirty="0"/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>
                    <a:ea typeface="Cambria Math" panose="02040503050406030204" pitchFamily="18" charset="0"/>
                  </a:rPr>
                  <a:t>										    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   </m:t>
                    </m:r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zh-TW" sz="2400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f>
                          <m:f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num>
                          <m:den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den>
                        </m:f>
                      </m:sup>
                    </m:sSubSup>
                    <m:sSubSup>
                      <m:sSub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f>
                          <m:f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num>
                          <m:den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den>
                        </m:f>
                      </m:sup>
                    </m:sSubSup>
                  </m:oMath>
                </a14:m>
                <a:endParaRPr lang="en-US" altLang="zh-TW" sz="2400" dirty="0"/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00" dirty="0"/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100" dirty="0"/>
                  <a:t>.</a:t>
                </a:r>
                <a:r>
                  <a:rPr lang="en-US" altLang="zh-TW" sz="2400" dirty="0">
                    <a:ea typeface="Cambria Math" panose="02040503050406030204" pitchFamily="18" charset="0"/>
                  </a:rPr>
                  <a:t>										    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   </m:t>
                    </m:r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zh-TW" sz="2400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𝛼</m:t>
                        </m:r>
                      </m:sup>
                    </m:sSubSup>
                    <m:sSubSup>
                      <m:sSub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𝛼</m:t>
                        </m:r>
                      </m:sup>
                    </m:sSubSup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,     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f>
                      <m:f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</m:oMath>
                </a14:m>
                <a:endParaRPr lang="en-US" altLang="zh-TW" sz="2400" dirty="0"/>
              </a:p>
              <a:p>
                <a:pPr lvl="3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We can always apply a monotonic transformation to a Cobb-Douglas utility function so that the sum of the exponents equals 1.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The parameter </a:t>
                </a:r>
                <a14:m>
                  <m:oMath xmlns:m="http://schemas.openxmlformats.org/officeDocument/2006/math">
                    <m:r>
                      <a:rPr lang="en-US" altLang="zh-TW" sz="2000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altLang="zh-TW" sz="2000" dirty="0"/>
                  <a:t> captures the relative importance of good 1, and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Normalization simplifies economic analysis.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BB0079-AE16-A9CD-4BAB-8A7D68FCAC2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300900"/>
                <a:ext cx="11189855" cy="5202528"/>
              </a:xfrm>
              <a:blipFill>
                <a:blip r:embed="rId2"/>
                <a:stretch>
                  <a:fillRect l="-708" t="-1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F3B3529A-F9C3-9ED7-8F0C-F28727489D5D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EC2C51-CB80-B017-6AF9-58F04414B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Cobb-Douglas Preferences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7F1B2C6-0644-5B86-4935-FF72B9D114B5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636652-6407-1A90-1F44-3BD7FEA60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Intermediate Microeconomic Theory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C56364-A801-0ED8-7F39-E69A1772E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21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35621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63E535-4546-AF4D-591D-BECA6C0C1D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071E468-EE7C-5C45-3AE9-476E691CDFE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199" y="1300900"/>
                <a:ext cx="11189855" cy="5202528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One may ask: “Why does the exponent capture the relative importance of each good?”</a:t>
                </a:r>
              </a:p>
              <a:p>
                <a:pPr lvl="3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We can take a monotonic transformation to make this fact a bit more salient:</a:t>
                </a:r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500" dirty="0"/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sup>
                      </m:sSubSup>
                      <m:sSubSup>
                        <m:sSub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b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altLang="zh-TW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</m:t>
                      </m:r>
                      <m:func>
                        <m:func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  <m:d>
                                <m:d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func>
                        <m:func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TW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log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⁡(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TW" sz="2400" dirty="0"/>
              </a:p>
              <a:p>
                <a:pPr lvl="3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After taking logs, utility becomes a weighted sum of log-consumption: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The consumer’s utility depends on proportional (percentage) changes in consumption, not levels.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The coefficients </a:t>
                </a:r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altLang="zh-TW" sz="2000" dirty="0"/>
                  <a:t> and </a:t>
                </a:r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altLang="zh-TW" sz="2000" dirty="0"/>
                  <a:t> act as weights on those proportional changes.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A larger exponent means utility is more sensitive to percentage changes in that good.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071E468-EE7C-5C45-3AE9-476E691CDF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300900"/>
                <a:ext cx="11189855" cy="5202528"/>
              </a:xfrm>
              <a:blipFill>
                <a:blip r:embed="rId2"/>
                <a:stretch>
                  <a:fillRect l="-708" t="-1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68E9F08A-D3F0-D57B-CCE2-B35E9DBDF779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799C92-81D6-47F1-1C19-8454C5B22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Advanced: Cobb-Douglas Exponents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CDA1C7-ED06-6B99-FB03-06098B2F3665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469322-80C8-4F5E-881F-014D3F009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Intermediate Microeconomic Theory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E03084-1EE6-C03A-DB5D-547123F03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22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36182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122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42D1F5E-1E1E-6EBF-4593-42E2B6962B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96BACBC-668B-627B-AF2D-FFCE65FB7AC6}"/>
              </a:ext>
            </a:extLst>
          </p:cNvPr>
          <p:cNvSpPr txBox="1"/>
          <p:nvPr/>
        </p:nvSpPr>
        <p:spPr>
          <a:xfrm>
            <a:off x="0" y="2705725"/>
            <a:ext cx="12188825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400" dirty="0">
                <a:solidFill>
                  <a:schemeClr val="bg1"/>
                </a:solidFill>
              </a:rPr>
              <a:t>Marginal Utility and</a:t>
            </a:r>
          </a:p>
          <a:p>
            <a:pPr algn="ctr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400" dirty="0">
                <a:solidFill>
                  <a:schemeClr val="bg1"/>
                </a:solidFill>
              </a:rPr>
              <a:t>the Marginal Rate of Substitution</a:t>
            </a:r>
            <a:endParaRPr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5830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394153-7A0D-174C-358F-B2DA6367BB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6FD613-2BEA-D137-EA9D-2EAED9B8DF3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199" y="1300900"/>
                <a:ext cx="11189855" cy="5202528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b="1" dirty="0"/>
                  <a:t>Marginal Utility</a:t>
                </a:r>
                <a:r>
                  <a:rPr lang="en-US" altLang="zh-TW" sz="2400" dirty="0"/>
                  <a:t> (MU) is the rate of change in a consumer’s utility resulting from a small increase in the quantity of one good, holding the quantities of all other goods constant.</a:t>
                </a:r>
              </a:p>
              <a:p>
                <a:pPr lvl="3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The average change in utility per unit of good 1 for a small increase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2400" dirty="0"/>
                  <a:t> is:</a:t>
                </a:r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500" dirty="0"/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d>
                            <m:d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en-US" altLang="zh-TW" sz="2400" b="0" i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sSub>
                                <m:sSub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d>
                            <m:d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m:rPr>
                              <m:sty m:val="p"/>
                            </m:rPr>
                            <a:rPr lang="en-US" altLang="zh-TW" sz="2400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altLang="zh-TW" sz="2400" dirty="0"/>
              </a:p>
              <a:p>
                <a:pPr lvl="3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Marginal Utility with respect to good 1 is defined as the limit of this expression as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2400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2400" dirty="0"/>
                  <a:t> approaches zero.</a:t>
                </a:r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500" dirty="0"/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𝑀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unc>
                        <m:func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240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m:rPr>
                                  <m:sty m:val="p"/>
                                </m:rPr>
                                <a:rPr lang="en-US" altLang="zh-TW" sz="240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TW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zh-TW" sz="2400"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  <m:sSub>
                                    <m:sSub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 altLang="zh-TW" sz="240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</m:e>
                      </m:func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d>
                            <m:d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altLang="zh-TW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6FD613-2BEA-D137-EA9D-2EAED9B8DF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300900"/>
                <a:ext cx="11189855" cy="5202528"/>
              </a:xfrm>
              <a:blipFill>
                <a:blip r:embed="rId2"/>
                <a:stretch>
                  <a:fillRect l="-708" t="-1288" r="-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4299F4AD-9E55-A68B-0ED9-8043192FE8FB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D9609D-6EB4-7217-0DF6-39EFA4343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Marginal Utility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105B08A-28E3-862F-945E-6BCE9829EF3A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6D1C90-1BA4-329D-3765-C513EEDE1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Intermediate Microeconomic Theory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08753C-D24C-5766-061B-306D7CF90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24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83735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C67EF-7123-9E69-A95C-427D77005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solidFill>
                  <a:srgbClr val="000000">
                    <a:alpha val="0"/>
                  </a:srgbClr>
                </a:solidFill>
              </a:rPr>
              <a:t>Poll Everywhere multiple choice poll instructions screen
Activity Title: Given a utility function $$u(x_1,x_2)=4x_1^2x_2$$, what is the marginal utility with respect to good 1?
Slide 25</a:t>
            </a:r>
          </a:p>
        </p:txBody>
      </p:sp>
      <p:sp>
        <p:nvSpPr>
          <p:cNvPr id="3" name="Footer Placeholder 2" descr="Poll Everywhere multiple choice poll instructions screen&#10;Activity Title: Given a utility function $$u(x_1,x_2)=4x_1^2x_2$$, what is the marginal utility with respect to good 1?">
            <a:extLst>
              <a:ext uri="{FF2B5EF4-FFF2-40B4-BE49-F238E27FC236}">
                <a16:creationId xmlns:a16="http://schemas.microsoft.com/office/drawing/2014/main" id="{EFDB851B-37A8-0411-A3BC-DA1BC3AAE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Intermediate Microeconomic Theory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8C0C7C-B538-F32B-1E60-F600EA1B3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25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786571-1A88-5FB0-BB95-761212F0B896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90500" y="190500"/>
            <a:ext cx="11807825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2813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41A3D-F264-7C61-089C-16E0AF60C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solidFill>
                  <a:srgbClr val="000000">
                    <a:alpha val="0"/>
                  </a:srgbClr>
                </a:solidFill>
              </a:rPr>
              <a:t>Poll Everywhere multiple choice poll chart screen
Activity Title: Given a utility function $$u(x_1,x_2)=4x_1^2x_2$$, what is the marginal utility with respect to good 1?
Slide 27</a:t>
            </a:r>
          </a:p>
        </p:txBody>
      </p:sp>
      <p:sp>
        <p:nvSpPr>
          <p:cNvPr id="3" name="Footer Placeholder 2" descr="Poll Everywhere multiple choice poll chart screen&#10;Activity Title: Given a utility function $$u(x_1,x_2)=4x_1^2x_2$$, what is the marginal utility with respect to good 1?">
            <a:extLst>
              <a:ext uri="{FF2B5EF4-FFF2-40B4-BE49-F238E27FC236}">
                <a16:creationId xmlns:a16="http://schemas.microsoft.com/office/drawing/2014/main" id="{CE566DA8-50D8-8E0E-F22C-6D58EA9F4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Intermediate Microeconomic Theory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7E6BDD-BCCF-C804-5F40-D0A7960BF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26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F8305E-7F18-F88E-5D93-1D9C1BFA4295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90500" y="190500"/>
            <a:ext cx="11807825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0389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F24435-3467-EFA9-9695-AEBB34A1D9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EDFCA1-B3C6-6BDF-9825-43811568317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199" y="1300900"/>
                <a:ext cx="11189855" cy="5202528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To calculate the change in utility resulting from a change in the quantity of good 1, holding all other goods constant, we use:</a:t>
                </a:r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500" dirty="0"/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Upp>
                        <m:limUp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limUppPr>
                        <m:e>
                          <m:groupChr>
                            <m:groupChrPr>
                              <m:chr m:val="⏞"/>
                              <m:pos m:val="top"/>
                              <m:vertJc m:val="bot"/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𝑑𝑈</m:t>
                              </m:r>
                            </m:e>
                          </m:groupChr>
                        </m:e>
                        <m:lim>
                          <m:eqArr>
                            <m:eqArr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𝑇𝑜𝑡𝑎𝑙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𝑐h𝑎𝑛𝑔𝑒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𝑈𝑡𝑖𝑙𝑖𝑡𝑦</m:t>
                              </m:r>
                            </m:e>
                          </m:eqArr>
                        </m:lim>
                      </m:limUp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limUpp>
                        <m:limUp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limUppPr>
                        <m:e>
                          <m:groupChr>
                            <m:groupChrPr>
                              <m:chr m:val="⏞"/>
                              <m:pos m:val="top"/>
                              <m:vertJc m:val="bot"/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groupChr>
                        </m:e>
                        <m:lim>
                          <m:eqArr>
                            <m:eqArr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𝑅𝑎𝑡𝑒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𝑜𝑓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𝑐h𝑎𝑛𝑔𝑒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𝑜𝑓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𝑈𝑡𝑖𝑙𝑖𝑡𝑦</m:t>
                              </m:r>
                            </m:e>
                          </m:eqArr>
                        </m:lim>
                      </m:limUp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×</m:t>
                      </m:r>
                      <m:limUpp>
                        <m:limUp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limUppPr>
                        <m:e>
                          <m:groupChr>
                            <m:groupChrPr>
                              <m:chr m:val="⏞"/>
                              <m:pos m:val="top"/>
                              <m:vertJc m:val="bot"/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groupChr>
                        </m:e>
                        <m:li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𝐶h𝑎𝑛𝑔𝑒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lim>
                      </m:limUpp>
                    </m:oMath>
                  </m:oMathPara>
                </a14:m>
                <a:endParaRPr lang="en-US" altLang="zh-TW" sz="2400" dirty="0"/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Mirroring the definition of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𝑀</m:t>
                    </m:r>
                    <m:sSub>
                      <m:sSub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2400" dirty="0"/>
                  <a:t>, the marginal utility with respect to good 2 is:</a:t>
                </a:r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500" dirty="0"/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𝑀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unc>
                        <m:func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240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m:rPr>
                                  <m:sty m:val="p"/>
                                </m:rPr>
                                <a:rPr lang="en-US" altLang="zh-TW" sz="240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zh-TW" sz="2400"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  <m:sSub>
                                    <m:sSub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 altLang="zh-TW" sz="240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</m:func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𝑢</m:t>
                          </m:r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altLang="zh-TW" sz="2400" dirty="0"/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The change in utility resulting from a change in the quantity of good 2, ceteris paribus, is:</a:t>
                </a:r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500" dirty="0"/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𝑑𝑈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𝑀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𝑑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altLang="zh-TW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EDFCA1-B3C6-6BDF-9825-43811568317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300900"/>
                <a:ext cx="11189855" cy="5202528"/>
              </a:xfrm>
              <a:blipFill>
                <a:blip r:embed="rId2"/>
                <a:stretch>
                  <a:fillRect l="-708" t="-1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7EEAFE13-76A2-0177-52B0-40AD4E36AEC6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603DDD-4066-FE16-04E6-21B50E6B1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Marginal Utility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D585CB-9D35-8496-E717-E192CD80F49D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817717-4669-323C-300D-4A46FF4D8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Intermediate Microeconomic Theory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68E97A-C3EE-8FDB-CD66-977D877B0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27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95696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12A946-9223-C2F3-5053-AD910AE2BB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F58350B-F649-E018-C44B-19596D0356D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199" y="1300900"/>
                <a:ext cx="11189855" cy="5202528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Since utility can be scaled freely through monotonic transformations, the magnitude of marginal utility does not, by itself, reveal behavioral patterns of the consumer.</a:t>
                </a:r>
              </a:p>
              <a:p>
                <a:pPr lvl="3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Consider the two utility functions that represent identical underlying preferences,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sz="2400" dirty="0"/>
                  <a:t> and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𝑣</m:t>
                    </m:r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zh-TW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10</m:t>
                    </m:r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+10</m:t>
                    </m:r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sz="2400" dirty="0"/>
                  <a:t>.</a:t>
                </a:r>
              </a:p>
              <a:p>
                <a:pPr lvl="3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=1               </m:t>
                      </m:r>
                      <m:f>
                        <m:f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en-US" altLang="zh-TW" sz="2400" dirty="0"/>
              </a:p>
              <a:p>
                <a:pPr lvl="3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Therefore, the raw numerical value of marginal utility has no behavioral significance.</a:t>
                </a:r>
              </a:p>
              <a:p>
                <a:pPr lvl="3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However, marginal utility can be used to construct a very important object with clear behavioral meaning.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F58350B-F649-E018-C44B-19596D0356D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300900"/>
                <a:ext cx="11189855" cy="5202528"/>
              </a:xfrm>
              <a:blipFill>
                <a:blip r:embed="rId2"/>
                <a:stretch>
                  <a:fillRect l="-708" t="-1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3568D5A5-9952-142B-1BBA-4A459AD8E350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2ABF4F-EF38-D6FF-8EBD-00A081AEA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Marginal Utility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8A6AC8A-1CA0-BECF-FB08-8FD74EDFF1AA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31ADA4-F894-7519-43B7-B9735D22F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Intermediate Microeconomic Theory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C1BD18-31A9-FD25-1EDC-9B995B311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28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18116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5DF9AD-F51D-3203-DC9B-4F8E659FEE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C31809-06C0-183A-92B5-190C9E8034F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199" y="1300900"/>
                <a:ext cx="11189855" cy="5202528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Consider making a small change to the quantities of goods 1 and 2 while holding the consumer’s utility constant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𝑑𝑈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d>
                  </m:oMath>
                </a14:m>
                <a:r>
                  <a:rPr lang="en-US" altLang="zh-TW" sz="2400" dirty="0"/>
                  <a:t>.</a:t>
                </a:r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900" dirty="0"/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𝑑𝑈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box>
                        <m:box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</m:e>
                      </m:box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𝑑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box>
                        <m:box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</m:box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𝑑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altLang="zh-TW" sz="2400" b="0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800" b="0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>
                    <a:ea typeface="Cambria Math" panose="02040503050406030204" pitchFamily="18" charset="0"/>
                  </a:rPr>
                  <a:t>									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f>
                      <m:f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𝑢</m:t>
                        </m:r>
                        <m:d>
                          <m:d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𝑑</m:t>
                    </m:r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𝑑</m:t>
                    </m:r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altLang="zh-TW" sz="1200" dirty="0"/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700" dirty="0"/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>
                    <a:ea typeface="Cambria Math" panose="02040503050406030204" pitchFamily="18" charset="0"/>
                  </a:rPr>
                  <a:t>									</a:t>
                </a:r>
                <a14:m>
                  <m:oMath xmlns:m="http://schemas.openxmlformats.org/officeDocument/2006/math">
                    <m:r>
                      <a:rPr lang="en-US" altLang="zh-TW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sSub>
                      <m:sSub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box>
                          <m:box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  <m:d>
                                  <m:d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</m:num>
                              <m:den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den>
                            </m:f>
                          </m:e>
                        </m:box>
                      </m:num>
                      <m:den>
                        <m:box>
                          <m:box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  <m:d>
                                  <m:d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</m:num>
                              <m:den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den>
                            </m:f>
                          </m:e>
                        </m:box>
                      </m:den>
                    </m:f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𝑑</m:t>
                    </m:r>
                    <m:sSub>
                      <m:sSub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altLang="zh-TW" sz="2400" dirty="0"/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00" dirty="0"/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>
                    <a:ea typeface="Cambria Math" panose="02040503050406030204" pitchFamily="18" charset="0"/>
                  </a:rPr>
                  <a:t>									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f>
                      <m:f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40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altLang="zh-TW" sz="2400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box>
                          <m:box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  <m:d>
                                  <m:d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</m:num>
                              <m:den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den>
                            </m:f>
                          </m:e>
                        </m:box>
                      </m:num>
                      <m:den>
                        <m:box>
                          <m:box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  <m:d>
                                  <m:d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</m:num>
                              <m:den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den>
                            </m:f>
                          </m:e>
                        </m:box>
                      </m:den>
                    </m:f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sSub>
                          <m:sSub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sSub>
                          <m:sSub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𝑀𝑅𝑆</m:t>
                    </m:r>
                  </m:oMath>
                </a14:m>
                <a:endParaRPr lang="en-US" altLang="zh-TW" sz="2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C31809-06C0-183A-92B5-190C9E8034F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300900"/>
                <a:ext cx="11189855" cy="5202528"/>
              </a:xfrm>
              <a:blipFill>
                <a:blip r:embed="rId2"/>
                <a:stretch>
                  <a:fillRect l="-708" t="-1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C6BA5708-B6C2-1814-9967-25CF05719A04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87400A-0E00-5A8C-A318-FD40A7192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Deriving the Marginal Rate of Substitution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F184BD4-3AD0-F205-C76E-AF9C0D685DE1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6E8FE2-01DF-82E9-EFC3-B07F5B587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Intermediate Microeconomic Theory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085E15-6F55-A5B5-BAB3-33188B480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29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05977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122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A0DDB4B-70EB-D813-2CBD-F9DCC9FAC2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C96D899-59D5-9E41-D3B6-CE5808862787}"/>
              </a:ext>
            </a:extLst>
          </p:cNvPr>
          <p:cNvSpPr txBox="1"/>
          <p:nvPr/>
        </p:nvSpPr>
        <p:spPr>
          <a:xfrm>
            <a:off x="0" y="3044279"/>
            <a:ext cx="1218882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400" dirty="0">
                <a:solidFill>
                  <a:schemeClr val="bg1"/>
                </a:solidFill>
              </a:rPr>
              <a:t>Utility</a:t>
            </a:r>
            <a:endParaRPr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0260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EAFAC-1210-94E0-5220-CCBAB283D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solidFill>
                  <a:srgbClr val="000000">
                    <a:alpha val="0"/>
                  </a:srgbClr>
                </a:solidFill>
              </a:rPr>
              <a:t>Poll Everywhere multiple choice poll instructions screen
Activity Title: Given a utility function $$u(x_1,x_2)=4x_1^2x_2$$, what is the marginal rate of substitution?
Slide 30</a:t>
            </a:r>
          </a:p>
        </p:txBody>
      </p:sp>
      <p:sp>
        <p:nvSpPr>
          <p:cNvPr id="3" name="Footer Placeholder 2" descr="Poll Everywhere multiple choice poll instructions screen&#10;Activity Title: Given a utility function $$u(x_1,x_2)=4x_1^2x_2$$, what is the marginal rate of substitution?">
            <a:extLst>
              <a:ext uri="{FF2B5EF4-FFF2-40B4-BE49-F238E27FC236}">
                <a16:creationId xmlns:a16="http://schemas.microsoft.com/office/drawing/2014/main" id="{8069680B-2A96-4F56-F6B3-F42287B2B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Intermediate Microeconomic Theory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B6FD5F-C8E6-4D62-C913-62EB2F075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30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157FB35-72CA-6BC9-B2FC-E30B0B5CAD66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90500" y="190500"/>
            <a:ext cx="11807825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5797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602FD-F6C1-A7D7-1D5B-DFF20E578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solidFill>
                  <a:srgbClr val="000000">
                    <a:alpha val="0"/>
                  </a:srgbClr>
                </a:solidFill>
              </a:rPr>
              <a:t>Poll Everywhere multiple choice poll chart screen
Activity Title: Given a utility function $$u(x_1,x_2)=4x_1^2x_2$$, what is the marginal rate of substitution?
Slide 32</a:t>
            </a:r>
          </a:p>
        </p:txBody>
      </p:sp>
      <p:sp>
        <p:nvSpPr>
          <p:cNvPr id="3" name="Footer Placeholder 2" descr="Poll Everywhere multiple choice poll chart screen&#10;Activity Title: Given a utility function $$u(x_1,x_2)=4x_1^2x_2$$, what is the marginal rate of substitution?">
            <a:extLst>
              <a:ext uri="{FF2B5EF4-FFF2-40B4-BE49-F238E27FC236}">
                <a16:creationId xmlns:a16="http://schemas.microsoft.com/office/drawing/2014/main" id="{2ED4B7D1-2692-4C8C-5983-CE68C0065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Intermediate Microeconomic Theory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1A6475-C5E2-87D9-A45B-1F4DE2352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31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060C0B-BD83-B219-BD4E-E5DF3CDFADF4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90500" y="190500"/>
            <a:ext cx="11807825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6819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3FB53F-C40F-AA7E-B222-3632987D11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8EBC4D-5EC4-55BD-12FD-DAB9C8AD8A9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199" y="1300900"/>
                <a:ext cx="11338561" cy="5081046"/>
              </a:xfrm>
            </p:spPr>
            <p:txBody>
              <a:bodyPr>
                <a:normAutofit/>
              </a:bodyPr>
              <a:lstStyle/>
              <a:p>
                <a:pPr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MRS is the slope of the indifference curve at a given bundle.</a:t>
                </a:r>
              </a:p>
              <a:p>
                <a:pPr lvl="1"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When the change in good 1 is very small, the ratio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2000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sz="2000" i="1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altLang="zh-TW" sz="2000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2000" dirty="0"/>
                  <a:t> approaches the slope of the indifference curve,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sz="2000" i="1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2000" dirty="0"/>
                  <a:t>.</a:t>
                </a:r>
              </a:p>
              <a:p>
                <a:pPr lvl="3"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MRS is the consumer’s marginal willingness to pay:</a:t>
                </a:r>
              </a:p>
              <a:p>
                <a:pPr lvl="1"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The amount of good 2 the consumer is willing to give up for a marginal increase in consumption of good 1, holding utility constant.</a:t>
                </a:r>
              </a:p>
              <a:p>
                <a:pPr lvl="4"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While MU is susceptible to monotonic transformation, the ratio of marginal utilities is independent of such transformations.</a:t>
                </a:r>
              </a:p>
              <a:p>
                <a:pPr lvl="3"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For simplicity, we will be taking the absolute value when discussing MRS.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8EBC4D-5EC4-55BD-12FD-DAB9C8AD8A9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300900"/>
                <a:ext cx="11338561" cy="5081046"/>
              </a:xfrm>
              <a:blipFill>
                <a:blip r:embed="rId2"/>
                <a:stretch>
                  <a:fillRect l="-699" t="-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B998B534-DCFA-BF16-2D7B-D7044857CB96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C91059-EDD4-BB2C-C8F7-A0719604A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Recap: Interpretations of MRS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F6E9899-81D1-82A0-47AD-B443715F6682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91BE2E-A9C0-1691-5CED-4EF4D876F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Intermediate Microeconomic Theory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95F9C3-80E4-23FA-2E59-0ADFE1403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32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16857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122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DD858D0-2729-91A4-A87F-2B8D63032B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A6474F2-E138-4078-37E1-6E9CF6135069}"/>
              </a:ext>
            </a:extLst>
          </p:cNvPr>
          <p:cNvSpPr txBox="1"/>
          <p:nvPr/>
        </p:nvSpPr>
        <p:spPr>
          <a:xfrm>
            <a:off x="-1" y="3044279"/>
            <a:ext cx="1218882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400" dirty="0">
                <a:solidFill>
                  <a:schemeClr val="bg1"/>
                </a:solidFill>
              </a:rPr>
              <a:t>Recap &amp; Preview</a:t>
            </a:r>
            <a:endParaRPr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3565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BAD0D3-75F9-AC66-E339-9901DE6F11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6835BB-90E6-3E0A-81B8-DDBC0DDEB47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199" y="1300900"/>
                <a:ext cx="11189855" cy="5081046"/>
              </a:xfrm>
            </p:spPr>
            <p:txBody>
              <a:bodyPr>
                <a:normAutofit/>
              </a:bodyPr>
              <a:lstStyle/>
              <a:p>
                <a:pPr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Utility is a numerical representation of preferences that preserves the consumer’s ranking of bundles.</a:t>
                </a:r>
              </a:p>
              <a:p>
                <a:pPr lvl="1"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Utility is </a:t>
                </a:r>
                <a:r>
                  <a:rPr lang="en-US" altLang="zh-TW" sz="2000" i="1" dirty="0"/>
                  <a:t>Ordinal </a:t>
                </a:r>
                <a:r>
                  <a:rPr lang="en-US" altLang="zh-TW" sz="2000" dirty="0"/>
                  <a:t>: Only rankings of bundles matter.</a:t>
                </a:r>
              </a:p>
              <a:p>
                <a:pPr lvl="1"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Monotonic transformations do not change the underlying preferences.</a:t>
                </a:r>
              </a:p>
              <a:p>
                <a:pPr lvl="4"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Marginal utility measures the rate of change in utility with respect to a single good.</a:t>
                </a:r>
              </a:p>
              <a:p>
                <a:pPr lvl="3"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The Marginal Rate of Substitution (MRS) is behaviorally meaningful:</a:t>
                </a:r>
              </a:p>
              <a:p>
                <a:pPr lvl="1"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MRS is the slope of the indifference curve at a point.</a:t>
                </a:r>
              </a:p>
              <a:p>
                <a:pPr lvl="1"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MRS equals (the absolute value of) the ratio of marginal utilities: </a:t>
                </a:r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𝑀𝑅𝑆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𝑀</m:t>
                    </m:r>
                    <m:sSub>
                      <m:sSub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𝑀</m:t>
                    </m:r>
                    <m:sSub>
                      <m:sSub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altLang="zh-TW" sz="2000" dirty="0"/>
              </a:p>
              <a:p>
                <a:pPr lvl="1"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MRS represents the consumer’s marginal willingness to pay (in units of good 2) for good 1.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6835BB-90E6-3E0A-81B8-DDBC0DDEB47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300900"/>
                <a:ext cx="11189855" cy="5081046"/>
              </a:xfrm>
              <a:blipFill>
                <a:blip r:embed="rId2"/>
                <a:stretch>
                  <a:fillRect l="-708" t="-959" r="-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32A48173-3450-13BF-C367-F600593798AE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F89FA8-2460-DC9C-C37C-7D20C806C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Recap: Utility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D01E9F-E8C7-EA86-FD4B-1CFA8B6FAD8F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9C57A6-7C71-3EE2-8512-42A25F53F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Intermediate Microeconomic Theory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D60DDE-35FE-3D1B-546A-897387B8F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34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0039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51A8E4-E7C8-D19D-86D3-030AA6A657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49CAFF-9B43-78CA-BAEA-3A38D425E5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300900"/>
            <a:ext cx="11189855" cy="5081046"/>
          </a:xfrm>
        </p:spPr>
        <p:txBody>
          <a:bodyPr>
            <a:normAutofit/>
          </a:bodyPr>
          <a:lstStyle/>
          <a:p>
            <a:pPr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Preferences describe what consumers like, and utility gives us a convenient way to represent those preferences.</a:t>
            </a:r>
          </a:p>
          <a:p>
            <a:pPr lvl="3"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To make an actual choice, consumers face constraints: Limited income and market prices.</a:t>
            </a:r>
          </a:p>
          <a:p>
            <a:pPr lvl="3"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In the next chapter, we combine:</a:t>
            </a:r>
          </a:p>
          <a:p>
            <a:pPr lvl="1"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Preferences: Utility functions and indifference curves.</a:t>
            </a:r>
          </a:p>
          <a:p>
            <a:pPr lvl="1"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Constraints: Budget constraint.</a:t>
            </a:r>
          </a:p>
          <a:p>
            <a:pPr lvl="4"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This allows us to answer a central question in microeconomics: Which bundle does the consumer choose, given prices and income?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B63240C-8227-33CA-AF99-D0EF55886348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6EDD73-7133-E4AA-713D-AD3D76A81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Preview: Choice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564DE4-D134-77A0-9EFC-4F54285A0746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92F7BE-07A9-1D9E-9E4B-EFBF9303B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Intermediate Microeconomic Theory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2F82BC-2D44-4CB1-89DC-762807C2B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35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0081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D6C256-6E9B-6A54-9F3B-29C89C897A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ACBA577-D4B5-64F5-9BC7-942FA37A56C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199" y="1300900"/>
                <a:ext cx="11189855" cy="5081046"/>
              </a:xfrm>
            </p:spPr>
            <p:txBody>
              <a:bodyPr>
                <a:normAutofit/>
              </a:bodyPr>
              <a:lstStyle/>
              <a:p>
                <a:pPr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Traditionally, “utility” was thought of as a measure of a person’s happiness.</a:t>
                </a:r>
              </a:p>
              <a:p>
                <a:pPr lvl="1"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How do we measure an individual’s internal, subjective happiness?</a:t>
                </a:r>
              </a:p>
              <a:p>
                <a:pPr lvl="1"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How can we compare two people’s measured levels of happiness against each other?</a:t>
                </a:r>
              </a:p>
              <a:p>
                <a:pPr lvl="4"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600" dirty="0"/>
              </a:p>
              <a:p>
                <a:pPr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Now, most economists view “utility” not as a measure of happiness, but as a reflection of the consumer’s preferences that preserves their rank order.</a:t>
                </a:r>
              </a:p>
              <a:p>
                <a:pPr lvl="3"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If a consumer reports that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≻(</m:t>
                    </m:r>
                    <m:sSub>
                      <m:sSub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TW" sz="2400" dirty="0"/>
                  <a:t>, we say that the consumer assigns a strictly higher utility value to bundle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TW" sz="2400" dirty="0"/>
                  <a:t> than bundle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24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TW" sz="2400" dirty="0"/>
                  <a:t>.</a:t>
                </a:r>
              </a:p>
              <a:p>
                <a:pPr lvl="3"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Key: Utility is a </a:t>
                </a:r>
                <a:r>
                  <a:rPr lang="en-US" altLang="zh-TW" sz="2400" i="1" dirty="0"/>
                  <a:t>numerical</a:t>
                </a:r>
                <a:r>
                  <a:rPr lang="en-US" altLang="zh-TW" sz="2400" dirty="0"/>
                  <a:t> reflection of the consumer’s preference relation, which ranks consumption bundles.</a:t>
                </a:r>
              </a:p>
              <a:p>
                <a:pPr lvl="3"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ACBA577-D4B5-64F5-9BC7-942FA37A56C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300900"/>
                <a:ext cx="11189855" cy="5081046"/>
              </a:xfrm>
              <a:blipFill>
                <a:blip r:embed="rId2"/>
                <a:stretch>
                  <a:fillRect l="-708" t="-959" r="-1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F67E097C-559B-6655-F69C-CE5F10DA1B30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4508FD-19F7-588D-6786-F35FA8A5C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Utility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73BF0A1-485B-8F23-C1DC-02438DAC9F9B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C59852-CE02-9FAE-50A6-D2605D484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Intermediate Microeconomic Theory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7AB145-D226-3957-788C-551120EB5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4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84582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CEFC47-BADF-78B1-CACB-73FA5D8D8D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36ADDB6-D2E2-26D6-D2EA-8A659AABAE1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199" y="1300900"/>
                <a:ext cx="11189855" cy="5081046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0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Utility functions are functions that assign numerical values to consumption bundles in a way that represents a consumer’s preference relation.</a:t>
                </a:r>
              </a:p>
              <a:p>
                <a:pPr lvl="3">
                  <a:lnSpc>
                    <a:spcPct val="10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lnSpc>
                    <a:spcPct val="10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If the consumer’s preferences dictate that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zh-TW" sz="2400" i="1">
                        <a:latin typeface="Cambria Math" panose="02040503050406030204" pitchFamily="18" charset="0"/>
                      </a:rPr>
                      <m:t>≻(</m:t>
                    </m:r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24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TW" sz="2400" dirty="0"/>
                  <a:t>, a utility function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⋅</m:t>
                        </m:r>
                      </m:e>
                    </m:d>
                  </m:oMath>
                </a14:m>
                <a:r>
                  <a:rPr lang="en-US" altLang="zh-TW" sz="2400" dirty="0"/>
                  <a:t> that represents these preference must satisfy:</a:t>
                </a:r>
              </a:p>
              <a:p>
                <a:pPr>
                  <a:lnSpc>
                    <a:spcPct val="10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500" dirty="0"/>
              </a:p>
              <a:p>
                <a:pPr marL="0" indent="0">
                  <a:lnSpc>
                    <a:spcPct val="10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TW" sz="2400" dirty="0"/>
              </a:p>
              <a:p>
                <a:pPr lvl="3">
                  <a:lnSpc>
                    <a:spcPct val="10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lnSpc>
                    <a:spcPct val="10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If the consumer’s preferences dictate that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altLang="zh-TW" sz="24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24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TW" sz="2400" dirty="0"/>
                  <a:t>, a utility function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⋅</m:t>
                        </m:r>
                      </m:e>
                    </m:d>
                  </m:oMath>
                </a14:m>
                <a:r>
                  <a:rPr lang="en-US" altLang="zh-TW" sz="2400" dirty="0"/>
                  <a:t> reflecting this preference must satisfy:</a:t>
                </a:r>
              </a:p>
              <a:p>
                <a:pPr>
                  <a:lnSpc>
                    <a:spcPct val="10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500" dirty="0"/>
              </a:p>
              <a:p>
                <a:pPr marL="0" indent="0">
                  <a:lnSpc>
                    <a:spcPct val="10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TW" sz="2400" dirty="0"/>
              </a:p>
              <a:p>
                <a:pPr lvl="3">
                  <a:lnSpc>
                    <a:spcPct val="10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36ADDB6-D2E2-26D6-D2EA-8A659AABAE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300900"/>
                <a:ext cx="11189855" cy="5081046"/>
              </a:xfrm>
              <a:blipFill>
                <a:blip r:embed="rId2"/>
                <a:stretch>
                  <a:fillRect l="-708" t="-839" r="-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3006BDB5-98D9-F461-9671-F06EC4E8C701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EE150A-068D-F5FD-4E02-01EB38696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Utility Functions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3FBD80-6F5E-896B-14BE-8B2D2C7D0F51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3F3CAC-0381-C258-848A-D61B8A763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Intermediate Microeconomic Theory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506703-0638-A98A-4DF7-0BCF69E43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5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00204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EB36D4-90D3-A181-1F39-ABE67BF300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CC2A75-6E38-A717-2E53-47D657C295E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199" y="1300900"/>
                <a:ext cx="11189855" cy="5081046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Utility is an ordinal concept, in the sense that the only property of a utility assignment that is important is how it </a:t>
                </a:r>
                <a:r>
                  <a:rPr lang="en-US" altLang="zh-TW" sz="2400" i="1" dirty="0"/>
                  <a:t>orders</a:t>
                </a:r>
                <a:r>
                  <a:rPr lang="en-US" altLang="zh-TW" sz="2400" dirty="0"/>
                  <a:t> consumption bundles.</a:t>
                </a:r>
                <a:endParaRPr lang="en-US" altLang="zh-TW" sz="1200" dirty="0"/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The magnitude of utility being assigned to each consumption bundle is only important insofar as it </a:t>
                </a:r>
                <a:r>
                  <a:rPr lang="en-US" altLang="zh-TW" sz="2000" i="1" dirty="0"/>
                  <a:t>ranks</a:t>
                </a:r>
                <a:r>
                  <a:rPr lang="en-US" altLang="zh-TW" sz="2000" dirty="0"/>
                  <a:t> the different bundles against one another.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Since only the ordering of the bundles matters, utility functions are, in general, not unique.</a:t>
                </a:r>
              </a:p>
              <a:p>
                <a:pPr lvl="4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For instance, suppose that a consumer reports that </a:t>
                </a:r>
                <a14:m>
                  <m:oMath xmlns:m="http://schemas.openxmlformats.org/officeDocument/2006/math">
                    <m:r>
                      <a:rPr lang="en-US" altLang="zh-TW" sz="240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TW" sz="2400" i="1">
                        <a:latin typeface="Cambria Math" panose="02040503050406030204" pitchFamily="18" charset="0"/>
                      </a:rPr>
                      <m:t>≻</m:t>
                    </m:r>
                    <m:r>
                      <a:rPr lang="en-US" altLang="zh-TW" sz="240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≻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altLang="zh-TW" sz="2400" dirty="0"/>
                  <a:t>.</a:t>
                </a:r>
              </a:p>
              <a:p>
                <a:pPr lvl="2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600" dirty="0"/>
              </a:p>
              <a:p>
                <a:pPr lvl="2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600" dirty="0"/>
              </a:p>
              <a:p>
                <a:pPr lvl="2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600" dirty="0"/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2000" dirty="0"/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All five assignments of utility values are valid representations of the same consumer’s preferences.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CC2A75-6E38-A717-2E53-47D657C295E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300900"/>
                <a:ext cx="11189855" cy="5081046"/>
              </a:xfrm>
              <a:blipFill>
                <a:blip r:embed="rId2"/>
                <a:stretch>
                  <a:fillRect l="-708" t="-1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63766E4E-7505-D52E-5343-46BB54A9B48A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96E111-DE08-BAB4-89B3-2F3277EF4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Ordinal Utility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45E0DDE-23EC-753A-C95D-295A2F1CAD0C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38FFDC-ED16-B67A-4D4A-262CCF391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Intermediate Microeconomic Theory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52A974-0E81-F1E2-34C1-900556416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6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0CFA2A5B-B370-325D-F217-F8AAC0473DB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55139988"/>
                  </p:ext>
                </p:extLst>
              </p:nvPr>
            </p:nvGraphicFramePr>
            <p:xfrm>
              <a:off x="869420" y="3968965"/>
              <a:ext cx="10777632" cy="14833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96272">
                      <a:extLst>
                        <a:ext uri="{9D8B030D-6E8A-4147-A177-3AD203B41FA5}">
                          <a16:colId xmlns:a16="http://schemas.microsoft.com/office/drawing/2014/main" val="3836271784"/>
                        </a:ext>
                      </a:extLst>
                    </a:gridCol>
                    <a:gridCol w="1796272">
                      <a:extLst>
                        <a:ext uri="{9D8B030D-6E8A-4147-A177-3AD203B41FA5}">
                          <a16:colId xmlns:a16="http://schemas.microsoft.com/office/drawing/2014/main" val="3633380617"/>
                        </a:ext>
                      </a:extLst>
                    </a:gridCol>
                    <a:gridCol w="1796272">
                      <a:extLst>
                        <a:ext uri="{9D8B030D-6E8A-4147-A177-3AD203B41FA5}">
                          <a16:colId xmlns:a16="http://schemas.microsoft.com/office/drawing/2014/main" val="2236834498"/>
                        </a:ext>
                      </a:extLst>
                    </a:gridCol>
                    <a:gridCol w="1796272">
                      <a:extLst>
                        <a:ext uri="{9D8B030D-6E8A-4147-A177-3AD203B41FA5}">
                          <a16:colId xmlns:a16="http://schemas.microsoft.com/office/drawing/2014/main" val="2658080421"/>
                        </a:ext>
                      </a:extLst>
                    </a:gridCol>
                    <a:gridCol w="1796272">
                      <a:extLst>
                        <a:ext uri="{9D8B030D-6E8A-4147-A177-3AD203B41FA5}">
                          <a16:colId xmlns:a16="http://schemas.microsoft.com/office/drawing/2014/main" val="1565911442"/>
                        </a:ext>
                      </a:extLst>
                    </a:gridCol>
                    <a:gridCol w="1796272">
                      <a:extLst>
                        <a:ext uri="{9D8B030D-6E8A-4147-A177-3AD203B41FA5}">
                          <a16:colId xmlns:a16="http://schemas.microsoft.com/office/drawing/2014/main" val="60362125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Bundle</a:t>
                          </a:r>
                        </a:p>
                      </a:txBody>
                      <a:tcPr anchor="ctr">
                        <a:solidFill>
                          <a:srgbClr val="77122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𝒖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latin typeface="Garamond" panose="02020404030301010803" pitchFamily="18" charset="0"/>
                          </a:endParaRPr>
                        </a:p>
                      </a:txBody>
                      <a:tcPr anchor="ctr">
                        <a:solidFill>
                          <a:srgbClr val="77122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𝒖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latin typeface="Garamond" panose="02020404030301010803" pitchFamily="18" charset="0"/>
                          </a:endParaRPr>
                        </a:p>
                      </a:txBody>
                      <a:tcPr anchor="ctr">
                        <a:solidFill>
                          <a:srgbClr val="77122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𝒖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latin typeface="Garamond" panose="02020404030301010803" pitchFamily="18" charset="0"/>
                          </a:endParaRPr>
                        </a:p>
                      </a:txBody>
                      <a:tcPr anchor="ctr">
                        <a:solidFill>
                          <a:srgbClr val="77122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𝒖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latin typeface="Garamond" panose="02020404030301010803" pitchFamily="18" charset="0"/>
                          </a:endParaRPr>
                        </a:p>
                      </a:txBody>
                      <a:tcPr anchor="ctr">
                        <a:solidFill>
                          <a:srgbClr val="77122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𝒖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𝟓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latin typeface="Garamond" panose="02020404030301010803" pitchFamily="18" charset="0"/>
                          </a:endParaRPr>
                        </a:p>
                      </a:txBody>
                      <a:tcPr anchor="ctr">
                        <a:solidFill>
                          <a:srgbClr val="77122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164604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oMath>
                            </m:oMathPara>
                          </a14:m>
                          <a:endParaRPr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6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-1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1.1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9,000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223067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oMath>
                            </m:oMathPara>
                          </a14:m>
                          <a:endParaRPr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-2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1.01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-300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76838255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oMath>
                            </m:oMathPara>
                          </a14:m>
                          <a:endParaRPr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-3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1.001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-301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07867615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0CFA2A5B-B370-325D-F217-F8AAC0473DB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55139988"/>
                  </p:ext>
                </p:extLst>
              </p:nvPr>
            </p:nvGraphicFramePr>
            <p:xfrm>
              <a:off x="869420" y="3968965"/>
              <a:ext cx="10777632" cy="14833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96272">
                      <a:extLst>
                        <a:ext uri="{9D8B030D-6E8A-4147-A177-3AD203B41FA5}">
                          <a16:colId xmlns:a16="http://schemas.microsoft.com/office/drawing/2014/main" val="3836271784"/>
                        </a:ext>
                      </a:extLst>
                    </a:gridCol>
                    <a:gridCol w="1796272">
                      <a:extLst>
                        <a:ext uri="{9D8B030D-6E8A-4147-A177-3AD203B41FA5}">
                          <a16:colId xmlns:a16="http://schemas.microsoft.com/office/drawing/2014/main" val="3633380617"/>
                        </a:ext>
                      </a:extLst>
                    </a:gridCol>
                    <a:gridCol w="1796272">
                      <a:extLst>
                        <a:ext uri="{9D8B030D-6E8A-4147-A177-3AD203B41FA5}">
                          <a16:colId xmlns:a16="http://schemas.microsoft.com/office/drawing/2014/main" val="2236834498"/>
                        </a:ext>
                      </a:extLst>
                    </a:gridCol>
                    <a:gridCol w="1796272">
                      <a:extLst>
                        <a:ext uri="{9D8B030D-6E8A-4147-A177-3AD203B41FA5}">
                          <a16:colId xmlns:a16="http://schemas.microsoft.com/office/drawing/2014/main" val="2658080421"/>
                        </a:ext>
                      </a:extLst>
                    </a:gridCol>
                    <a:gridCol w="1796272">
                      <a:extLst>
                        <a:ext uri="{9D8B030D-6E8A-4147-A177-3AD203B41FA5}">
                          <a16:colId xmlns:a16="http://schemas.microsoft.com/office/drawing/2014/main" val="1565911442"/>
                        </a:ext>
                      </a:extLst>
                    </a:gridCol>
                    <a:gridCol w="1796272">
                      <a:extLst>
                        <a:ext uri="{9D8B030D-6E8A-4147-A177-3AD203B41FA5}">
                          <a16:colId xmlns:a16="http://schemas.microsoft.com/office/drawing/2014/main" val="60362125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Bundle</a:t>
                          </a:r>
                        </a:p>
                      </a:txBody>
                      <a:tcPr anchor="ctr">
                        <a:solidFill>
                          <a:srgbClr val="77122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339" t="-8197" r="-401017" b="-3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0339" t="-8197" r="-301017" b="-3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01361" t="-8197" r="-202041" b="-3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00000" t="-8197" r="-101356" b="-3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500000" t="-8197" r="-1356" b="-3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164604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39" t="-108197" r="-501017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6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-1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1.1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9,000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223067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39" t="-208197" r="-501017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-2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1.01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-300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76838255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39" t="-308197" r="-501017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-3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1.001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-301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07867615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38913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662439-F8D5-EFEA-3B52-277558FB11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3326478-3E0F-3A53-60E5-1D58C6A6B1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199" y="1300900"/>
                <a:ext cx="11189855" cy="5202528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b="1" dirty="0"/>
                  <a:t>Monotonic Transformations</a:t>
                </a:r>
                <a:r>
                  <a:rPr lang="en-US" altLang="zh-TW" sz="2400" dirty="0"/>
                  <a:t> are operations that change the magnitude of utility values, but keep the rank order constant.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Multiplying a function by a strictly positive constant: </a:t>
                </a:r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TW" sz="2000" dirty="0"/>
                  <a:t> when </a:t>
                </a:r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altLang="zh-TW" sz="2000" dirty="0"/>
                  <a:t>.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Adding (subtracting) any constant number: </a:t>
                </a:r>
                <a14:m>
                  <m:oMath xmlns:m="http://schemas.openxmlformats.org/officeDocument/2006/math">
                    <m:r>
                      <a:rPr lang="en-US" altLang="zh-TW" sz="2000" i="1"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altLang="zh-TW" sz="2000" dirty="0"/>
                  <a:t>.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Strictly increasing functions: </a:t>
                </a:r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sz="2000" i="1"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altLang="zh-TW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TW" sz="2000" dirty="0"/>
                  <a:t> when </a:t>
                </a:r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′(⋅)&gt;0</m:t>
                    </m:r>
                  </m:oMath>
                </a14:m>
                <a:r>
                  <a:rPr lang="en-US" altLang="zh-TW" sz="2000" dirty="0"/>
                  <a:t>.</a:t>
                </a:r>
              </a:p>
              <a:p>
                <a:pPr lvl="4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8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For instance,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=2</m:t>
                    </m:r>
                    <m:sSubSup>
                      <m:sSubSup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0.7</m:t>
                        </m:r>
                      </m:sup>
                    </m:sSubSup>
                    <m:sSubSup>
                      <m:sSubSup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0.3</m:t>
                        </m:r>
                      </m:sup>
                    </m:sSubSup>
                  </m:oMath>
                </a14:m>
                <a:r>
                  <a:rPr lang="en-US" altLang="zh-TW" sz="2400" dirty="0"/>
                  <a:t> is a valid utility function for the consumer, the following are also valid utility functions representing the same preference relation: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zh-TW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2⋅</m:t>
                    </m:r>
                    <m:sSub>
                      <m:sSub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4</m:t>
                    </m:r>
                    <m:sSubSup>
                      <m:sSubSup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0.7</m:t>
                        </m:r>
                      </m:sup>
                    </m:sSubSup>
                    <m:sSubSup>
                      <m:sSubSup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0.3</m:t>
                        </m:r>
                      </m:sup>
                    </m:sSubSup>
                  </m:oMath>
                </a14:m>
                <a:endParaRPr lang="en-US" altLang="zh-TW" sz="2000" dirty="0"/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zh-TW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+10=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2</m:t>
                    </m:r>
                    <m:sSubSup>
                      <m:sSubSup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0.7</m:t>
                        </m:r>
                      </m:sup>
                    </m:sSubSup>
                    <m:sSubSup>
                      <m:sSubSup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0.3</m:t>
                        </m:r>
                      </m:sup>
                    </m:sSubSup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+10</m:t>
                    </m:r>
                  </m:oMath>
                </a14:m>
                <a:endParaRPr lang="en-US" altLang="zh-TW" sz="2000" dirty="0"/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d>
                      <m:d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zh-TW" sz="20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TW" sz="2000" b="0" i="0" smtClean="0">
                        <a:latin typeface="Cambria Math" panose="02040503050406030204" pitchFamily="18" charset="0"/>
                      </a:rPr>
                      <m:t>log</m:t>
                    </m:r>
                    <m:d>
                      <m:dPr>
                        <m:ctrlPr>
                          <a:rPr lang="en-US" altLang="zh-TW" sz="2000" b="0" i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TW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TW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TW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altLang="zh-TW" sz="2000" dirty="0"/>
              </a:p>
              <a:p>
                <a:pPr lvl="4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8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Key: All monotonic transformations of a utility function represent the same preferences.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3326478-3E0F-3A53-60E5-1D58C6A6B1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300900"/>
                <a:ext cx="11189855" cy="5202528"/>
              </a:xfrm>
              <a:blipFill>
                <a:blip r:embed="rId2"/>
                <a:stretch>
                  <a:fillRect l="-708" t="-1288" r="-436" b="-10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9D710497-4A52-E100-34F9-916CCED5AAD4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E7F8CF-78F5-D791-C967-B3122DB2D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Monotonic Transformations of Utility Functions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D625B58-6AB6-71A3-C017-A28DF00344C5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2A95DA-1E4F-321A-D37D-76E75D8BA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Intermediate Microeconomic Theory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71E203-1AB3-6D2E-7C9A-E5DFAEF23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7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50632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C62BF-2438-51D4-75D6-036A1E43A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solidFill>
                  <a:srgbClr val="000000">
                    <a:alpha val="0"/>
                  </a:srgbClr>
                </a:solidFill>
              </a:rPr>
              <a:t>Poll Everywhere multiple choice poll instructions screen
Activity Title: Suppose that a consumer's preference relation is non-transitive. Can we find a utility function representation of this consumer's preference relation?
Slide 8</a:t>
            </a:r>
          </a:p>
        </p:txBody>
      </p:sp>
      <p:sp>
        <p:nvSpPr>
          <p:cNvPr id="3" name="Footer Placeholder 2" descr="Poll Everywhere multiple choice poll instructions screen&#10;Activity Title: Suppose that a consumer's preference relation is non-transitive. Can we find a utility function representation of this consumer's preference relation?">
            <a:extLst>
              <a:ext uri="{FF2B5EF4-FFF2-40B4-BE49-F238E27FC236}">
                <a16:creationId xmlns:a16="http://schemas.microsoft.com/office/drawing/2014/main" id="{C29EB00E-712B-7501-CA01-23D30F319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Intermediate Microeconomic Theory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46D2D7-E2D5-A7FE-2D74-08CFA161D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89992B6-48E8-3EE1-B622-FE7D49175A59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90500" y="190500"/>
            <a:ext cx="117983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7593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33B8E-0077-3FB7-1A14-FEC698FCF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solidFill>
                  <a:srgbClr val="000000">
                    <a:alpha val="0"/>
                  </a:srgbClr>
                </a:solidFill>
              </a:rPr>
              <a:t>Poll Everywhere multiple choice poll chart screen
Activity Title: Suppose that a consumer's preference relation is non-transitive. Can we find a utility function representation of this consumer's preference relation?
Slide 10</a:t>
            </a:r>
          </a:p>
        </p:txBody>
      </p:sp>
      <p:sp>
        <p:nvSpPr>
          <p:cNvPr id="3" name="Footer Placeholder 2" descr="Poll Everywhere multiple choice poll chart screen&#10;Activity Title: Suppose that a consumer's preference relation is non-transitive. Can we find a utility function representation of this consumer's preference relation?">
            <a:extLst>
              <a:ext uri="{FF2B5EF4-FFF2-40B4-BE49-F238E27FC236}">
                <a16:creationId xmlns:a16="http://schemas.microsoft.com/office/drawing/2014/main" id="{5C0A1DDA-75E8-91E0-A4D8-4C9C0D112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Intermediate Microeconomic Theory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2D2694-1B67-10A1-2668-7A127EA00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F05DFDB-A588-2324-29F5-F1D315C6CE6E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90500" y="190500"/>
            <a:ext cx="117983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36080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b989853c-3f2c-49bb-890a-64c49579203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2a81faa6-13c1-4e83-9830-f4ef001faae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9729dba9-7b08-4bf2-9027-51dac05d475d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f1905db9-6bd0-43e1-9041-0a479c2937ab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41a9ca1b-7e8d-4b99-8a02-dbcd1bb5ccb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0d6877e9-866e-4de0-bc85-35f5145c416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5356cb1e-6d86-4dae-a983-fa46a00b040a}" enabled="1" method="Standard" siteId="{4881a8fa-b252-4912-b93a-7806c41bbe91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6556</TotalTime>
  <Words>3366</Words>
  <Application>Microsoft Office PowerPoint</Application>
  <PresentationFormat>Custom</PresentationFormat>
  <Paragraphs>344</Paragraphs>
  <Slides>35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Aptos</vt:lpstr>
      <vt:lpstr>Arial</vt:lpstr>
      <vt:lpstr>Calibri</vt:lpstr>
      <vt:lpstr>Cambria Math</vt:lpstr>
      <vt:lpstr>Garamond</vt:lpstr>
      <vt:lpstr>Office Theme</vt:lpstr>
      <vt:lpstr>PowerPoint Presentation</vt:lpstr>
      <vt:lpstr>  Recap: Preferences</vt:lpstr>
      <vt:lpstr>PowerPoint Presentation</vt:lpstr>
      <vt:lpstr>  Utility</vt:lpstr>
      <vt:lpstr>  Utility Functions</vt:lpstr>
      <vt:lpstr>  Ordinal Utility</vt:lpstr>
      <vt:lpstr>  Monotonic Transformations of Utility Functions</vt:lpstr>
      <vt:lpstr>Poll Everywhere multiple choice poll instructions screen
Activity Title: Suppose that a consumer's preference relation is non-transitive. Can we find a utility function representation of this consumer's preference relation?
Slide 8</vt:lpstr>
      <vt:lpstr>Poll Everywhere multiple choice poll chart screen
Activity Title: Suppose that a consumer's preference relation is non-transitive. Can we find a utility function representation of this consumer's preference relation?
Slide 10</vt:lpstr>
      <vt:lpstr>  Utility Function Representation</vt:lpstr>
      <vt:lpstr>  Constructing a Utility Function</vt:lpstr>
      <vt:lpstr>  Utility Functions and Indifference Curves</vt:lpstr>
      <vt:lpstr>PowerPoint Presentation</vt:lpstr>
      <vt:lpstr>  Perfect Substitutes</vt:lpstr>
      <vt:lpstr>  Perfect Substitutes</vt:lpstr>
      <vt:lpstr>  Perfect Substitutes</vt:lpstr>
      <vt:lpstr>  Perfect Complements</vt:lpstr>
      <vt:lpstr>  Perfect Complements</vt:lpstr>
      <vt:lpstr>  Cobb-Douglas Preferences</vt:lpstr>
      <vt:lpstr>  Cobb-Douglas Preferences</vt:lpstr>
      <vt:lpstr>  Cobb-Douglas Preferences</vt:lpstr>
      <vt:lpstr>  Advanced: Cobb-Douglas Exponents</vt:lpstr>
      <vt:lpstr>PowerPoint Presentation</vt:lpstr>
      <vt:lpstr>  Marginal Utility</vt:lpstr>
      <vt:lpstr>Poll Everywhere multiple choice poll instructions screen
Activity Title: Given a utility function $$u(x_1,x_2)=4x_1^2x_2$$, what is the marginal utility with respect to good 1?
Slide 25</vt:lpstr>
      <vt:lpstr>Poll Everywhere multiple choice poll chart screen
Activity Title: Given a utility function $$u(x_1,x_2)=4x_1^2x_2$$, what is the marginal utility with respect to good 1?
Slide 27</vt:lpstr>
      <vt:lpstr>  Marginal Utility</vt:lpstr>
      <vt:lpstr>  Marginal Utility</vt:lpstr>
      <vt:lpstr>  Deriving the Marginal Rate of Substitution</vt:lpstr>
      <vt:lpstr>Poll Everywhere multiple choice poll instructions screen
Activity Title: Given a utility function $$u(x_1,x_2)=4x_1^2x_2$$, what is the marginal rate of substitution?
Slide 30</vt:lpstr>
      <vt:lpstr>Poll Everywhere multiple choice poll chart screen
Activity Title: Given a utility function $$u(x_1,x_2)=4x_1^2x_2$$, what is the marginal rate of substitution?
Slide 32</vt:lpstr>
      <vt:lpstr>  Recap: Interpretations of MRS</vt:lpstr>
      <vt:lpstr>PowerPoint Presentation</vt:lpstr>
      <vt:lpstr>  Recap: Utility</vt:lpstr>
      <vt:lpstr>  Preview: Choice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Brian Park</dc:creator>
  <cp:keywords/>
  <dc:description>generated using python-pptx</dc:description>
  <cp:lastModifiedBy>Brian Park</cp:lastModifiedBy>
  <cp:revision>194</cp:revision>
  <dcterms:created xsi:type="dcterms:W3CDTF">2013-01-27T09:14:16Z</dcterms:created>
  <dcterms:modified xsi:type="dcterms:W3CDTF">2026-01-28T16:05:15Z</dcterms:modified>
  <cp:category/>
</cp:coreProperties>
</file>