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6" r:id="rId2"/>
    <p:sldId id="460" r:id="rId3"/>
    <p:sldId id="462" r:id="rId4"/>
    <p:sldId id="377" r:id="rId5"/>
    <p:sldId id="376" r:id="rId6"/>
    <p:sldId id="371" r:id="rId7"/>
    <p:sldId id="427" r:id="rId8"/>
    <p:sldId id="428" r:id="rId9"/>
    <p:sldId id="430" r:id="rId10"/>
    <p:sldId id="431" r:id="rId11"/>
    <p:sldId id="432" r:id="rId12"/>
    <p:sldId id="429" r:id="rId13"/>
    <p:sldId id="379" r:id="rId14"/>
    <p:sldId id="435" r:id="rId15"/>
    <p:sldId id="433" r:id="rId16"/>
    <p:sldId id="443" r:id="rId17"/>
    <p:sldId id="434" r:id="rId18"/>
    <p:sldId id="436" r:id="rId19"/>
    <p:sldId id="437" r:id="rId20"/>
    <p:sldId id="438" r:id="rId21"/>
    <p:sldId id="439" r:id="rId22"/>
    <p:sldId id="440" r:id="rId23"/>
    <p:sldId id="441" r:id="rId24"/>
    <p:sldId id="454" r:id="rId25"/>
    <p:sldId id="456" r:id="rId26"/>
    <p:sldId id="442" r:id="rId27"/>
    <p:sldId id="444" r:id="rId28"/>
    <p:sldId id="395" r:id="rId29"/>
    <p:sldId id="446" r:id="rId30"/>
    <p:sldId id="447" r:id="rId31"/>
    <p:sldId id="448" r:id="rId32"/>
    <p:sldId id="449" r:id="rId33"/>
    <p:sldId id="445" r:id="rId34"/>
    <p:sldId id="451" r:id="rId35"/>
    <p:sldId id="450" r:id="rId36"/>
    <p:sldId id="453" r:id="rId37"/>
    <p:sldId id="420" r:id="rId38"/>
    <p:sldId id="421" r:id="rId39"/>
    <p:sldId id="422" r:id="rId4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4660"/>
  </p:normalViewPr>
  <p:slideViewPr>
    <p:cSldViewPr snapToGrid="0" snapToObjects="1">
      <p:cViewPr varScale="1">
        <p:scale>
          <a:sx n="105" d="100"/>
          <a:sy n="105" d="100"/>
        </p:scale>
        <p:origin x="19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Which of the following correctly illustrates the budget constraint when the price of good 1 increases, holding income and the price of good 2 fixed?
https://www.polleverywhere.com/multiple_choice_polls/nlSRVYW19BwPpuCcxMPIx?display_state=instructions&amp;activity_state=opened&amp;state=opened&amp;flow=Engagement&amp;onscreen=persist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a:t>
            </a:fld>
            <a:endParaRPr lang="en-US"/>
          </a:p>
        </p:txBody>
      </p:sp>
      <p:sp>
        <p:nvSpPr>
          <p:cNvPr id="5" name="TextBox 4">
            <a:extLst>
              <a:ext uri="{FF2B5EF4-FFF2-40B4-BE49-F238E27FC236}">
                <a16:creationId xmlns:a16="http://schemas.microsoft.com/office/drawing/2014/main" id="{0CEB5D8A-E388-826B-D566-9FB17BD4836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1419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Which of the following correctly illustrates the budget constraint when the price of good 1 increases, holding income and the price of good 2 fixed?
https://www.polleverywhere.com/multiple_choice_polls/nlSRVYW19BwPpuCcxMPIx?display_state=chart&amp;activity_state=closed&amp;state=closed&amp;flow=Engagement&amp;onscreen=persist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3</a:t>
            </a:fld>
            <a:endParaRPr lang="en-US"/>
          </a:p>
        </p:txBody>
      </p:sp>
      <p:sp>
        <p:nvSpPr>
          <p:cNvPr id="5" name="TextBox 4">
            <a:extLst>
              <a:ext uri="{FF2B5EF4-FFF2-40B4-BE49-F238E27FC236}">
                <a16:creationId xmlns:a16="http://schemas.microsoft.com/office/drawing/2014/main" id="{C516242A-4889-8214-1122-E12BEE326B3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486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263713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1740-D1F6-DDD0-9871-110D61A1C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6C760-B204-F291-26FA-B8177EB6B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D1229-EF42-D0AF-99CC-92AF6B9867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B721F4-BB40-2F77-3AA9-C7D6F50FE4CD}"/>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287217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A neutral good is a commodity for which changes in quantity do not affect the consumer's preferences. If the neutral good is plotted on the vertical axis, which of the following correctly depicts the indifference curve of the consumer?
https://www.polleverywhere.com/multiple_choice_polls/6cSFb7iJFVN9KMaKbOvlN?display_state=instructions&amp;activity_state=opened&amp;state=opened&amp;flow=Engagement&amp;onscreen=persist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24</a:t>
            </a:fld>
            <a:endParaRPr lang="en-US"/>
          </a:p>
        </p:txBody>
      </p:sp>
      <p:sp>
        <p:nvSpPr>
          <p:cNvPr id="5" name="TextBox 4">
            <a:extLst>
              <a:ext uri="{FF2B5EF4-FFF2-40B4-BE49-F238E27FC236}">
                <a16:creationId xmlns:a16="http://schemas.microsoft.com/office/drawing/2014/main" id="{BCF59F89-B91F-5773-4E16-E0C51D3A7EE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2722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A neutral good is a commodity for which changes in quantity do not affect the consumer's preferences. If the neutral good is plotted on the vertical axis, which of the following correctly depicts the indifference curve of the consumer?
https://www.polleverywhere.com/multiple_choice_polls/6cSFb7iJFVN9KMaKbOvlN?display_state=chart&amp;activity_state=closed&amp;state=closed&amp;flow=Engagement&amp;onscreen=persist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25</a:t>
            </a:fld>
            <a:endParaRPr lang="en-US"/>
          </a:p>
        </p:txBody>
      </p:sp>
      <p:sp>
        <p:nvSpPr>
          <p:cNvPr id="5" name="TextBox 4">
            <a:extLst>
              <a:ext uri="{FF2B5EF4-FFF2-40B4-BE49-F238E27FC236}">
                <a16:creationId xmlns:a16="http://schemas.microsoft.com/office/drawing/2014/main" id="{40CA445F-7B20-2FD7-8B1B-9754872ED91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6918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FE2C-4DEA-5F11-121E-53DFCAB3F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3E8A0-278D-DC04-F435-A1CC58C64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FE3F4-06DE-98F5-357D-4D4D6EAAD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A9C0B-2A23-A029-8A17-B076A09C04D0}"/>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51530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0E19-F5B1-A195-A544-652080D1C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D32E0-F9BD-E6DD-9DBB-01A1282A3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B58DA-0D64-4844-C8FE-42DA17B6C8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89DACB-3F21-7DC7-EB63-59BA2E624C09}"/>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58444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68114D-31B9-4B78-9ACC-70FB90027BFD}" type="datetime1">
              <a:rPr lang="en-US" smtClean="0"/>
              <a:t>1/26/2026</a:t>
            </a:fld>
            <a:endParaRPr lang="en-US"/>
          </a:p>
        </p:txBody>
      </p:sp>
      <p:sp>
        <p:nvSpPr>
          <p:cNvPr id="5" name="Footer Placeholder 4"/>
          <p:cNvSpPr>
            <a:spLocks noGrp="1"/>
          </p:cNvSpPr>
          <p:nvPr>
            <p:ph type="ftr" sz="quarter" idx="11"/>
          </p:nvPr>
        </p:nvSpPr>
        <p:spPr/>
        <p:txBody>
          <a:bodyPr/>
          <a:lstStyle/>
          <a:p>
            <a:r>
              <a:rPr lang="en-US"/>
              <a:t> 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3F4A91-75B0-4800-B4E2-20956DB94300}" type="datetime1">
              <a:rPr lang="en-US" smtClean="0"/>
              <a:t>1/26/2026</a:t>
            </a:fld>
            <a:endParaRPr lang="en-US"/>
          </a:p>
        </p:txBody>
      </p:sp>
      <p:sp>
        <p:nvSpPr>
          <p:cNvPr id="5" name="Footer Placeholder 4"/>
          <p:cNvSpPr>
            <a:spLocks noGrp="1"/>
          </p:cNvSpPr>
          <p:nvPr>
            <p:ph type="ftr" sz="quarter" idx="11"/>
          </p:nvPr>
        </p:nvSpPr>
        <p:spPr/>
        <p:txBody>
          <a:bodyPr/>
          <a:lstStyle/>
          <a:p>
            <a:r>
              <a:rPr lang="en-US"/>
              <a:t> 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51350-1A97-42BE-B68B-7AD85E4EDCBF}" type="datetime1">
              <a:rPr lang="en-US" smtClean="0"/>
              <a:t>1/26/2026</a:t>
            </a:fld>
            <a:endParaRPr lang="en-US"/>
          </a:p>
        </p:txBody>
      </p:sp>
      <p:sp>
        <p:nvSpPr>
          <p:cNvPr id="5" name="Footer Placeholder 4"/>
          <p:cNvSpPr>
            <a:spLocks noGrp="1"/>
          </p:cNvSpPr>
          <p:nvPr>
            <p:ph type="ftr" sz="quarter" idx="11"/>
          </p:nvPr>
        </p:nvSpPr>
        <p:spPr/>
        <p:txBody>
          <a:bodyPr/>
          <a:lstStyle/>
          <a:p>
            <a:r>
              <a:rPr lang="en-US"/>
              <a:t> 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1F65B-C187-4F2E-97E4-866F44D3FEC5}" type="datetime1">
              <a:rPr lang="en-US" smtClean="0"/>
              <a:t>1/26/2026</a:t>
            </a:fld>
            <a:endParaRPr lang="en-US"/>
          </a:p>
        </p:txBody>
      </p:sp>
      <p:sp>
        <p:nvSpPr>
          <p:cNvPr id="5" name="Footer Placeholder 4"/>
          <p:cNvSpPr>
            <a:spLocks noGrp="1"/>
          </p:cNvSpPr>
          <p:nvPr>
            <p:ph type="ftr" sz="quarter" idx="11"/>
          </p:nvPr>
        </p:nvSpPr>
        <p:spPr/>
        <p:txBody>
          <a:bodyPr/>
          <a:lstStyle/>
          <a:p>
            <a:r>
              <a:rPr lang="en-US"/>
              <a:t> 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0CE8C-B3D2-4FED-8171-A22B1E84AA49}" type="datetime1">
              <a:rPr lang="en-US" smtClean="0"/>
              <a:t>1/26/2026</a:t>
            </a:fld>
            <a:endParaRPr lang="en-US"/>
          </a:p>
        </p:txBody>
      </p:sp>
      <p:sp>
        <p:nvSpPr>
          <p:cNvPr id="5" name="Footer Placeholder 4"/>
          <p:cNvSpPr>
            <a:spLocks noGrp="1"/>
          </p:cNvSpPr>
          <p:nvPr>
            <p:ph type="ftr" sz="quarter" idx="11"/>
          </p:nvPr>
        </p:nvSpPr>
        <p:spPr/>
        <p:txBody>
          <a:bodyPr/>
          <a:lstStyle/>
          <a:p>
            <a:r>
              <a:rPr lang="en-US"/>
              <a:t> Intermediate Microeconomic Theory</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87D79-C197-49E5-840E-62EF773E40EB}" type="datetime1">
              <a:rPr lang="en-US" smtClean="0"/>
              <a:t>1/26/2026</a:t>
            </a:fld>
            <a:endParaRPr lang="en-US"/>
          </a:p>
        </p:txBody>
      </p:sp>
      <p:sp>
        <p:nvSpPr>
          <p:cNvPr id="6" name="Footer Placeholder 5"/>
          <p:cNvSpPr>
            <a:spLocks noGrp="1"/>
          </p:cNvSpPr>
          <p:nvPr>
            <p:ph type="ftr" sz="quarter" idx="11"/>
          </p:nvPr>
        </p:nvSpPr>
        <p:spPr/>
        <p:txBody>
          <a:bodyPr/>
          <a:lstStyle/>
          <a:p>
            <a:r>
              <a:rPr lang="en-US"/>
              <a:t> Intermediate Microeconomic Theory</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B4C717-ACD6-42B4-B4D2-A00897526083}" type="datetime1">
              <a:rPr lang="en-US" smtClean="0"/>
              <a:t>1/26/2026</a:t>
            </a:fld>
            <a:endParaRPr lang="en-US"/>
          </a:p>
        </p:txBody>
      </p:sp>
      <p:sp>
        <p:nvSpPr>
          <p:cNvPr id="8" name="Footer Placeholder 7"/>
          <p:cNvSpPr>
            <a:spLocks noGrp="1"/>
          </p:cNvSpPr>
          <p:nvPr>
            <p:ph type="ftr" sz="quarter" idx="11"/>
          </p:nvPr>
        </p:nvSpPr>
        <p:spPr/>
        <p:txBody>
          <a:bodyPr/>
          <a:lstStyle/>
          <a:p>
            <a:r>
              <a:rPr lang="en-US"/>
              <a:t> Intermediate Microeconomic Theory</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F0F010-C38E-44B3-A11D-B9CE0300A741}" type="datetime1">
              <a:rPr lang="en-US" smtClean="0"/>
              <a:t>1/26/2026</a:t>
            </a:fld>
            <a:endParaRPr lang="en-US"/>
          </a:p>
        </p:txBody>
      </p:sp>
      <p:sp>
        <p:nvSpPr>
          <p:cNvPr id="4" name="Footer Placeholder 3"/>
          <p:cNvSpPr>
            <a:spLocks noGrp="1"/>
          </p:cNvSpPr>
          <p:nvPr>
            <p:ph type="ftr" sz="quarter" idx="11"/>
          </p:nvPr>
        </p:nvSpPr>
        <p:spPr/>
        <p:txBody>
          <a:bodyPr/>
          <a:lstStyle/>
          <a:p>
            <a:r>
              <a:rPr lang="en-US"/>
              <a:t> Intermediate Microeconomic Theory</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442EE-45D9-4220-A88F-EE689B9875C3}" type="datetime1">
              <a:rPr lang="en-US" smtClean="0"/>
              <a:t>1/26/2026</a:t>
            </a:fld>
            <a:endParaRPr lang="en-US"/>
          </a:p>
        </p:txBody>
      </p:sp>
      <p:sp>
        <p:nvSpPr>
          <p:cNvPr id="3" name="Footer Placeholder 2"/>
          <p:cNvSpPr>
            <a:spLocks noGrp="1"/>
          </p:cNvSpPr>
          <p:nvPr>
            <p:ph type="ftr" sz="quarter" idx="11"/>
          </p:nvPr>
        </p:nvSpPr>
        <p:spPr/>
        <p:txBody>
          <a:bodyPr/>
          <a:lstStyle/>
          <a:p>
            <a:r>
              <a:rPr lang="en-US"/>
              <a:t> Intermediate Microeconomic Theory</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FA1C2B-1683-45DB-88D6-369C6CB6AB24}" type="datetime1">
              <a:rPr lang="en-US" smtClean="0"/>
              <a:t>1/26/2026</a:t>
            </a:fld>
            <a:endParaRPr lang="en-US"/>
          </a:p>
        </p:txBody>
      </p:sp>
      <p:sp>
        <p:nvSpPr>
          <p:cNvPr id="6" name="Footer Placeholder 5"/>
          <p:cNvSpPr>
            <a:spLocks noGrp="1"/>
          </p:cNvSpPr>
          <p:nvPr>
            <p:ph type="ftr" sz="quarter" idx="11"/>
          </p:nvPr>
        </p:nvSpPr>
        <p:spPr/>
        <p:txBody>
          <a:bodyPr/>
          <a:lstStyle/>
          <a:p>
            <a:r>
              <a:rPr lang="en-US"/>
              <a:t> Intermediate Microeconomic Theory</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B611B-DC9D-42DB-B865-14DB93E316AF}" type="datetime1">
              <a:rPr lang="en-US" smtClean="0"/>
              <a:t>1/26/2026</a:t>
            </a:fld>
            <a:endParaRPr lang="en-US"/>
          </a:p>
        </p:txBody>
      </p:sp>
      <p:sp>
        <p:nvSpPr>
          <p:cNvPr id="6" name="Footer Placeholder 5"/>
          <p:cNvSpPr>
            <a:spLocks noGrp="1"/>
          </p:cNvSpPr>
          <p:nvPr>
            <p:ph type="ftr" sz="quarter" idx="11"/>
          </p:nvPr>
        </p:nvSpPr>
        <p:spPr/>
        <p:txBody>
          <a:bodyPr/>
          <a:lstStyle/>
          <a:p>
            <a:r>
              <a:rPr lang="en-US"/>
              <a:t> Intermediate Microeconomic Theory</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8D4B9-4EE2-4C3D-B367-BE7622E78789}" type="datetime1">
              <a:rPr lang="en-US" smtClean="0"/>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Intermediate Microeconomic Theory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738664"/>
          </a:xfrm>
          <a:prstGeom prst="rect">
            <a:avLst/>
          </a:prstGeom>
          <a:noFill/>
        </p:spPr>
        <p:txBody>
          <a:bodyPr wrap="square">
            <a:spAutoFit/>
          </a:bodyPr>
          <a:lstStyle/>
          <a:p>
            <a:pPr algn="ctr">
              <a:defRPr sz="4400" b="1">
                <a:solidFill>
                  <a:srgbClr val="FDB913"/>
                </a:solidFill>
                <a:latin typeface="Garamond"/>
              </a:defRPr>
            </a:pPr>
            <a:r>
              <a:rPr lang="en-US" sz="4200" dirty="0"/>
              <a:t>I</a:t>
            </a:r>
            <a:r>
              <a:rPr lang="en-US" sz="3600" dirty="0"/>
              <a:t>NTERMEDIATE </a:t>
            </a:r>
            <a:r>
              <a:rPr lang="en-US" sz="4200" dirty="0"/>
              <a:t>M</a:t>
            </a:r>
            <a:r>
              <a:rPr lang="en-US" sz="3600" dirty="0"/>
              <a:t>ICROECONOMIC </a:t>
            </a:r>
            <a:r>
              <a:rPr lang="en-US" sz="4200" dirty="0"/>
              <a:t>T</a:t>
            </a:r>
            <a:r>
              <a:rPr lang="en-US" sz="3600" dirty="0"/>
              <a:t>HEORY</a:t>
            </a:r>
            <a:endParaRPr sz="36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3: Preferences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5710-974D-E633-EE63-922867C8227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6BE935-F75C-9789-3734-BD02EAB08D18}"/>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A preference relation is reflexive if, for any bundle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“A consumption bundle is at least as good as itself.”</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Reflexivity rules out meaningless self-comparisons.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solidFill>
                      <a:schemeClr val="bg1">
                        <a:lumMod val="50000"/>
                      </a:schemeClr>
                    </a:solidFill>
                  </a:rPr>
                  <a:t>Formally: For a consumption set </a:t>
                </a:r>
                <a14:m>
                  <m:oMath xmlns:m="http://schemas.openxmlformats.org/officeDocument/2006/math">
                    <m:r>
                      <a:rPr lang="en-US" altLang="zh-TW" sz="2400" i="1" dirty="0">
                        <a:solidFill>
                          <a:schemeClr val="bg1">
                            <a:lumMod val="50000"/>
                          </a:schemeClr>
                        </a:solidFill>
                        <a:latin typeface="Cambria Math" panose="02040503050406030204" pitchFamily="18" charset="0"/>
                      </a:rPr>
                      <m:t>𝑋</m:t>
                    </m:r>
                  </m:oMath>
                </a14:m>
                <a:r>
                  <a:rPr lang="en-US" altLang="zh-TW" sz="2400" dirty="0">
                    <a:solidFill>
                      <a:schemeClr val="bg1">
                        <a:lumMod val="50000"/>
                      </a:schemeClr>
                    </a:solidFill>
                  </a:rPr>
                  <a:t>,</a:t>
                </a:r>
              </a:p>
              <a:p>
                <a:pPr>
                  <a:spcBef>
                    <a:spcPts val="1000"/>
                  </a:spcBef>
                  <a:defRPr sz="2000">
                    <a:solidFill>
                      <a:srgbClr val="000000"/>
                    </a:solidFill>
                    <a:latin typeface="Garamond"/>
                  </a:defRPr>
                </a:pPr>
                <a:endParaRPr lang="en-US" altLang="zh-TW" sz="500" dirty="0">
                  <a:solidFill>
                    <a:schemeClr val="bg1">
                      <a:lumMod val="50000"/>
                    </a:schemeClr>
                  </a:solidFill>
                </a:endParaRPr>
              </a:p>
              <a:p>
                <a:pPr marL="0" indent="0">
                  <a:spcBef>
                    <a:spcPts val="1000"/>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a:rPr lang="en-US" altLang="zh-TW" sz="2400" i="1">
                          <a:solidFill>
                            <a:schemeClr val="bg1">
                              <a:lumMod val="50000"/>
                            </a:schemeClr>
                          </a:solidFill>
                          <a:latin typeface="Cambria Math" panose="02040503050406030204" pitchFamily="18" charset="0"/>
                        </a:rPr>
                        <m:t>∀</m:t>
                      </m:r>
                      <m:r>
                        <a:rPr lang="en-US" altLang="zh-TW" sz="2400" i="1">
                          <a:solidFill>
                            <a:schemeClr val="bg1">
                              <a:lumMod val="50000"/>
                            </a:schemeClr>
                          </a:solidFill>
                          <a:latin typeface="Cambria Math" panose="02040503050406030204" pitchFamily="18" charset="0"/>
                        </a:rPr>
                        <m:t>𝑥</m:t>
                      </m:r>
                      <m:r>
                        <a:rPr lang="en-US" altLang="zh-TW" sz="2400" i="1">
                          <a:solidFill>
                            <a:schemeClr val="bg1">
                              <a:lumMod val="50000"/>
                            </a:schemeClr>
                          </a:solidFill>
                          <a:latin typeface="Cambria Math" panose="02040503050406030204" pitchFamily="18" charset="0"/>
                        </a:rPr>
                        <m:t>∈</m:t>
                      </m:r>
                      <m:r>
                        <a:rPr lang="en-US" altLang="zh-TW" sz="2400" i="1">
                          <a:solidFill>
                            <a:schemeClr val="bg1">
                              <a:lumMod val="50000"/>
                            </a:schemeClr>
                          </a:solidFill>
                          <a:latin typeface="Cambria Math" panose="02040503050406030204" pitchFamily="18" charset="0"/>
                        </a:rPr>
                        <m:t>𝑋</m:t>
                      </m:r>
                      <m:r>
                        <a:rPr lang="en-US" altLang="zh-TW" sz="2400" i="1">
                          <a:solidFill>
                            <a:schemeClr val="bg1">
                              <a:lumMod val="50000"/>
                            </a:schemeClr>
                          </a:solidFill>
                          <a:latin typeface="Cambria Math" panose="02040503050406030204" pitchFamily="18" charset="0"/>
                        </a:rPr>
                        <m:t>, </m:t>
                      </m:r>
                      <m:r>
                        <a:rPr lang="en-US" altLang="zh-TW" sz="2400" i="1">
                          <a:solidFill>
                            <a:schemeClr val="bg1">
                              <a:lumMod val="50000"/>
                            </a:schemeClr>
                          </a:solidFill>
                          <a:latin typeface="Cambria Math" panose="02040503050406030204" pitchFamily="18" charset="0"/>
                        </a:rPr>
                        <m:t>𝑥</m:t>
                      </m:r>
                      <m:r>
                        <a:rPr lang="en-US" sz="2400" i="1" dirty="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𝑥</m:t>
                      </m:r>
                    </m:oMath>
                  </m:oMathPara>
                </a14:m>
                <a:endParaRPr lang="en-US" altLang="zh-TW" sz="2400" dirty="0">
                  <a:solidFill>
                    <a:schemeClr val="bg1">
                      <a:lumMod val="50000"/>
                    </a:schemeClr>
                  </a:solidFill>
                </a:endParaRPr>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a:p>
                <a:pPr lvl="1">
                  <a:spcBef>
                    <a:spcPts val="1000"/>
                  </a:spcBef>
                  <a:defRPr sz="2000">
                    <a:solidFill>
                      <a:srgbClr val="000000"/>
                    </a:solidFill>
                    <a:latin typeface="Garamond"/>
                  </a:defRPr>
                </a:pPr>
                <a:endParaRPr lang="en-US" altLang="zh-TW" sz="2000" dirty="0"/>
              </a:p>
            </p:txBody>
          </p:sp>
        </mc:Choice>
        <mc:Fallback xmlns="">
          <p:sp>
            <p:nvSpPr>
              <p:cNvPr id="3" name="Content Placeholder 2">
                <a:extLst>
                  <a:ext uri="{FF2B5EF4-FFF2-40B4-BE49-F238E27FC236}">
                    <a16:creationId xmlns:a16="http://schemas.microsoft.com/office/drawing/2014/main" id="{806BE935-F75C-9789-3734-BD02EAB08D18}"/>
                  </a:ext>
                </a:extLst>
              </p:cNvPr>
              <p:cNvSpPr>
                <a:spLocks noGrp="1" noRot="1" noChangeAspect="1" noMove="1" noResize="1" noEditPoints="1" noAdjustHandles="1" noChangeArrowheads="1" noChangeShapeType="1" noTextEdit="1"/>
              </p:cNvSpPr>
              <p:nvPr>
                <p:ph idx="1"/>
              </p:nvPr>
            </p:nvSpPr>
            <p:spPr>
              <a:xfrm>
                <a:off x="5029199" y="1300900"/>
                <a:ext cx="6766561" cy="5081046"/>
              </a:xfrm>
              <a:blipFill>
                <a:blip r:embed="rId2"/>
                <a:stretch>
                  <a:fillRect l="-1171" t="-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D72BA2E-EBB8-9D69-E692-6377D9000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60C86-41E8-E3C4-017E-0F8D53B2DAA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 Reflexivity</a:t>
            </a:r>
          </a:p>
        </p:txBody>
      </p:sp>
      <p:sp>
        <p:nvSpPr>
          <p:cNvPr id="5" name="Rectangle 4">
            <a:extLst>
              <a:ext uri="{FF2B5EF4-FFF2-40B4-BE49-F238E27FC236}">
                <a16:creationId xmlns:a16="http://schemas.microsoft.com/office/drawing/2014/main" id="{2648BC86-680E-6AC8-9532-C3B809CBD02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E5A83BF-5924-0010-999B-FC06A2C5F4E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4F8BFC1-E5E6-8492-ACD5-2EEB523C299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CE54E076-121E-4450-9438-BC65C53B1DA1}"/>
              </a:ext>
            </a:extLst>
          </p:cNvPr>
          <p:cNvPicPr>
            <a:picLocks noChangeAspect="1"/>
          </p:cNvPicPr>
          <p:nvPr/>
        </p:nvPicPr>
        <p:blipFill>
          <a:blip r:embed="rId3"/>
          <a:srcRect/>
          <a:stretch/>
        </p:blipFill>
        <p:spPr>
          <a:xfrm>
            <a:off x="457199" y="1427532"/>
            <a:ext cx="4572000" cy="4572000"/>
          </a:xfrm>
          <a:prstGeom prst="rect">
            <a:avLst/>
          </a:prstGeom>
        </p:spPr>
      </p:pic>
    </p:spTree>
    <p:extLst>
      <p:ext uri="{BB962C8B-B14F-4D97-AF65-F5344CB8AC3E}">
        <p14:creationId xmlns:p14="http://schemas.microsoft.com/office/powerpoint/2010/main" val="38545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9A87-41F2-99C9-64CF-D452B42D914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7ADAE8-C147-7771-D74F-2B4B836BD200}"/>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A preference relation is transitive if,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 and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 then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“No circular preferences.”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Transitivity ensures internally consistent choices.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solidFill>
                      <a:schemeClr val="bg1">
                        <a:lumMod val="50000"/>
                      </a:schemeClr>
                    </a:solidFill>
                  </a:rPr>
                  <a:t>Formally: For a consumption set </a:t>
                </a:r>
                <a14:m>
                  <m:oMath xmlns:m="http://schemas.openxmlformats.org/officeDocument/2006/math">
                    <m:r>
                      <a:rPr lang="en-US" altLang="zh-TW" sz="2400" i="1" dirty="0">
                        <a:solidFill>
                          <a:schemeClr val="bg1">
                            <a:lumMod val="50000"/>
                          </a:schemeClr>
                        </a:solidFill>
                        <a:latin typeface="Cambria Math" panose="02040503050406030204" pitchFamily="18" charset="0"/>
                      </a:rPr>
                      <m:t>𝑋</m:t>
                    </m:r>
                  </m:oMath>
                </a14:m>
                <a:r>
                  <a:rPr lang="en-US" altLang="zh-TW" sz="2400" dirty="0">
                    <a:solidFill>
                      <a:schemeClr val="bg1">
                        <a:lumMod val="50000"/>
                      </a:schemeClr>
                    </a:solidFill>
                  </a:rPr>
                  <a:t>,</a:t>
                </a:r>
              </a:p>
              <a:p>
                <a:pPr>
                  <a:spcBef>
                    <a:spcPts val="1000"/>
                  </a:spcBef>
                  <a:defRPr sz="2000">
                    <a:solidFill>
                      <a:srgbClr val="000000"/>
                    </a:solidFill>
                    <a:latin typeface="Garamond"/>
                  </a:defRPr>
                </a:pPr>
                <a:endParaRPr lang="en-US" altLang="zh-TW" sz="500" dirty="0">
                  <a:solidFill>
                    <a:schemeClr val="bg1">
                      <a:lumMod val="50000"/>
                    </a:schemeClr>
                  </a:solidFill>
                </a:endParaRPr>
              </a:p>
              <a:p>
                <a:pPr marL="0" indent="0">
                  <a:spcBef>
                    <a:spcPts val="1000"/>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a:rPr lang="en-US" altLang="zh-TW" sz="2400" i="1">
                          <a:solidFill>
                            <a:schemeClr val="bg1">
                              <a:lumMod val="50000"/>
                            </a:schemeClr>
                          </a:solidFill>
                          <a:latin typeface="Cambria Math" panose="02040503050406030204" pitchFamily="18" charset="0"/>
                        </a:rPr>
                        <m:t>∀</m:t>
                      </m:r>
                      <m:r>
                        <a:rPr lang="en-US" altLang="zh-TW" sz="2400" i="1">
                          <a:solidFill>
                            <a:schemeClr val="bg1">
                              <a:lumMod val="50000"/>
                            </a:schemeClr>
                          </a:solidFill>
                          <a:latin typeface="Cambria Math" panose="02040503050406030204" pitchFamily="18" charset="0"/>
                        </a:rPr>
                        <m:t>𝑥</m:t>
                      </m:r>
                      <m:r>
                        <a:rPr lang="en-US" altLang="zh-TW" sz="2400" b="0" i="1" smtClean="0">
                          <a:solidFill>
                            <a:schemeClr val="bg1">
                              <a:lumMod val="50000"/>
                            </a:schemeClr>
                          </a:solidFill>
                          <a:latin typeface="Cambria Math" panose="02040503050406030204" pitchFamily="18" charset="0"/>
                        </a:rPr>
                        <m:t>,</m:t>
                      </m:r>
                      <m:r>
                        <a:rPr lang="en-US" altLang="zh-TW" sz="2400" b="0" i="1" smtClean="0">
                          <a:solidFill>
                            <a:schemeClr val="bg1">
                              <a:lumMod val="50000"/>
                            </a:schemeClr>
                          </a:solidFill>
                          <a:latin typeface="Cambria Math" panose="02040503050406030204" pitchFamily="18" charset="0"/>
                        </a:rPr>
                        <m:t>𝑦</m:t>
                      </m:r>
                      <m:r>
                        <a:rPr lang="en-US" altLang="zh-TW" sz="2400" b="0" i="1" smtClean="0">
                          <a:solidFill>
                            <a:schemeClr val="bg1">
                              <a:lumMod val="50000"/>
                            </a:schemeClr>
                          </a:solidFill>
                          <a:latin typeface="Cambria Math" panose="02040503050406030204" pitchFamily="18" charset="0"/>
                        </a:rPr>
                        <m:t>,</m:t>
                      </m:r>
                      <m:r>
                        <a:rPr lang="en-US" altLang="zh-TW" sz="2400" b="0" i="1" smtClean="0">
                          <a:solidFill>
                            <a:schemeClr val="bg1">
                              <a:lumMod val="50000"/>
                            </a:schemeClr>
                          </a:solidFill>
                          <a:latin typeface="Cambria Math" panose="02040503050406030204" pitchFamily="18" charset="0"/>
                        </a:rPr>
                        <m:t>𝑧</m:t>
                      </m:r>
                      <m:r>
                        <a:rPr lang="en-US" altLang="zh-TW" sz="2400" i="1">
                          <a:solidFill>
                            <a:schemeClr val="bg1">
                              <a:lumMod val="50000"/>
                            </a:schemeClr>
                          </a:solidFill>
                          <a:latin typeface="Cambria Math" panose="02040503050406030204" pitchFamily="18" charset="0"/>
                        </a:rPr>
                        <m:t>∈</m:t>
                      </m:r>
                      <m:r>
                        <a:rPr lang="en-US" altLang="zh-TW" sz="2400" i="1">
                          <a:solidFill>
                            <a:schemeClr val="bg1">
                              <a:lumMod val="50000"/>
                            </a:schemeClr>
                          </a:solidFill>
                          <a:latin typeface="Cambria Math" panose="02040503050406030204" pitchFamily="18" charset="0"/>
                        </a:rPr>
                        <m:t>𝑋</m:t>
                      </m:r>
                      <m:r>
                        <a:rPr lang="en-US" altLang="zh-TW" sz="2400" i="1">
                          <a:solidFill>
                            <a:schemeClr val="bg1">
                              <a:lumMod val="50000"/>
                            </a:schemeClr>
                          </a:solidFill>
                          <a:latin typeface="Cambria Math" panose="02040503050406030204" pitchFamily="18" charset="0"/>
                        </a:rPr>
                        <m:t>, </m:t>
                      </m:r>
                      <m:r>
                        <a:rPr lang="en-US" altLang="zh-TW" sz="2400" b="0" i="1" smtClean="0">
                          <a:solidFill>
                            <a:schemeClr val="bg1">
                              <a:lumMod val="50000"/>
                            </a:schemeClr>
                          </a:solidFill>
                          <a:latin typeface="Cambria Math" panose="02040503050406030204" pitchFamily="18" charset="0"/>
                        </a:rPr>
                        <m:t>𝑖𝑓</m:t>
                      </m:r>
                      <m:r>
                        <a:rPr lang="en-US" altLang="zh-TW" sz="2400" b="0" i="1" smtClean="0">
                          <a:solidFill>
                            <a:schemeClr val="bg1">
                              <a:lumMod val="50000"/>
                            </a:schemeClr>
                          </a:solidFill>
                          <a:latin typeface="Cambria Math" panose="02040503050406030204" pitchFamily="18" charset="0"/>
                        </a:rPr>
                        <m:t> </m:t>
                      </m:r>
                      <m:r>
                        <a:rPr lang="en-US" altLang="zh-TW" sz="2400" i="1">
                          <a:solidFill>
                            <a:schemeClr val="bg1">
                              <a:lumMod val="50000"/>
                            </a:schemeClr>
                          </a:solidFill>
                          <a:latin typeface="Cambria Math" panose="02040503050406030204" pitchFamily="18" charset="0"/>
                        </a:rPr>
                        <m:t>𝑥</m:t>
                      </m:r>
                      <m:r>
                        <a:rPr lang="en-US" sz="2400" i="1" dirty="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𝑦</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𝑎𝑛𝑑</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𝑦</m:t>
                      </m:r>
                      <m:r>
                        <a:rPr lang="en-US" sz="2400" i="1" dirty="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𝑧</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𝑡h𝑒𝑛</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𝑥</m:t>
                      </m:r>
                      <m:r>
                        <a:rPr lang="en-US" sz="2400" i="1" dirty="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𝑧</m:t>
                      </m:r>
                    </m:oMath>
                  </m:oMathPara>
                </a14:m>
                <a:endParaRPr lang="en-US" altLang="zh-TW" sz="2400" dirty="0">
                  <a:solidFill>
                    <a:schemeClr val="bg1">
                      <a:lumMod val="50000"/>
                    </a:schemeClr>
                  </a:solidFill>
                </a:endParaRPr>
              </a:p>
              <a:p>
                <a:pPr>
                  <a:spcBef>
                    <a:spcPts val="1000"/>
                  </a:spcBef>
                  <a:defRPr sz="2000">
                    <a:solidFill>
                      <a:srgbClr val="000000"/>
                    </a:solidFill>
                    <a:latin typeface="Garamond"/>
                  </a:defRPr>
                </a:pPr>
                <a:endParaRPr lang="en-US" altLang="zh-TW" sz="2400" dirty="0"/>
              </a:p>
              <a:p>
                <a:pPr lvl="1">
                  <a:spcBef>
                    <a:spcPts val="1000"/>
                  </a:spcBef>
                  <a:defRPr sz="2000">
                    <a:solidFill>
                      <a:srgbClr val="000000"/>
                    </a:solidFill>
                    <a:latin typeface="Garamond"/>
                  </a:defRPr>
                </a:pPr>
                <a:endParaRPr lang="en-US" altLang="zh-TW" sz="2000" dirty="0"/>
              </a:p>
            </p:txBody>
          </p:sp>
        </mc:Choice>
        <mc:Fallback xmlns="">
          <p:sp>
            <p:nvSpPr>
              <p:cNvPr id="3" name="Content Placeholder 2">
                <a:extLst>
                  <a:ext uri="{FF2B5EF4-FFF2-40B4-BE49-F238E27FC236}">
                    <a16:creationId xmlns:a16="http://schemas.microsoft.com/office/drawing/2014/main" id="{FC7ADAE8-C147-7771-D74F-2B4B836BD200}"/>
                  </a:ext>
                </a:extLst>
              </p:cNvPr>
              <p:cNvSpPr>
                <a:spLocks noGrp="1" noRot="1" noChangeAspect="1" noMove="1" noResize="1" noEditPoints="1" noAdjustHandles="1" noChangeArrowheads="1" noChangeShapeType="1" noTextEdit="1"/>
              </p:cNvSpPr>
              <p:nvPr>
                <p:ph idx="1"/>
              </p:nvPr>
            </p:nvSpPr>
            <p:spPr>
              <a:xfrm>
                <a:off x="5029199" y="1300900"/>
                <a:ext cx="6766561" cy="5081046"/>
              </a:xfrm>
              <a:blipFill>
                <a:blip r:embed="rId2"/>
                <a:stretch>
                  <a:fillRect l="-1171" t="-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DEB12B9-A7AC-47CE-6E64-61DF4FE5FAC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BDCBD-AC6E-8FB4-1656-A95C251CC29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 Transitivity</a:t>
            </a:r>
          </a:p>
        </p:txBody>
      </p:sp>
      <p:sp>
        <p:nvSpPr>
          <p:cNvPr id="5" name="Rectangle 4">
            <a:extLst>
              <a:ext uri="{FF2B5EF4-FFF2-40B4-BE49-F238E27FC236}">
                <a16:creationId xmlns:a16="http://schemas.microsoft.com/office/drawing/2014/main" id="{AA161EB8-10AD-9ABB-CF57-36028E1EC68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1E853F9-DD9B-9CCE-D549-39357C1F4AC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C210F09-1F12-1C74-EE20-AA8B4B18824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0FB1F26B-0B5F-9A85-19E8-CE8629D93EF4}"/>
              </a:ext>
            </a:extLst>
          </p:cNvPr>
          <p:cNvPicPr>
            <a:picLocks noChangeAspect="1"/>
          </p:cNvPicPr>
          <p:nvPr/>
        </p:nvPicPr>
        <p:blipFill>
          <a:blip r:embed="rId3"/>
          <a:srcRect/>
          <a:stretch/>
        </p:blipFill>
        <p:spPr>
          <a:xfrm>
            <a:off x="457199" y="1427532"/>
            <a:ext cx="4572000" cy="4572000"/>
          </a:xfrm>
          <a:prstGeom prst="rect">
            <a:avLst/>
          </a:prstGeom>
        </p:spPr>
      </p:pic>
    </p:spTree>
    <p:extLst>
      <p:ext uri="{BB962C8B-B14F-4D97-AF65-F5344CB8AC3E}">
        <p14:creationId xmlns:p14="http://schemas.microsoft.com/office/powerpoint/2010/main" val="1341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B4C3B03A-9D33-6952-E62E-70D1CC1A5D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99F6EB-8ED4-C566-03DB-4750DF306D30}"/>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Indifference Curves</a:t>
            </a:r>
            <a:endParaRPr sz="4400" dirty="0">
              <a:solidFill>
                <a:schemeClr val="bg1"/>
              </a:solidFill>
            </a:endParaRPr>
          </a:p>
        </p:txBody>
      </p:sp>
    </p:spTree>
    <p:extLst>
      <p:ext uri="{BB962C8B-B14F-4D97-AF65-F5344CB8AC3E}">
        <p14:creationId xmlns:p14="http://schemas.microsoft.com/office/powerpoint/2010/main" val="4084778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2523-8B5B-F351-5C39-755CD3D2B8D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5974B0-2D24-217E-D7CF-3AF23687832B}"/>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For any bundle </a:t>
                </a:r>
                <a14:m>
                  <m:oMath xmlns:m="http://schemas.openxmlformats.org/officeDocument/2006/math">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dirty="0">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dirty="0">
                                <a:latin typeface="Cambria Math" panose="02040503050406030204" pitchFamily="18" charset="0"/>
                              </a:rPr>
                              <m:t>𝑥</m:t>
                            </m:r>
                          </m:e>
                          <m:sub>
                            <m:r>
                              <a:rPr lang="en-US" altLang="zh-TW" sz="2400" i="1">
                                <a:latin typeface="Cambria Math" panose="02040503050406030204" pitchFamily="18" charset="0"/>
                              </a:rPr>
                              <m:t>2</m:t>
                            </m:r>
                          </m:sub>
                        </m:sSub>
                      </m:e>
                    </m:d>
                  </m:oMath>
                </a14:m>
                <a:r>
                  <a:rPr lang="en-US" altLang="zh-TW" sz="2400" dirty="0"/>
                  <a:t>, there are infinitely many bundles that the consumer weakly prefers.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collection of all bundles that the consumer prefers at least as much as </a:t>
                </a:r>
                <a14:m>
                  <m:oMath xmlns:m="http://schemas.openxmlformats.org/officeDocument/2006/math">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dirty="0">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dirty="0">
                                <a:latin typeface="Cambria Math" panose="02040503050406030204" pitchFamily="18" charset="0"/>
                              </a:rPr>
                              <m:t>𝑥</m:t>
                            </m:r>
                          </m:e>
                          <m:sub>
                            <m:r>
                              <a:rPr lang="en-US" altLang="zh-TW" sz="2400" i="1">
                                <a:latin typeface="Cambria Math" panose="02040503050406030204" pitchFamily="18" charset="0"/>
                              </a:rPr>
                              <m:t>2</m:t>
                            </m:r>
                          </m:sub>
                        </m:sSub>
                      </m:e>
                    </m:d>
                  </m:oMath>
                </a14:m>
                <a:r>
                  <a:rPr lang="en-US" altLang="zh-TW" sz="2400" dirty="0"/>
                  <a:t> is called the weakly preferred set.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bundles on the boundary of the weakly preferred set are those the consumer prefers exactly as much as </a:t>
                </a:r>
                <a14:m>
                  <m:oMath xmlns:m="http://schemas.openxmlformats.org/officeDocument/2006/math">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dirty="0">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dirty="0">
                                <a:latin typeface="Cambria Math" panose="02040503050406030204" pitchFamily="18" charset="0"/>
                              </a:rPr>
                              <m:t>𝑥</m:t>
                            </m:r>
                          </m:e>
                          <m:sub>
                            <m:r>
                              <a:rPr lang="en-US" altLang="zh-TW" sz="2400" i="1">
                                <a:latin typeface="Cambria Math" panose="02040503050406030204" pitchFamily="18" charset="0"/>
                              </a:rPr>
                              <m:t>2</m:t>
                            </m:r>
                          </m:sub>
                        </m:sSub>
                      </m:e>
                    </m:d>
                  </m:oMath>
                </a14:m>
                <a:r>
                  <a:rPr lang="en-US" altLang="zh-TW" sz="2400" dirty="0"/>
                  <a: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This boundary is called the indifference curve.</a:t>
                </a:r>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9A5974B0-2D24-217E-D7CF-3AF23687832B}"/>
                  </a:ext>
                </a:extLst>
              </p:cNvPr>
              <p:cNvSpPr>
                <a:spLocks noGrp="1" noRot="1" noChangeAspect="1" noMove="1" noResize="1" noEditPoints="1" noAdjustHandles="1" noChangeArrowheads="1" noChangeShapeType="1" noTextEdit="1"/>
              </p:cNvSpPr>
              <p:nvPr>
                <p:ph idx="1"/>
              </p:nvPr>
            </p:nvSpPr>
            <p:spPr>
              <a:xfrm>
                <a:off x="5029199" y="1300900"/>
                <a:ext cx="6617855" cy="5081046"/>
              </a:xfrm>
              <a:blipFill>
                <a:blip r:embed="rId2"/>
                <a:stretch>
                  <a:fillRect l="-1197" t="-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E2F9A06-D18F-3F1E-BD05-9C2602E067E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D0E5D-E13B-AC7C-1F62-2B559E7BBA2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Visualizing Preferences</a:t>
            </a:r>
          </a:p>
        </p:txBody>
      </p:sp>
      <p:sp>
        <p:nvSpPr>
          <p:cNvPr id="5" name="Rectangle 4">
            <a:extLst>
              <a:ext uri="{FF2B5EF4-FFF2-40B4-BE49-F238E27FC236}">
                <a16:creationId xmlns:a16="http://schemas.microsoft.com/office/drawing/2014/main" id="{F1A7CCF9-FE44-7250-9962-C336AE3C09F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723CFEE-D2B0-79A0-72E5-F5967CA3139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3EEC46C-F90F-F23F-25CD-D9B6DD6374D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D804304A-9F6E-0B69-5FD1-9165558302CD}"/>
              </a:ext>
            </a:extLst>
          </p:cNvPr>
          <p:cNvPicPr>
            <a:picLocks noChangeAspect="1"/>
          </p:cNvPicPr>
          <p:nvPr/>
        </p:nvPicPr>
        <p:blipFill>
          <a:blip r:embed="rId3"/>
          <a:stretch>
            <a:fillRect/>
          </a:stretch>
        </p:blipFill>
        <p:spPr>
          <a:xfrm>
            <a:off x="457199" y="1427532"/>
            <a:ext cx="4572000" cy="4572000"/>
          </a:xfrm>
          <a:prstGeom prst="rect">
            <a:avLst/>
          </a:prstGeom>
        </p:spPr>
      </p:pic>
      <p:pic>
        <p:nvPicPr>
          <p:cNvPr id="11" name="Picture 10">
            <a:extLst>
              <a:ext uri="{FF2B5EF4-FFF2-40B4-BE49-F238E27FC236}">
                <a16:creationId xmlns:a16="http://schemas.microsoft.com/office/drawing/2014/main" id="{703DF59F-3E42-DB3A-E079-F8D44999F097}"/>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3" name="Picture 12">
            <a:extLst>
              <a:ext uri="{FF2B5EF4-FFF2-40B4-BE49-F238E27FC236}">
                <a16:creationId xmlns:a16="http://schemas.microsoft.com/office/drawing/2014/main" id="{DFF11DF8-8CD5-E5F0-828B-C4A688001804}"/>
              </a:ext>
            </a:extLst>
          </p:cNvPr>
          <p:cNvPicPr>
            <a:picLocks noChangeAspect="1"/>
          </p:cNvPicPr>
          <p:nvPr/>
        </p:nvPicPr>
        <p:blipFill>
          <a:blip r:embed="rId5"/>
          <a:stretch>
            <a:fillRect/>
          </a:stretch>
        </p:blipFill>
        <p:spPr>
          <a:xfrm>
            <a:off x="457199" y="1427532"/>
            <a:ext cx="4572000" cy="4572000"/>
          </a:xfrm>
          <a:prstGeom prst="rect">
            <a:avLst/>
          </a:prstGeom>
        </p:spPr>
      </p:pic>
      <p:pic>
        <p:nvPicPr>
          <p:cNvPr id="15" name="Picture 14">
            <a:extLst>
              <a:ext uri="{FF2B5EF4-FFF2-40B4-BE49-F238E27FC236}">
                <a16:creationId xmlns:a16="http://schemas.microsoft.com/office/drawing/2014/main" id="{83B0C1D4-D4C0-8151-2BC1-55AEC6AB3D80}"/>
              </a:ext>
            </a:extLst>
          </p:cNvPr>
          <p:cNvPicPr>
            <a:picLocks noChangeAspect="1"/>
          </p:cNvPicPr>
          <p:nvPr/>
        </p:nvPicPr>
        <p:blipFill>
          <a:blip r:embed="rId6"/>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7571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2967A-BE64-E83C-3753-6EA1DD6B74C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0BCD69-4223-CF3E-5313-8DAD0311D074}"/>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Plotting an indifference curve conceptually:</a:t>
                </a:r>
              </a:p>
              <a:p>
                <a:pPr lvl="1">
                  <a:spcBef>
                    <a:spcPts val="1000"/>
                  </a:spcBef>
                  <a:defRPr sz="2000">
                    <a:solidFill>
                      <a:srgbClr val="000000"/>
                    </a:solidFill>
                    <a:latin typeface="Garamond"/>
                  </a:defRPr>
                </a:pPr>
                <a:r>
                  <a:rPr lang="en-US" altLang="zh-TW" sz="2000" dirty="0"/>
                  <a:t>The reference point is a given consumption bundle X.</a:t>
                </a:r>
              </a:p>
              <a:p>
                <a:pPr lvl="1">
                  <a:spcBef>
                    <a:spcPts val="1000"/>
                  </a:spcBef>
                  <a:defRPr sz="2000">
                    <a:solidFill>
                      <a:srgbClr val="000000"/>
                    </a:solidFill>
                    <a:latin typeface="Garamond"/>
                  </a:defRPr>
                </a:pPr>
                <a:r>
                  <a:rPr lang="en-US" altLang="zh-TW" sz="2000" dirty="0"/>
                  <a:t>Now suppose we change the composition of bundle X.</a:t>
                </a:r>
              </a:p>
              <a:p>
                <a:pPr lvl="1">
                  <a:spcBef>
                    <a:spcPts val="1000"/>
                  </a:spcBef>
                  <a:defRPr sz="2000">
                    <a:solidFill>
                      <a:srgbClr val="000000"/>
                    </a:solidFill>
                    <a:latin typeface="Garamond"/>
                  </a:defRPr>
                </a:pPr>
                <a:r>
                  <a:rPr lang="en-US" altLang="zh-TW" sz="2000" dirty="0"/>
                  <a:t>The consumer is given a small additional amount of good 1 </a:t>
                </a:r>
                <a14:m>
                  <m:oMath xmlns:m="http://schemas.openxmlformats.org/officeDocument/2006/math">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Δ</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𝑥</m:t>
                        </m:r>
                      </m:e>
                      <m:sub>
                        <m:r>
                          <a:rPr lang="en-US" altLang="zh-TW" sz="2000" b="0" i="1" smtClean="0">
                            <a:latin typeface="Cambria Math" panose="02040503050406030204" pitchFamily="18" charset="0"/>
                          </a:rPr>
                          <m:t>1</m:t>
                        </m:r>
                      </m:sub>
                    </m:sSub>
                    <m:r>
                      <a:rPr lang="en-US" altLang="zh-TW" sz="2000" b="0" i="1" smtClean="0">
                        <a:latin typeface="Cambria Math" panose="02040503050406030204" pitchFamily="18" charset="0"/>
                      </a:rPr>
                      <m:t>)</m:t>
                    </m:r>
                  </m:oMath>
                </a14:m>
                <a:r>
                  <a:rPr lang="en-US" altLang="zh-TW" sz="2000" dirty="0"/>
                  <a:t>.</a:t>
                </a:r>
              </a:p>
              <a:p>
                <a:pPr lvl="1">
                  <a:spcBef>
                    <a:spcPts val="1000"/>
                  </a:spcBef>
                  <a:defRPr sz="2000">
                    <a:solidFill>
                      <a:srgbClr val="000000"/>
                    </a:solidFill>
                    <a:latin typeface="Garamond"/>
                  </a:defRPr>
                </a:pPr>
                <a:r>
                  <a:rPr lang="en-US" altLang="zh-TW" sz="2000" dirty="0"/>
                  <a:t>How many units of good 2 </a:t>
                </a:r>
                <a14:m>
                  <m:oMath xmlns:m="http://schemas.openxmlformats.org/officeDocument/2006/math">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Δ</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𝑥</m:t>
                        </m:r>
                      </m:e>
                      <m:sub>
                        <m:r>
                          <a:rPr lang="en-US" altLang="zh-TW" sz="2000" b="0" i="1" smtClean="0">
                            <a:latin typeface="Cambria Math" panose="02040503050406030204" pitchFamily="18" charset="0"/>
                          </a:rPr>
                          <m:t>2</m:t>
                        </m:r>
                      </m:sub>
                    </m:sSub>
                    <m:r>
                      <a:rPr lang="en-US" altLang="zh-TW" sz="2000" b="0" i="1" smtClean="0">
                        <a:latin typeface="Cambria Math" panose="02040503050406030204" pitchFamily="18" charset="0"/>
                      </a:rPr>
                      <m:t>)</m:t>
                    </m:r>
                  </m:oMath>
                </a14:m>
                <a:r>
                  <a:rPr lang="en-US" altLang="zh-TW" sz="2000" dirty="0"/>
                  <a:t> can the consumer give up while remaining indifferent between the new bundle and bundle X?</a:t>
                </a:r>
              </a:p>
              <a:p>
                <a:pPr lvl="1">
                  <a:spcBef>
                    <a:spcPts val="1000"/>
                  </a:spcBef>
                  <a:defRPr sz="2000">
                    <a:solidFill>
                      <a:srgbClr val="000000"/>
                    </a:solidFill>
                    <a:latin typeface="Garamond"/>
                  </a:defRPr>
                </a:pPr>
                <a:r>
                  <a:rPr lang="en-US" altLang="zh-TW" sz="2000" dirty="0"/>
                  <a:t>Repeat this process for different values of </a:t>
                </a:r>
                <a14:m>
                  <m:oMath xmlns:m="http://schemas.openxmlformats.org/officeDocument/2006/math">
                    <m:r>
                      <m:rPr>
                        <m:sty m:val="p"/>
                      </m:rPr>
                      <a:rPr lang="en-US" altLang="zh-TW" sz="2000">
                        <a:latin typeface="Cambria Math" panose="02040503050406030204" pitchFamily="18" charset="0"/>
                      </a:rPr>
                      <m:t>Δ</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oMath>
                </a14:m>
                <a:r>
                  <a:rPr lang="en-US" altLang="zh-TW" sz="2000" dirty="0"/>
                  <a:t>.</a:t>
                </a:r>
              </a:p>
              <a:p>
                <a:pPr lvl="1">
                  <a:spcBef>
                    <a:spcPts val="1000"/>
                  </a:spcBef>
                  <a:defRPr sz="2000">
                    <a:solidFill>
                      <a:srgbClr val="000000"/>
                    </a:solidFill>
                    <a:latin typeface="Garamond"/>
                  </a:defRPr>
                </a:pPr>
                <a:r>
                  <a:rPr lang="en-US" altLang="zh-TW" sz="2000" dirty="0"/>
                  <a:t>The collection of all such alternative bundles makes up the consumer’s indifference curve.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310BCD69-4223-CF3E-5313-8DAD0311D074}"/>
                  </a:ext>
                </a:extLst>
              </p:cNvPr>
              <p:cNvSpPr>
                <a:spLocks noGrp="1" noRot="1" noChangeAspect="1" noMove="1" noResize="1" noEditPoints="1" noAdjustHandles="1" noChangeArrowheads="1" noChangeShapeType="1" noTextEdit="1"/>
              </p:cNvSpPr>
              <p:nvPr>
                <p:ph idx="1"/>
              </p:nvPr>
            </p:nvSpPr>
            <p:spPr>
              <a:xfrm>
                <a:off x="5029199" y="1300900"/>
                <a:ext cx="6617855" cy="5081046"/>
              </a:xfrm>
              <a:blipFill>
                <a:blip r:embed="rId2"/>
                <a:stretch>
                  <a:fillRect l="-1197" t="-959" r="-92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5B7A162-B001-333E-0669-8183A8E49E3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71F22-2AC6-57EA-2C69-950FB0B0E90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Constructing an Indifference Curve</a:t>
            </a:r>
          </a:p>
        </p:txBody>
      </p:sp>
      <p:sp>
        <p:nvSpPr>
          <p:cNvPr id="5" name="Rectangle 4">
            <a:extLst>
              <a:ext uri="{FF2B5EF4-FFF2-40B4-BE49-F238E27FC236}">
                <a16:creationId xmlns:a16="http://schemas.microsoft.com/office/drawing/2014/main" id="{7E1937B8-6C3C-D07E-66C1-522D267D39F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D7B1F5E-54F0-30CD-E1F1-AEA74FD8FF7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680026C-8B16-AD3E-6E55-FB6C6F3A9C8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1E9864BE-409F-F2F7-864E-ECA18B57C8B4}"/>
              </a:ext>
            </a:extLst>
          </p:cNvPr>
          <p:cNvPicPr>
            <a:picLocks noChangeAspect="1"/>
          </p:cNvPicPr>
          <p:nvPr/>
        </p:nvPicPr>
        <p:blipFill>
          <a:blip r:embed="rId3"/>
          <a:srcRect/>
          <a:stretch/>
        </p:blipFill>
        <p:spPr>
          <a:xfrm>
            <a:off x="457199" y="1427532"/>
            <a:ext cx="4572000" cy="4572000"/>
          </a:xfrm>
          <a:prstGeom prst="rect">
            <a:avLst/>
          </a:prstGeom>
        </p:spPr>
      </p:pic>
      <p:pic>
        <p:nvPicPr>
          <p:cNvPr id="10" name="Picture 9">
            <a:extLst>
              <a:ext uri="{FF2B5EF4-FFF2-40B4-BE49-F238E27FC236}">
                <a16:creationId xmlns:a16="http://schemas.microsoft.com/office/drawing/2014/main" id="{ABD971C1-8ECB-01F7-5A63-1067C425909D}"/>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2" name="Picture 11">
            <a:extLst>
              <a:ext uri="{FF2B5EF4-FFF2-40B4-BE49-F238E27FC236}">
                <a16:creationId xmlns:a16="http://schemas.microsoft.com/office/drawing/2014/main" id="{AF3039CA-EF64-5C82-6B6C-C5C3C7F6083E}"/>
              </a:ext>
            </a:extLst>
          </p:cNvPr>
          <p:cNvPicPr>
            <a:picLocks noChangeAspect="1"/>
          </p:cNvPicPr>
          <p:nvPr/>
        </p:nvPicPr>
        <p:blipFill>
          <a:blip r:embed="rId5"/>
          <a:stretch>
            <a:fillRect/>
          </a:stretch>
        </p:blipFill>
        <p:spPr>
          <a:xfrm>
            <a:off x="457199" y="1427532"/>
            <a:ext cx="4572000" cy="4572000"/>
          </a:xfrm>
          <a:prstGeom prst="rect">
            <a:avLst/>
          </a:prstGeom>
        </p:spPr>
      </p:pic>
      <p:pic>
        <p:nvPicPr>
          <p:cNvPr id="15" name="Picture 14">
            <a:extLst>
              <a:ext uri="{FF2B5EF4-FFF2-40B4-BE49-F238E27FC236}">
                <a16:creationId xmlns:a16="http://schemas.microsoft.com/office/drawing/2014/main" id="{90D01B81-0196-B1E8-E9BF-843C582D20EF}"/>
              </a:ext>
            </a:extLst>
          </p:cNvPr>
          <p:cNvPicPr>
            <a:picLocks noChangeAspect="1"/>
          </p:cNvPicPr>
          <p:nvPr/>
        </p:nvPicPr>
        <p:blipFill>
          <a:blip r:embed="rId6"/>
          <a:stretch>
            <a:fillRect/>
          </a:stretch>
        </p:blipFill>
        <p:spPr>
          <a:xfrm>
            <a:off x="457199" y="1427532"/>
            <a:ext cx="4572000" cy="4572000"/>
          </a:xfrm>
          <a:prstGeom prst="rect">
            <a:avLst/>
          </a:prstGeom>
        </p:spPr>
      </p:pic>
      <p:pic>
        <p:nvPicPr>
          <p:cNvPr id="17" name="Picture 16">
            <a:extLst>
              <a:ext uri="{FF2B5EF4-FFF2-40B4-BE49-F238E27FC236}">
                <a16:creationId xmlns:a16="http://schemas.microsoft.com/office/drawing/2014/main" id="{EB9B6425-B975-9E85-F1AD-5769F0B5F875}"/>
              </a:ext>
            </a:extLst>
          </p:cNvPr>
          <p:cNvPicPr>
            <a:picLocks noChangeAspect="1"/>
          </p:cNvPicPr>
          <p:nvPr/>
        </p:nvPicPr>
        <p:blipFill>
          <a:blip r:embed="rId7"/>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26403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5EE72-AE0D-73D1-7B7C-697FF7AC36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99163-65FC-F7AE-8C32-2EEDAA73AA0F}"/>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For a given preference relation, there is exactly one indifference curve through any bundle. </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In particular, two indifference curves for the same preference relation cannot intersect (or touch).</a:t>
            </a:r>
          </a:p>
          <a:p>
            <a:pPr lvl="1">
              <a:spcBef>
                <a:spcPts val="1000"/>
              </a:spcBef>
              <a:defRPr sz="2000">
                <a:solidFill>
                  <a:srgbClr val="000000"/>
                </a:solidFill>
                <a:latin typeface="Garamond"/>
              </a:defRPr>
            </a:pPr>
            <a:r>
              <a:rPr lang="en-US" altLang="zh-TW" sz="2000" dirty="0"/>
              <a:t>Suppose that there are two indifference curves that both pass through the bundle X.</a:t>
            </a:r>
            <a:endParaRPr lang="en-US" altLang="zh-TW" sz="1200" dirty="0"/>
          </a:p>
          <a:p>
            <a:pPr lvl="1">
              <a:spcBef>
                <a:spcPts val="1000"/>
              </a:spcBef>
              <a:defRPr sz="2000">
                <a:solidFill>
                  <a:srgbClr val="000000"/>
                </a:solidFill>
                <a:latin typeface="Garamond"/>
              </a:defRPr>
            </a:pPr>
            <a:r>
              <a:rPr lang="en-US" altLang="zh-TW" sz="2000" dirty="0"/>
              <a:t>Choose some bundle Y on indifference curve 1 (X~Y), and some bundle Z on indifference curve 2 (X~Z).</a:t>
            </a:r>
          </a:p>
          <a:p>
            <a:pPr lvl="1">
              <a:spcBef>
                <a:spcPts val="1000"/>
              </a:spcBef>
              <a:defRPr sz="2000">
                <a:solidFill>
                  <a:srgbClr val="000000"/>
                </a:solidFill>
                <a:latin typeface="Garamond"/>
              </a:defRPr>
            </a:pPr>
            <a:r>
              <a:rPr lang="en-US" altLang="zh-TW" sz="2000" dirty="0"/>
              <a:t>Transitivity implies that Y~Z.</a:t>
            </a:r>
          </a:p>
          <a:p>
            <a:pPr lvl="1">
              <a:spcBef>
                <a:spcPts val="1000"/>
              </a:spcBef>
              <a:defRPr sz="2000">
                <a:solidFill>
                  <a:srgbClr val="000000"/>
                </a:solidFill>
                <a:latin typeface="Garamond"/>
              </a:defRPr>
            </a:pPr>
            <a:r>
              <a:rPr lang="en-US" altLang="zh-TW" sz="2000" dirty="0"/>
              <a:t>Then they must be on the same indifference curve.</a:t>
            </a:r>
          </a:p>
          <a:p>
            <a:pPr lvl="1">
              <a:spcBef>
                <a:spcPts val="1000"/>
              </a:spcBef>
              <a:defRPr sz="2000">
                <a:solidFill>
                  <a:srgbClr val="000000"/>
                </a:solidFill>
                <a:latin typeface="Garamond"/>
              </a:defRPr>
            </a:pPr>
            <a:endParaRPr lang="en-US" altLang="zh-TW" sz="2400" dirty="0"/>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859D2253-1E8D-D56A-DD4E-91D91A39D91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0A03B-27E7-AD7F-1239-DB4D414A0F6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Uniqueness of the Indifference Curve</a:t>
            </a:r>
          </a:p>
        </p:txBody>
      </p:sp>
      <p:sp>
        <p:nvSpPr>
          <p:cNvPr id="5" name="Rectangle 4">
            <a:extLst>
              <a:ext uri="{FF2B5EF4-FFF2-40B4-BE49-F238E27FC236}">
                <a16:creationId xmlns:a16="http://schemas.microsoft.com/office/drawing/2014/main" id="{63B7B81F-5287-8875-3389-7078EF29AF8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D5E8F37-12D0-6B95-C25B-1BFED826227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2CE7900-0424-B1F6-A3B4-ACC4F2D2602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E81A8646-CA6F-253D-4DD8-D2A9BB3A1409}"/>
              </a:ext>
            </a:extLst>
          </p:cNvPr>
          <p:cNvPicPr>
            <a:picLocks noChangeAspect="1"/>
          </p:cNvPicPr>
          <p:nvPr/>
        </p:nvPicPr>
        <p:blipFill>
          <a:blip r:embed="rId2"/>
          <a:srcRect/>
          <a:stretch/>
        </p:blipFill>
        <p:spPr>
          <a:xfrm>
            <a:off x="457199" y="1427532"/>
            <a:ext cx="4572000" cy="4572000"/>
          </a:xfrm>
          <a:prstGeom prst="rect">
            <a:avLst/>
          </a:prstGeom>
        </p:spPr>
      </p:pic>
      <p:pic>
        <p:nvPicPr>
          <p:cNvPr id="14" name="Picture 13">
            <a:extLst>
              <a:ext uri="{FF2B5EF4-FFF2-40B4-BE49-F238E27FC236}">
                <a16:creationId xmlns:a16="http://schemas.microsoft.com/office/drawing/2014/main" id="{3A2079FB-7311-8DA0-40C1-D4FD54CCB5ED}"/>
              </a:ext>
            </a:extLst>
          </p:cNvPr>
          <p:cNvPicPr>
            <a:picLocks noChangeAspect="1"/>
          </p:cNvPicPr>
          <p:nvPr/>
        </p:nvPicPr>
        <p:blipFill>
          <a:blip r:embed="rId3"/>
          <a:srcRect/>
          <a:stretch/>
        </p:blipFill>
        <p:spPr>
          <a:xfrm>
            <a:off x="457199" y="1427532"/>
            <a:ext cx="4572000" cy="4572000"/>
          </a:xfrm>
          <a:prstGeom prst="rect">
            <a:avLst/>
          </a:prstGeom>
        </p:spPr>
      </p:pic>
    </p:spTree>
    <p:extLst>
      <p:ext uri="{BB962C8B-B14F-4D97-AF65-F5344CB8AC3E}">
        <p14:creationId xmlns:p14="http://schemas.microsoft.com/office/powerpoint/2010/main" val="41700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EC816C3-3D89-3881-E273-DF89895065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A6039E-A413-D4F6-3E20-2F9F9D6D135C}"/>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Indifference Curves:</a:t>
            </a:r>
          </a:p>
          <a:p>
            <a:pPr algn="ctr">
              <a:defRPr sz="4000" b="1">
                <a:solidFill>
                  <a:srgbClr val="FDB913"/>
                </a:solidFill>
                <a:latin typeface="Garamond"/>
              </a:defRPr>
            </a:pPr>
            <a:r>
              <a:rPr lang="en-US" sz="4400" dirty="0">
                <a:solidFill>
                  <a:schemeClr val="bg1"/>
                </a:solidFill>
              </a:rPr>
              <a:t>Special Cases</a:t>
            </a:r>
            <a:endParaRPr sz="4400" dirty="0">
              <a:solidFill>
                <a:schemeClr val="bg1"/>
              </a:solidFill>
            </a:endParaRPr>
          </a:p>
        </p:txBody>
      </p:sp>
    </p:spTree>
    <p:extLst>
      <p:ext uri="{BB962C8B-B14F-4D97-AF65-F5344CB8AC3E}">
        <p14:creationId xmlns:p14="http://schemas.microsoft.com/office/powerpoint/2010/main" val="851651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D1639-487A-17AE-C38F-AAB8794609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C7929-E28F-B9D9-8725-E1D88A608878}"/>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Two goods are perfect substitutes when consumers are willing to substitute one good for the other at a constant rate.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Consider generic Aspirin from Walgreens vs. CVS.</a:t>
            </a:r>
          </a:p>
          <a:p>
            <a:pPr lvl="1">
              <a:spcBef>
                <a:spcPts val="1000"/>
              </a:spcBef>
              <a:defRPr sz="2000">
                <a:solidFill>
                  <a:srgbClr val="000000"/>
                </a:solidFill>
                <a:latin typeface="Garamond"/>
              </a:defRPr>
            </a:pPr>
            <a:r>
              <a:rPr lang="en-US" altLang="zh-TW" sz="2000" dirty="0"/>
              <a:t>Suppose bundle X represents (4,4).</a:t>
            </a:r>
          </a:p>
          <a:p>
            <a:pPr lvl="1">
              <a:spcBef>
                <a:spcPts val="1000"/>
              </a:spcBef>
              <a:defRPr sz="2000">
                <a:solidFill>
                  <a:srgbClr val="000000"/>
                </a:solidFill>
                <a:latin typeface="Garamond"/>
              </a:defRPr>
            </a:pPr>
            <a:r>
              <a:rPr lang="en-US" altLang="zh-TW" sz="2000" dirty="0"/>
              <a:t>The consumer would be indifferent between giving up one bottle from CVS and receiving one additional bottle from Walgreens.</a:t>
            </a:r>
          </a:p>
          <a:p>
            <a:pPr lvl="1">
              <a:spcBef>
                <a:spcPts val="1000"/>
              </a:spcBef>
              <a:defRPr sz="2000">
                <a:solidFill>
                  <a:srgbClr val="000000"/>
                </a:solidFill>
                <a:latin typeface="Garamond"/>
              </a:defRPr>
            </a:pPr>
            <a:r>
              <a:rPr lang="en-US" altLang="zh-TW" sz="2000" dirty="0"/>
              <a:t>In fact, as long as the consumer ends up with 8 bottles in total (regardless of store), they are indifferent.</a:t>
            </a:r>
          </a:p>
          <a:p>
            <a:pPr lvl="1">
              <a:spcBef>
                <a:spcPts val="1000"/>
              </a:spcBef>
              <a:defRPr sz="2000">
                <a:solidFill>
                  <a:srgbClr val="000000"/>
                </a:solidFill>
                <a:latin typeface="Garamond"/>
              </a:defRPr>
            </a:pPr>
            <a:r>
              <a:rPr lang="en-US" altLang="zh-TW" sz="2000" dirty="0"/>
              <a:t>The indifference curve for two perfect substitutes is a straight line.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52D6F039-C5F2-B1AF-3FE1-159A0F798E4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98BDA-4E89-FDC1-67A2-5453F1C07D3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Perfect Substitutes</a:t>
            </a:r>
          </a:p>
        </p:txBody>
      </p:sp>
      <p:sp>
        <p:nvSpPr>
          <p:cNvPr id="5" name="Rectangle 4">
            <a:extLst>
              <a:ext uri="{FF2B5EF4-FFF2-40B4-BE49-F238E27FC236}">
                <a16:creationId xmlns:a16="http://schemas.microsoft.com/office/drawing/2014/main" id="{C4622419-D3A9-3C25-EDF4-B09AA90D1B8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D2BA6A-E04B-BBE3-DB4D-A371D9FD668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87377CF-4038-74B9-FD8C-9D62AE5150C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0A597917-5019-0778-B125-8F4FEC61DDA2}"/>
              </a:ext>
            </a:extLst>
          </p:cNvPr>
          <p:cNvPicPr>
            <a:picLocks noChangeAspect="1"/>
          </p:cNvPicPr>
          <p:nvPr/>
        </p:nvPicPr>
        <p:blipFill>
          <a:blip r:embed="rId2"/>
          <a:srcRect/>
          <a:stretch/>
        </p:blipFill>
        <p:spPr>
          <a:xfrm>
            <a:off x="457199" y="1427532"/>
            <a:ext cx="4572000" cy="4572000"/>
          </a:xfrm>
          <a:prstGeom prst="rect">
            <a:avLst/>
          </a:prstGeom>
        </p:spPr>
      </p:pic>
      <p:pic>
        <p:nvPicPr>
          <p:cNvPr id="15" name="Picture 14">
            <a:extLst>
              <a:ext uri="{FF2B5EF4-FFF2-40B4-BE49-F238E27FC236}">
                <a16:creationId xmlns:a16="http://schemas.microsoft.com/office/drawing/2014/main" id="{FC4E76C7-0522-76BC-A9BA-9D66A2505571}"/>
              </a:ext>
            </a:extLst>
          </p:cNvPr>
          <p:cNvPicPr>
            <a:picLocks noChangeAspect="1"/>
          </p:cNvPicPr>
          <p:nvPr/>
        </p:nvPicPr>
        <p:blipFill>
          <a:blip r:embed="rId3"/>
          <a:stretch>
            <a:fillRect/>
          </a:stretch>
        </p:blipFill>
        <p:spPr>
          <a:xfrm>
            <a:off x="457199" y="1427532"/>
            <a:ext cx="4572000" cy="4572000"/>
          </a:xfrm>
          <a:prstGeom prst="rect">
            <a:avLst/>
          </a:prstGeom>
        </p:spPr>
      </p:pic>
      <p:pic>
        <p:nvPicPr>
          <p:cNvPr id="17" name="Picture 16">
            <a:extLst>
              <a:ext uri="{FF2B5EF4-FFF2-40B4-BE49-F238E27FC236}">
                <a16:creationId xmlns:a16="http://schemas.microsoft.com/office/drawing/2014/main" id="{941936BC-E78D-317C-D0CA-68735444C45F}"/>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9" name="Picture 18">
            <a:extLst>
              <a:ext uri="{FF2B5EF4-FFF2-40B4-BE49-F238E27FC236}">
                <a16:creationId xmlns:a16="http://schemas.microsoft.com/office/drawing/2014/main" id="{2CE3AC17-560C-9909-264C-C99086FF159D}"/>
              </a:ext>
            </a:extLst>
          </p:cNvPr>
          <p:cNvPicPr>
            <a:picLocks noChangeAspect="1"/>
          </p:cNvPicPr>
          <p:nvPr/>
        </p:nvPicPr>
        <p:blipFill>
          <a:blip r:embed="rId5"/>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33854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5FCA0-EF66-65D3-6739-EEC09B0F3B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61A04-465D-1F36-6AA0-AFCA9C8C0D59}"/>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How would the consumer feel about an alternative bundle, Y?</a:t>
            </a:r>
            <a:endParaRPr lang="en-US" altLang="zh-TW" sz="2000" dirty="0"/>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would prefer a bundle with 10 total bottles of aspirin to a bundle with 8 total bottles.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Let’s construct an indifference curve with bundle Y as the reference point.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Indifference curves farther from the origin represent bundles that are more preferred by the consumer.</a:t>
            </a:r>
          </a:p>
          <a:p>
            <a:pPr>
              <a:spcBef>
                <a:spcPts val="1000"/>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8BAC345A-C4E3-5B6A-F105-36288FA86D0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F8966-6285-C511-112B-DE507C48FBC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Perfect Substitutes: Better or Worse Off</a:t>
            </a:r>
          </a:p>
        </p:txBody>
      </p:sp>
      <p:sp>
        <p:nvSpPr>
          <p:cNvPr id="5" name="Rectangle 4">
            <a:extLst>
              <a:ext uri="{FF2B5EF4-FFF2-40B4-BE49-F238E27FC236}">
                <a16:creationId xmlns:a16="http://schemas.microsoft.com/office/drawing/2014/main" id="{13139055-36B5-5B52-B282-E40D21096C9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831B5AC-1398-02B4-3577-B1E7BD2DE05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879A9CD-C23A-535C-E4CE-53C1DB9968A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B0C70715-9F92-42E0-E66D-DBB8A4304051}"/>
              </a:ext>
            </a:extLst>
          </p:cNvPr>
          <p:cNvPicPr>
            <a:picLocks noChangeAspect="1"/>
          </p:cNvPicPr>
          <p:nvPr/>
        </p:nvPicPr>
        <p:blipFill>
          <a:blip r:embed="rId2"/>
          <a:srcRect/>
          <a:stretch/>
        </p:blipFill>
        <p:spPr>
          <a:xfrm>
            <a:off x="457199" y="1427532"/>
            <a:ext cx="4572000" cy="4572000"/>
          </a:xfrm>
          <a:prstGeom prst="rect">
            <a:avLst/>
          </a:prstGeom>
        </p:spPr>
      </p:pic>
      <p:pic>
        <p:nvPicPr>
          <p:cNvPr id="10" name="Picture 9">
            <a:extLst>
              <a:ext uri="{FF2B5EF4-FFF2-40B4-BE49-F238E27FC236}">
                <a16:creationId xmlns:a16="http://schemas.microsoft.com/office/drawing/2014/main" id="{CACB56B8-0803-8932-390D-2DB83101F0F6}"/>
              </a:ext>
            </a:extLst>
          </p:cNvPr>
          <p:cNvPicPr>
            <a:picLocks noChangeAspect="1"/>
          </p:cNvPicPr>
          <p:nvPr/>
        </p:nvPicPr>
        <p:blipFill>
          <a:blip r:embed="rId3"/>
          <a:stretch>
            <a:fillRect/>
          </a:stretch>
        </p:blipFill>
        <p:spPr>
          <a:xfrm>
            <a:off x="457199" y="1427532"/>
            <a:ext cx="4572000" cy="4572000"/>
          </a:xfrm>
          <a:prstGeom prst="rect">
            <a:avLst/>
          </a:prstGeom>
        </p:spPr>
      </p:pic>
      <p:pic>
        <p:nvPicPr>
          <p:cNvPr id="14" name="Picture 13">
            <a:extLst>
              <a:ext uri="{FF2B5EF4-FFF2-40B4-BE49-F238E27FC236}">
                <a16:creationId xmlns:a16="http://schemas.microsoft.com/office/drawing/2014/main" id="{51D4B659-38D7-F4D1-CE29-E1354E31B73D}"/>
              </a:ext>
            </a:extLst>
          </p:cNvPr>
          <p:cNvPicPr>
            <a:picLocks noChangeAspect="1"/>
          </p:cNvPicPr>
          <p:nvPr/>
        </p:nvPicPr>
        <p:blipFill>
          <a:blip r:embed="rId4"/>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1643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1C1E-0096-297F-A006-6941CA8946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2A90D-D019-8C9C-A915-94974F221F75}"/>
              </a:ext>
            </a:extLst>
          </p:cNvPr>
          <p:cNvSpPr>
            <a:spLocks noGrp="1"/>
          </p:cNvSpPr>
          <p:nvPr>
            <p:ph idx="1"/>
          </p:nvPr>
        </p:nvSpPr>
        <p:spPr>
          <a:xfrm>
            <a:off x="5029199" y="1300900"/>
            <a:ext cx="6791326" cy="5081046"/>
          </a:xfrm>
        </p:spPr>
        <p:txBody>
          <a:bodyPr>
            <a:normAutofit/>
          </a:bodyPr>
          <a:lstStyle/>
          <a:p>
            <a:pPr>
              <a:spcBef>
                <a:spcPts val="1000"/>
              </a:spcBef>
              <a:defRPr sz="2000">
                <a:solidFill>
                  <a:srgbClr val="000000"/>
                </a:solidFill>
                <a:latin typeface="Garamond"/>
              </a:defRPr>
            </a:pPr>
            <a:r>
              <a:rPr lang="en-US" altLang="zh-TW" sz="2400" dirty="0"/>
              <a:t>If a bottle of aspirin at Walgreens contains 40 pills, while a bottle at CVS contains 20 pills, then the trade-off would not be 1:1.</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For every extra Walgreens bottle, the consumer is willing to give up 2 CVS bottles to remain indifferent.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Repeating this reasoning for other bundles yields the consumer’s indifference curve.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slope of the indifference curve reflects the consumer’s subjective trade-off ratio between the two goods.</a:t>
            </a:r>
          </a:p>
        </p:txBody>
      </p:sp>
      <p:sp>
        <p:nvSpPr>
          <p:cNvPr id="4" name="Rectangle 3">
            <a:extLst>
              <a:ext uri="{FF2B5EF4-FFF2-40B4-BE49-F238E27FC236}">
                <a16:creationId xmlns:a16="http://schemas.microsoft.com/office/drawing/2014/main" id="{EEA2DD65-F50C-AA2A-F5E1-1AFCC78608A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0BFA2-1975-F9BE-A9B8-12F7E742C63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Perfect Substitutes: Substitution Ratios</a:t>
            </a:r>
          </a:p>
        </p:txBody>
      </p:sp>
      <p:sp>
        <p:nvSpPr>
          <p:cNvPr id="5" name="Rectangle 4">
            <a:extLst>
              <a:ext uri="{FF2B5EF4-FFF2-40B4-BE49-F238E27FC236}">
                <a16:creationId xmlns:a16="http://schemas.microsoft.com/office/drawing/2014/main" id="{85D26316-E326-31DF-65ED-5CF9624BAD8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1E17D75-AD1D-110A-CBCA-922AB6D4A28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0F8C6D1-73AE-5707-89A7-1EB1AF12DCC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F0C3E1DC-4963-286A-E827-E15F34DC9C9F}"/>
              </a:ext>
            </a:extLst>
          </p:cNvPr>
          <p:cNvPicPr>
            <a:picLocks noChangeAspect="1"/>
          </p:cNvPicPr>
          <p:nvPr/>
        </p:nvPicPr>
        <p:blipFill>
          <a:blip r:embed="rId2"/>
          <a:srcRect/>
          <a:stretch/>
        </p:blipFill>
        <p:spPr>
          <a:xfrm>
            <a:off x="457199" y="1427532"/>
            <a:ext cx="4572000" cy="4572000"/>
          </a:xfrm>
          <a:prstGeom prst="rect">
            <a:avLst/>
          </a:prstGeom>
        </p:spPr>
      </p:pic>
      <p:pic>
        <p:nvPicPr>
          <p:cNvPr id="10" name="Picture 9">
            <a:extLst>
              <a:ext uri="{FF2B5EF4-FFF2-40B4-BE49-F238E27FC236}">
                <a16:creationId xmlns:a16="http://schemas.microsoft.com/office/drawing/2014/main" id="{C19A11CB-CD6E-D478-2C8D-7F9722189193}"/>
              </a:ext>
            </a:extLst>
          </p:cNvPr>
          <p:cNvPicPr>
            <a:picLocks noChangeAspect="1"/>
          </p:cNvPicPr>
          <p:nvPr/>
        </p:nvPicPr>
        <p:blipFill>
          <a:blip r:embed="rId3"/>
          <a:stretch>
            <a:fillRect/>
          </a:stretch>
        </p:blipFill>
        <p:spPr>
          <a:xfrm>
            <a:off x="457199" y="1427532"/>
            <a:ext cx="4572000" cy="4572000"/>
          </a:xfrm>
          <a:prstGeom prst="rect">
            <a:avLst/>
          </a:prstGeom>
        </p:spPr>
      </p:pic>
      <p:pic>
        <p:nvPicPr>
          <p:cNvPr id="12" name="Picture 11">
            <a:extLst>
              <a:ext uri="{FF2B5EF4-FFF2-40B4-BE49-F238E27FC236}">
                <a16:creationId xmlns:a16="http://schemas.microsoft.com/office/drawing/2014/main" id="{D12DB455-58DB-07E3-41E5-92FDA5F7356B}"/>
              </a:ext>
            </a:extLst>
          </p:cNvPr>
          <p:cNvPicPr>
            <a:picLocks noChangeAspect="1"/>
          </p:cNvPicPr>
          <p:nvPr/>
        </p:nvPicPr>
        <p:blipFill>
          <a:blip r:embed="rId4"/>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5015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210E-AC2F-58E4-5771-43ABEC9E1C72}"/>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Which of the following correctly illustrates the budget constraint when the price of good 1 increases, holding income and the price of good 2 fixed?
Slide 3</a:t>
            </a:r>
          </a:p>
        </p:txBody>
      </p:sp>
      <p:sp>
        <p:nvSpPr>
          <p:cNvPr id="3" name="Footer Placeholder 2" descr="Poll Everywhere multiple choice poll instructions screen&#10;Activity Title: Which of the following correctly illustrates the budget constraint when the price of good 1 increases, holding income and the price of good 2 fixed?">
            <a:extLst>
              <a:ext uri="{FF2B5EF4-FFF2-40B4-BE49-F238E27FC236}">
                <a16:creationId xmlns:a16="http://schemas.microsoft.com/office/drawing/2014/main" id="{6F5E9C7B-235E-2F0A-06E0-10890845992F}"/>
              </a:ext>
            </a:extLst>
          </p:cNvPr>
          <p:cNvSpPr>
            <a:spLocks noGrp="1"/>
          </p:cNvSpPr>
          <p:nvPr>
            <p:ph type="ftr" sz="quarter" idx="11"/>
          </p:nvPr>
        </p:nvSpPr>
        <p:spPr/>
        <p:txBody>
          <a:bodyPr/>
          <a:lstStyle/>
          <a:p>
            <a:r>
              <a:rPr lang="en-US"/>
              <a:t> Intermediate Microeconomic Theory</a:t>
            </a:r>
          </a:p>
        </p:txBody>
      </p:sp>
      <p:sp>
        <p:nvSpPr>
          <p:cNvPr id="4" name="Slide Number Placeholder 3">
            <a:extLst>
              <a:ext uri="{FF2B5EF4-FFF2-40B4-BE49-F238E27FC236}">
                <a16:creationId xmlns:a16="http://schemas.microsoft.com/office/drawing/2014/main" id="{ABD94AE5-25B2-7B65-A755-F849DAF77649}"/>
              </a:ext>
            </a:extLst>
          </p:cNvPr>
          <p:cNvSpPr>
            <a:spLocks noGrp="1"/>
          </p:cNvSpPr>
          <p:nvPr>
            <p:ph type="sldNum" sz="quarter" idx="12"/>
          </p:nvPr>
        </p:nvSpPr>
        <p:spPr/>
        <p:txBody>
          <a:bodyPr/>
          <a:lstStyle/>
          <a:p>
            <a:fld id="{C1FF6DA9-008F-8B48-92A6-B652298478BF}" type="slidenum">
              <a:rPr lang="en-US" smtClean="0"/>
              <a:t>2</a:t>
            </a:fld>
            <a:endParaRPr lang="en-US"/>
          </a:p>
        </p:txBody>
      </p:sp>
      <p:pic>
        <p:nvPicPr>
          <p:cNvPr id="6" name="Picture 5">
            <a:extLst>
              <a:ext uri="{FF2B5EF4-FFF2-40B4-BE49-F238E27FC236}">
                <a16:creationId xmlns:a16="http://schemas.microsoft.com/office/drawing/2014/main" id="{3E31A218-73D3-C060-060F-6DF7C50FDD46}"/>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172329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4E7C-C6E0-13DB-4853-1023C36972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D64D2-987B-02AE-7F31-35C5F6D414CC}"/>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Two goods are perfect complements when they are always consumed together in fixed proportions.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Consider hot dogs and hot dog buns.</a:t>
            </a:r>
            <a:endParaRPr lang="en-US" altLang="zh-TW" sz="2000" dirty="0"/>
          </a:p>
          <a:p>
            <a:pPr lvl="1">
              <a:spcBef>
                <a:spcPts val="1000"/>
              </a:spcBef>
              <a:defRPr sz="2000">
                <a:solidFill>
                  <a:srgbClr val="000000"/>
                </a:solidFill>
                <a:latin typeface="Garamond"/>
              </a:defRPr>
            </a:pPr>
            <a:r>
              <a:rPr lang="en-US" altLang="zh-TW" sz="2000" dirty="0"/>
              <a:t>Suppose bundle X represents (4,4).</a:t>
            </a:r>
          </a:p>
          <a:p>
            <a:pPr lvl="1">
              <a:spcBef>
                <a:spcPts val="1000"/>
              </a:spcBef>
              <a:defRPr sz="2000">
                <a:solidFill>
                  <a:srgbClr val="000000"/>
                </a:solidFill>
                <a:latin typeface="Garamond"/>
              </a:defRPr>
            </a:pPr>
            <a:r>
              <a:rPr lang="en-US" altLang="zh-TW" sz="2000" dirty="0"/>
              <a:t>Assume the consumer only values matched pairs, in a 1:1 proportion.</a:t>
            </a:r>
          </a:p>
          <a:p>
            <a:pPr lvl="1">
              <a:spcBef>
                <a:spcPts val="1000"/>
              </a:spcBef>
              <a:defRPr sz="2000">
                <a:solidFill>
                  <a:srgbClr val="000000"/>
                </a:solidFill>
                <a:latin typeface="Garamond"/>
              </a:defRPr>
            </a:pPr>
            <a:r>
              <a:rPr lang="en-US" altLang="zh-TW" sz="2000" dirty="0"/>
              <a:t>Extra hot dogs without additional buns do not make the consumer better off.</a:t>
            </a:r>
          </a:p>
          <a:p>
            <a:pPr lvl="1">
              <a:spcBef>
                <a:spcPts val="1000"/>
              </a:spcBef>
              <a:defRPr sz="2000">
                <a:solidFill>
                  <a:srgbClr val="000000"/>
                </a:solidFill>
                <a:latin typeface="Garamond"/>
              </a:defRPr>
            </a:pPr>
            <a:r>
              <a:rPr lang="en-US" altLang="zh-TW" sz="2000" dirty="0"/>
              <a:t>Extra buns without additional hot dogs do not make the consumer better off.</a:t>
            </a:r>
          </a:p>
          <a:p>
            <a:pPr lvl="1">
              <a:spcBef>
                <a:spcPts val="1000"/>
              </a:spcBef>
              <a:defRPr sz="2000">
                <a:solidFill>
                  <a:srgbClr val="000000"/>
                </a:solidFill>
                <a:latin typeface="Garamond"/>
              </a:defRPr>
            </a:pPr>
            <a:r>
              <a:rPr lang="en-US" altLang="zh-TW" sz="2000" dirty="0"/>
              <a:t>The consumer’s indifference curve is L-shaped.</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46A6322A-5657-99FC-BCC2-824B48B9578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63C69-AE2C-F0D7-E45E-7011BEF9700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Perfect Complements</a:t>
            </a:r>
          </a:p>
        </p:txBody>
      </p:sp>
      <p:sp>
        <p:nvSpPr>
          <p:cNvPr id="5" name="Rectangle 4">
            <a:extLst>
              <a:ext uri="{FF2B5EF4-FFF2-40B4-BE49-F238E27FC236}">
                <a16:creationId xmlns:a16="http://schemas.microsoft.com/office/drawing/2014/main" id="{E9C29E3E-3C0B-DA4C-B58C-1553923308B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1B428E6-8C49-F5DD-4FD4-0F16B41B884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80892A-764E-76E5-4B0D-23AB10BFFDB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CBCA7D6A-522D-F639-3C4E-6C13596BD948}"/>
              </a:ext>
            </a:extLst>
          </p:cNvPr>
          <p:cNvPicPr>
            <a:picLocks noChangeAspect="1"/>
          </p:cNvPicPr>
          <p:nvPr/>
        </p:nvPicPr>
        <p:blipFill>
          <a:blip r:embed="rId2"/>
          <a:srcRect/>
          <a:stretch/>
        </p:blipFill>
        <p:spPr>
          <a:xfrm>
            <a:off x="457199" y="1427532"/>
            <a:ext cx="4572000" cy="4572000"/>
          </a:xfrm>
          <a:prstGeom prst="rect">
            <a:avLst/>
          </a:prstGeom>
        </p:spPr>
      </p:pic>
      <p:pic>
        <p:nvPicPr>
          <p:cNvPr id="12" name="Picture 11">
            <a:extLst>
              <a:ext uri="{FF2B5EF4-FFF2-40B4-BE49-F238E27FC236}">
                <a16:creationId xmlns:a16="http://schemas.microsoft.com/office/drawing/2014/main" id="{CE73EFE9-8188-3ABA-8B97-EAF6463625E7}"/>
              </a:ext>
            </a:extLst>
          </p:cNvPr>
          <p:cNvPicPr>
            <a:picLocks noChangeAspect="1"/>
          </p:cNvPicPr>
          <p:nvPr/>
        </p:nvPicPr>
        <p:blipFill>
          <a:blip r:embed="rId3"/>
          <a:stretch>
            <a:fillRect/>
          </a:stretch>
        </p:blipFill>
        <p:spPr>
          <a:xfrm>
            <a:off x="457199" y="1427532"/>
            <a:ext cx="4572000" cy="4572000"/>
          </a:xfrm>
          <a:prstGeom prst="rect">
            <a:avLst/>
          </a:prstGeom>
        </p:spPr>
      </p:pic>
      <p:pic>
        <p:nvPicPr>
          <p:cNvPr id="14" name="Picture 13">
            <a:extLst>
              <a:ext uri="{FF2B5EF4-FFF2-40B4-BE49-F238E27FC236}">
                <a16:creationId xmlns:a16="http://schemas.microsoft.com/office/drawing/2014/main" id="{E8409A32-C915-B83D-5E9B-532ABC67ED6C}"/>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8" name="Picture 17">
            <a:extLst>
              <a:ext uri="{FF2B5EF4-FFF2-40B4-BE49-F238E27FC236}">
                <a16:creationId xmlns:a16="http://schemas.microsoft.com/office/drawing/2014/main" id="{5D7F29F7-52F1-87F6-ED45-12691379849A}"/>
              </a:ext>
            </a:extLst>
          </p:cNvPr>
          <p:cNvPicPr>
            <a:picLocks noChangeAspect="1"/>
          </p:cNvPicPr>
          <p:nvPr/>
        </p:nvPicPr>
        <p:blipFill>
          <a:blip r:embed="rId5"/>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1518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AA8E-6766-54F0-B0C7-7E047805CB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20214-9BBB-24F2-FD85-7BFEE7CE5360}"/>
              </a:ext>
            </a:extLst>
          </p:cNvPr>
          <p:cNvSpPr>
            <a:spLocks noGrp="1"/>
          </p:cNvSpPr>
          <p:nvPr>
            <p:ph idx="1"/>
          </p:nvPr>
        </p:nvSpPr>
        <p:spPr>
          <a:xfrm>
            <a:off x="5029199" y="1300900"/>
            <a:ext cx="6617855" cy="5081046"/>
          </a:xfrm>
        </p:spPr>
        <p:txBody>
          <a:bodyPr>
            <a:normAutofit/>
          </a:bodyPr>
          <a:lstStyle/>
          <a:p>
            <a:pPr>
              <a:spcBef>
                <a:spcPts val="1000"/>
              </a:spcBef>
              <a:defRPr sz="2000">
                <a:solidFill>
                  <a:srgbClr val="000000"/>
                </a:solidFill>
                <a:latin typeface="Garamond"/>
              </a:defRPr>
            </a:pPr>
            <a:r>
              <a:rPr lang="en-US" altLang="zh-TW" sz="2400" dirty="0"/>
              <a:t>How would the consumer feel about an alternative bundle, Y?</a:t>
            </a:r>
            <a:endParaRPr lang="en-US" altLang="zh-TW" sz="2000" dirty="0"/>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would prefer Y over X, as they can enjoy 5 complete hot dogs instead of 4.</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Let’s construct an indifference curve with bundle Y as the reference point.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Indifference curves farther from the origin represent bundles that are more preferred by the consumer.</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endParaRPr lang="en-US" altLang="zh-TW" sz="2400" dirty="0"/>
          </a:p>
          <a:p>
            <a:pPr>
              <a:spcBef>
                <a:spcPts val="1000"/>
              </a:spcBef>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3A0E40F6-F24E-29F7-0C61-1D44069C514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BB4F3-E4DD-2372-F746-3A06785AE63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Perfect Complements: Better or Worse Off</a:t>
            </a:r>
          </a:p>
        </p:txBody>
      </p:sp>
      <p:sp>
        <p:nvSpPr>
          <p:cNvPr id="5" name="Rectangle 4">
            <a:extLst>
              <a:ext uri="{FF2B5EF4-FFF2-40B4-BE49-F238E27FC236}">
                <a16:creationId xmlns:a16="http://schemas.microsoft.com/office/drawing/2014/main" id="{7E827A58-02F8-1E84-1A6A-6FF30DA693D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07B9973-555D-CA11-A023-DC5F9D2FFE3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DEAB9F8-C594-AD62-0BC8-D3C0F296150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A5D51422-41B1-0037-127B-07D3F7562155}"/>
              </a:ext>
            </a:extLst>
          </p:cNvPr>
          <p:cNvPicPr>
            <a:picLocks noChangeAspect="1"/>
          </p:cNvPicPr>
          <p:nvPr/>
        </p:nvPicPr>
        <p:blipFill>
          <a:blip r:embed="rId2"/>
          <a:srcRect/>
          <a:stretch/>
        </p:blipFill>
        <p:spPr>
          <a:xfrm>
            <a:off x="457199" y="1427532"/>
            <a:ext cx="4572000" cy="4572000"/>
          </a:xfrm>
          <a:prstGeom prst="rect">
            <a:avLst/>
          </a:prstGeom>
        </p:spPr>
      </p:pic>
      <p:pic>
        <p:nvPicPr>
          <p:cNvPr id="13" name="Picture 12">
            <a:extLst>
              <a:ext uri="{FF2B5EF4-FFF2-40B4-BE49-F238E27FC236}">
                <a16:creationId xmlns:a16="http://schemas.microsoft.com/office/drawing/2014/main" id="{FD62B2E6-9AE1-4B80-5D7C-8E359D8F6B2D}"/>
              </a:ext>
            </a:extLst>
          </p:cNvPr>
          <p:cNvPicPr>
            <a:picLocks noChangeAspect="1"/>
          </p:cNvPicPr>
          <p:nvPr/>
        </p:nvPicPr>
        <p:blipFill>
          <a:blip r:embed="rId3"/>
          <a:stretch>
            <a:fillRect/>
          </a:stretch>
        </p:blipFill>
        <p:spPr>
          <a:xfrm>
            <a:off x="457199" y="1427532"/>
            <a:ext cx="4572000" cy="4572000"/>
          </a:xfrm>
          <a:prstGeom prst="rect">
            <a:avLst/>
          </a:prstGeom>
        </p:spPr>
      </p:pic>
      <p:pic>
        <p:nvPicPr>
          <p:cNvPr id="16" name="Picture 15">
            <a:extLst>
              <a:ext uri="{FF2B5EF4-FFF2-40B4-BE49-F238E27FC236}">
                <a16:creationId xmlns:a16="http://schemas.microsoft.com/office/drawing/2014/main" id="{BF696B2E-4466-5DF2-0629-608DC9B75E3E}"/>
              </a:ext>
            </a:extLst>
          </p:cNvPr>
          <p:cNvPicPr>
            <a:picLocks noChangeAspect="1"/>
          </p:cNvPicPr>
          <p:nvPr/>
        </p:nvPicPr>
        <p:blipFill>
          <a:blip r:embed="rId4"/>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21554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1294E-14E6-1621-244A-764A5306E3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FCA77-3F34-49BF-29A3-815F559B7923}"/>
              </a:ext>
            </a:extLst>
          </p:cNvPr>
          <p:cNvSpPr>
            <a:spLocks noGrp="1"/>
          </p:cNvSpPr>
          <p:nvPr>
            <p:ph idx="1"/>
          </p:nvPr>
        </p:nvSpPr>
        <p:spPr>
          <a:xfrm>
            <a:off x="5029199" y="1300900"/>
            <a:ext cx="6791326" cy="5081046"/>
          </a:xfrm>
        </p:spPr>
        <p:txBody>
          <a:bodyPr>
            <a:normAutofit/>
          </a:bodyPr>
          <a:lstStyle/>
          <a:p>
            <a:pPr>
              <a:spcBef>
                <a:spcPts val="1000"/>
              </a:spcBef>
              <a:defRPr sz="2000">
                <a:solidFill>
                  <a:srgbClr val="000000"/>
                </a:solidFill>
                <a:latin typeface="Garamond"/>
              </a:defRPr>
            </a:pPr>
            <a:r>
              <a:rPr lang="en-US" altLang="zh-TW" sz="2400" dirty="0"/>
              <a:t>If the consumer always combines 1 hot dog bun with 2 hot dogs, what would change?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would be indifferent between bundles X and 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Repeating this reasoning for other bundles yields the consumer’s indifference curve.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location of the kink reflects the consumer’s fixed consumption ratio between the two goods.</a:t>
            </a:r>
          </a:p>
        </p:txBody>
      </p:sp>
      <p:sp>
        <p:nvSpPr>
          <p:cNvPr id="4" name="Rectangle 3">
            <a:extLst>
              <a:ext uri="{FF2B5EF4-FFF2-40B4-BE49-F238E27FC236}">
                <a16:creationId xmlns:a16="http://schemas.microsoft.com/office/drawing/2014/main" id="{45255737-38BB-7C33-2EA9-30BB4D1090F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410D8-4B53-7F0A-490A-753B10C2274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Perfect Complements: Consumption Ratios</a:t>
            </a:r>
          </a:p>
        </p:txBody>
      </p:sp>
      <p:sp>
        <p:nvSpPr>
          <p:cNvPr id="5" name="Rectangle 4">
            <a:extLst>
              <a:ext uri="{FF2B5EF4-FFF2-40B4-BE49-F238E27FC236}">
                <a16:creationId xmlns:a16="http://schemas.microsoft.com/office/drawing/2014/main" id="{2ADDC7DC-C75A-C55F-00AD-2779E7F9F47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9D2D164-BABC-5500-FAA9-7C9C2D78C03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4B02A64-E5EA-5E16-5EC7-D209EC227C9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28F4CA77-3406-AEA5-369A-072CF8BF53D6}"/>
              </a:ext>
            </a:extLst>
          </p:cNvPr>
          <p:cNvPicPr>
            <a:picLocks noChangeAspect="1"/>
          </p:cNvPicPr>
          <p:nvPr/>
        </p:nvPicPr>
        <p:blipFill>
          <a:blip r:embed="rId3"/>
          <a:srcRect/>
          <a:stretch/>
        </p:blipFill>
        <p:spPr>
          <a:xfrm>
            <a:off x="457199" y="1427532"/>
            <a:ext cx="4572000" cy="4572000"/>
          </a:xfrm>
          <a:prstGeom prst="rect">
            <a:avLst/>
          </a:prstGeom>
        </p:spPr>
      </p:pic>
      <p:pic>
        <p:nvPicPr>
          <p:cNvPr id="11" name="Picture 10">
            <a:extLst>
              <a:ext uri="{FF2B5EF4-FFF2-40B4-BE49-F238E27FC236}">
                <a16:creationId xmlns:a16="http://schemas.microsoft.com/office/drawing/2014/main" id="{D6C2E483-4C7C-059B-F0C5-370A29AB93A1}"/>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4" name="Picture 13">
            <a:extLst>
              <a:ext uri="{FF2B5EF4-FFF2-40B4-BE49-F238E27FC236}">
                <a16:creationId xmlns:a16="http://schemas.microsoft.com/office/drawing/2014/main" id="{D9B87B23-08D1-72E0-5F53-D87C76F23BDD}"/>
              </a:ext>
            </a:extLst>
          </p:cNvPr>
          <p:cNvPicPr>
            <a:picLocks noChangeAspect="1"/>
          </p:cNvPicPr>
          <p:nvPr/>
        </p:nvPicPr>
        <p:blipFill>
          <a:blip r:embed="rId5"/>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4400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07D7-4539-27AE-3032-996667E904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346F2C-A0F6-C4D3-DA4F-1B73901AFED3}"/>
              </a:ext>
            </a:extLst>
          </p:cNvPr>
          <p:cNvSpPr>
            <a:spLocks noGrp="1"/>
          </p:cNvSpPr>
          <p:nvPr>
            <p:ph idx="1"/>
          </p:nvPr>
        </p:nvSpPr>
        <p:spPr>
          <a:xfrm>
            <a:off x="5029199" y="1300900"/>
            <a:ext cx="6791326" cy="5081046"/>
          </a:xfrm>
        </p:spPr>
        <p:txBody>
          <a:bodyPr>
            <a:normAutofit/>
          </a:bodyPr>
          <a:lstStyle/>
          <a:p>
            <a:pPr>
              <a:spcBef>
                <a:spcPts val="1000"/>
              </a:spcBef>
              <a:defRPr sz="2000">
                <a:solidFill>
                  <a:srgbClr val="000000"/>
                </a:solidFill>
                <a:latin typeface="Garamond"/>
              </a:defRPr>
            </a:pPr>
            <a:r>
              <a:rPr lang="en-US" altLang="zh-TW" sz="2400" dirty="0"/>
              <a:t>A bad is a commodity for which less is preferred to more, holding everything else constant.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We assume that salary is a good, and commute time is a bad for the consumer.</a:t>
            </a:r>
          </a:p>
          <a:p>
            <a:pPr lvl="1">
              <a:spcBef>
                <a:spcPts val="1000"/>
              </a:spcBef>
              <a:defRPr sz="2000">
                <a:solidFill>
                  <a:srgbClr val="000000"/>
                </a:solidFill>
                <a:latin typeface="Garamond"/>
              </a:defRPr>
            </a:pPr>
            <a:r>
              <a:rPr lang="en-US" altLang="zh-TW" sz="2000" dirty="0"/>
              <a:t>The consumer’s current job is represented as X.</a:t>
            </a:r>
          </a:p>
          <a:p>
            <a:pPr lvl="1">
              <a:spcBef>
                <a:spcPts val="1000"/>
              </a:spcBef>
              <a:defRPr sz="2000">
                <a:solidFill>
                  <a:srgbClr val="000000"/>
                </a:solidFill>
                <a:latin typeface="Garamond"/>
              </a:defRPr>
            </a:pPr>
            <a:r>
              <a:rPr lang="en-US" altLang="zh-TW" sz="2000" dirty="0"/>
              <a:t>For an increase in commute time, the consumer requires a higher salary to remain indifferent, such as at Y.</a:t>
            </a:r>
          </a:p>
          <a:p>
            <a:pPr lvl="1">
              <a:spcBef>
                <a:spcPts val="1000"/>
              </a:spcBef>
              <a:defRPr sz="2000">
                <a:solidFill>
                  <a:srgbClr val="000000"/>
                </a:solidFill>
                <a:latin typeface="Garamond"/>
              </a:defRPr>
            </a:pPr>
            <a:r>
              <a:rPr lang="en-US" altLang="zh-TW" sz="2000" dirty="0"/>
              <a:t>When one good is a bad, indifference curves slope upward.</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is better off on indifference curves located further to the right.</a:t>
            </a:r>
          </a:p>
        </p:txBody>
      </p:sp>
      <p:sp>
        <p:nvSpPr>
          <p:cNvPr id="4" name="Rectangle 3">
            <a:extLst>
              <a:ext uri="{FF2B5EF4-FFF2-40B4-BE49-F238E27FC236}">
                <a16:creationId xmlns:a16="http://schemas.microsoft.com/office/drawing/2014/main" id="{7596B8B6-4377-64D2-0CF1-6DE5F887423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74167-C2EB-98D3-8F6F-A5C366776A1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Bads</a:t>
            </a:r>
          </a:p>
        </p:txBody>
      </p:sp>
      <p:sp>
        <p:nvSpPr>
          <p:cNvPr id="5" name="Rectangle 4">
            <a:extLst>
              <a:ext uri="{FF2B5EF4-FFF2-40B4-BE49-F238E27FC236}">
                <a16:creationId xmlns:a16="http://schemas.microsoft.com/office/drawing/2014/main" id="{C605FF43-259F-481E-0990-E0C7AA21684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FEDD6B5-86AE-53CA-946E-E87C5A76F04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3DB7F94-3959-8E2F-4BB5-285BC2EF361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DDE9DE61-5D50-8DB1-D195-F903C08B7F67}"/>
              </a:ext>
            </a:extLst>
          </p:cNvPr>
          <p:cNvPicPr>
            <a:picLocks noChangeAspect="1"/>
          </p:cNvPicPr>
          <p:nvPr/>
        </p:nvPicPr>
        <p:blipFill>
          <a:blip r:embed="rId3"/>
          <a:srcRect/>
          <a:stretch/>
        </p:blipFill>
        <p:spPr>
          <a:xfrm>
            <a:off x="457199" y="1427532"/>
            <a:ext cx="4572000" cy="4572000"/>
          </a:xfrm>
          <a:prstGeom prst="rect">
            <a:avLst/>
          </a:prstGeom>
        </p:spPr>
      </p:pic>
      <p:pic>
        <p:nvPicPr>
          <p:cNvPr id="13" name="Picture 12">
            <a:extLst>
              <a:ext uri="{FF2B5EF4-FFF2-40B4-BE49-F238E27FC236}">
                <a16:creationId xmlns:a16="http://schemas.microsoft.com/office/drawing/2014/main" id="{A9F6C938-5B3E-4F74-1A3A-CB13AA2A070A}"/>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6" name="Picture 15">
            <a:extLst>
              <a:ext uri="{FF2B5EF4-FFF2-40B4-BE49-F238E27FC236}">
                <a16:creationId xmlns:a16="http://schemas.microsoft.com/office/drawing/2014/main" id="{A3129A8D-F0CB-A1D9-5238-AAD9730875E2}"/>
              </a:ext>
            </a:extLst>
          </p:cNvPr>
          <p:cNvPicPr>
            <a:picLocks noChangeAspect="1"/>
          </p:cNvPicPr>
          <p:nvPr/>
        </p:nvPicPr>
        <p:blipFill>
          <a:blip r:embed="rId5"/>
          <a:stretch>
            <a:fillRect/>
          </a:stretch>
        </p:blipFill>
        <p:spPr>
          <a:xfrm>
            <a:off x="457199" y="1427532"/>
            <a:ext cx="4572000" cy="4572000"/>
          </a:xfrm>
          <a:prstGeom prst="rect">
            <a:avLst/>
          </a:prstGeom>
        </p:spPr>
      </p:pic>
      <p:pic>
        <p:nvPicPr>
          <p:cNvPr id="18" name="Picture 17">
            <a:extLst>
              <a:ext uri="{FF2B5EF4-FFF2-40B4-BE49-F238E27FC236}">
                <a16:creationId xmlns:a16="http://schemas.microsoft.com/office/drawing/2014/main" id="{D6B880F4-B9B7-AEE0-8C2F-2DA3745E39A0}"/>
              </a:ext>
            </a:extLst>
          </p:cNvPr>
          <p:cNvPicPr>
            <a:picLocks noChangeAspect="1"/>
          </p:cNvPicPr>
          <p:nvPr/>
        </p:nvPicPr>
        <p:blipFill>
          <a:blip r:embed="rId6"/>
          <a:srcRect/>
          <a:stretch/>
        </p:blipFill>
        <p:spPr>
          <a:xfrm>
            <a:off x="457199" y="1427532"/>
            <a:ext cx="4572000" cy="4572000"/>
          </a:xfrm>
          <a:prstGeom prst="rect">
            <a:avLst/>
          </a:prstGeom>
        </p:spPr>
      </p:pic>
    </p:spTree>
    <p:extLst>
      <p:ext uri="{BB962C8B-B14F-4D97-AF65-F5344CB8AC3E}">
        <p14:creationId xmlns:p14="http://schemas.microsoft.com/office/powerpoint/2010/main" val="11527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6244-61A0-8014-5C21-E3BFAC7951F0}"/>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A neutral good is a commodity for which changes in quantity do not affect the consumer's preferences. If the neutral good is plotted on the vertical axis, which of the following correctly depicts the indifference curve of the consumer?
Slide 22</a:t>
            </a:r>
          </a:p>
        </p:txBody>
      </p:sp>
      <p:sp>
        <p:nvSpPr>
          <p:cNvPr id="3" name="Footer Placeholder 2" descr="Poll Everywhere multiple choice poll instructions screen&#10;Activity Title: A neutral good is a commodity for which changes in quantity do not affect the consumer's preferences. If the neutral good is plotted on the vertical axis, which of the following correctly depicts the indifference curve of the consumer?">
            <a:extLst>
              <a:ext uri="{FF2B5EF4-FFF2-40B4-BE49-F238E27FC236}">
                <a16:creationId xmlns:a16="http://schemas.microsoft.com/office/drawing/2014/main" id="{57A72D4E-C5AF-972E-ADE3-99CAAA41D93B}"/>
              </a:ext>
            </a:extLst>
          </p:cNvPr>
          <p:cNvSpPr>
            <a:spLocks noGrp="1"/>
          </p:cNvSpPr>
          <p:nvPr>
            <p:ph type="ftr" sz="quarter" idx="11"/>
          </p:nvPr>
        </p:nvSpPr>
        <p:spPr/>
        <p:txBody>
          <a:bodyPr/>
          <a:lstStyle/>
          <a:p>
            <a:r>
              <a:rPr lang="en-US"/>
              <a:t> Intermediate Microeconomic Theory</a:t>
            </a:r>
          </a:p>
        </p:txBody>
      </p:sp>
      <p:sp>
        <p:nvSpPr>
          <p:cNvPr id="4" name="Slide Number Placeholder 3">
            <a:extLst>
              <a:ext uri="{FF2B5EF4-FFF2-40B4-BE49-F238E27FC236}">
                <a16:creationId xmlns:a16="http://schemas.microsoft.com/office/drawing/2014/main" id="{F88E873C-5F98-39AD-70F2-A55FF7408DBD}"/>
              </a:ext>
            </a:extLst>
          </p:cNvPr>
          <p:cNvSpPr>
            <a:spLocks noGrp="1"/>
          </p:cNvSpPr>
          <p:nvPr>
            <p:ph type="sldNum" sz="quarter" idx="12"/>
          </p:nvPr>
        </p:nvSpPr>
        <p:spPr/>
        <p:txBody>
          <a:bodyPr/>
          <a:lstStyle/>
          <a:p>
            <a:fld id="{C1FF6DA9-008F-8B48-92A6-B652298478BF}" type="slidenum">
              <a:rPr lang="en-US" smtClean="0"/>
              <a:t>24</a:t>
            </a:fld>
            <a:endParaRPr lang="en-US"/>
          </a:p>
        </p:txBody>
      </p:sp>
      <p:pic>
        <p:nvPicPr>
          <p:cNvPr id="6" name="Picture 5">
            <a:extLst>
              <a:ext uri="{FF2B5EF4-FFF2-40B4-BE49-F238E27FC236}">
                <a16:creationId xmlns:a16="http://schemas.microsoft.com/office/drawing/2014/main" id="{35BC4F9E-AE3C-03DC-AF45-BCDE3172098C}"/>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129253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1897-FC1D-834E-99F4-8088F11E7659}"/>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A neutral good is a commodity for which changes in quantity do not affect the consumer's preferences. If the neutral good is plotted on the vertical axis, which of the following correctly depicts the indifference curve of the consumer?
Slide 24</a:t>
            </a:r>
          </a:p>
        </p:txBody>
      </p:sp>
      <p:sp>
        <p:nvSpPr>
          <p:cNvPr id="3" name="Footer Placeholder 2" descr="Poll Everywhere multiple choice poll chart screen&#10;Activity Title: A neutral good is a commodity for which changes in quantity do not affect the consumer's preferences. If the neutral good is plotted on the vertical axis, which of the following correctly depicts the indifference curve of the consumer?">
            <a:extLst>
              <a:ext uri="{FF2B5EF4-FFF2-40B4-BE49-F238E27FC236}">
                <a16:creationId xmlns:a16="http://schemas.microsoft.com/office/drawing/2014/main" id="{3984148D-53CC-F3EE-57BA-F9C75DC8894E}"/>
              </a:ext>
            </a:extLst>
          </p:cNvPr>
          <p:cNvSpPr>
            <a:spLocks noGrp="1"/>
          </p:cNvSpPr>
          <p:nvPr>
            <p:ph type="ftr" sz="quarter" idx="11"/>
          </p:nvPr>
        </p:nvSpPr>
        <p:spPr/>
        <p:txBody>
          <a:bodyPr/>
          <a:lstStyle/>
          <a:p>
            <a:r>
              <a:rPr lang="en-US"/>
              <a:t> Intermediate Microeconomic Theory</a:t>
            </a:r>
          </a:p>
        </p:txBody>
      </p:sp>
      <p:sp>
        <p:nvSpPr>
          <p:cNvPr id="4" name="Slide Number Placeholder 3">
            <a:extLst>
              <a:ext uri="{FF2B5EF4-FFF2-40B4-BE49-F238E27FC236}">
                <a16:creationId xmlns:a16="http://schemas.microsoft.com/office/drawing/2014/main" id="{6E28F300-DDAF-A0FE-4C59-C8DA216E48F4}"/>
              </a:ext>
            </a:extLst>
          </p:cNvPr>
          <p:cNvSpPr>
            <a:spLocks noGrp="1"/>
          </p:cNvSpPr>
          <p:nvPr>
            <p:ph type="sldNum" sz="quarter" idx="12"/>
          </p:nvPr>
        </p:nvSpPr>
        <p:spPr/>
        <p:txBody>
          <a:bodyPr/>
          <a:lstStyle/>
          <a:p>
            <a:fld id="{C1FF6DA9-008F-8B48-92A6-B652298478BF}" type="slidenum">
              <a:rPr lang="en-US" smtClean="0"/>
              <a:t>25</a:t>
            </a:fld>
            <a:endParaRPr lang="en-US"/>
          </a:p>
        </p:txBody>
      </p:sp>
      <p:pic>
        <p:nvPicPr>
          <p:cNvPr id="6" name="Picture 5">
            <a:extLst>
              <a:ext uri="{FF2B5EF4-FFF2-40B4-BE49-F238E27FC236}">
                <a16:creationId xmlns:a16="http://schemas.microsoft.com/office/drawing/2014/main" id="{DC1C4283-C407-935D-4211-83F90E9D8AEC}"/>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404449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A3B5C-8D12-D1C2-9D53-A5CCC179B9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A988E-8059-8C1D-887E-F24F96CEA7C5}"/>
              </a:ext>
            </a:extLst>
          </p:cNvPr>
          <p:cNvSpPr>
            <a:spLocks noGrp="1"/>
          </p:cNvSpPr>
          <p:nvPr>
            <p:ph idx="1"/>
          </p:nvPr>
        </p:nvSpPr>
        <p:spPr>
          <a:xfrm>
            <a:off x="5029199" y="1300900"/>
            <a:ext cx="6791326" cy="5081046"/>
          </a:xfrm>
        </p:spPr>
        <p:txBody>
          <a:bodyPr>
            <a:normAutofit/>
          </a:bodyPr>
          <a:lstStyle/>
          <a:p>
            <a:pPr>
              <a:spcBef>
                <a:spcPts val="1000"/>
              </a:spcBef>
              <a:defRPr sz="2000">
                <a:solidFill>
                  <a:srgbClr val="000000"/>
                </a:solidFill>
                <a:latin typeface="Garamond"/>
              </a:defRPr>
            </a:pPr>
            <a:r>
              <a:rPr lang="en-US" altLang="zh-TW" sz="2400" dirty="0"/>
              <a:t>A neutral good is a commodity for which changes in quantity do not affect the consumer’s preferences.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We assume that salary is a good, and the number of cafes near the office is a neutral good.</a:t>
            </a:r>
          </a:p>
          <a:p>
            <a:pPr lvl="1">
              <a:spcBef>
                <a:spcPts val="1000"/>
              </a:spcBef>
              <a:defRPr sz="2000">
                <a:solidFill>
                  <a:srgbClr val="000000"/>
                </a:solidFill>
                <a:latin typeface="Garamond"/>
              </a:defRPr>
            </a:pPr>
            <a:r>
              <a:rPr lang="en-US" altLang="zh-TW" sz="2000" dirty="0"/>
              <a:t>The consumer’s current job is represented as X.</a:t>
            </a:r>
          </a:p>
          <a:p>
            <a:pPr lvl="1">
              <a:spcBef>
                <a:spcPts val="1000"/>
              </a:spcBef>
              <a:defRPr sz="2000">
                <a:solidFill>
                  <a:srgbClr val="000000"/>
                </a:solidFill>
                <a:latin typeface="Garamond"/>
              </a:defRPr>
            </a:pPr>
            <a:r>
              <a:rPr lang="en-US" altLang="zh-TW" sz="2000" dirty="0"/>
              <a:t>If the number of cafes increases without a change in salary, the consumer’s preferences remain unchanged.</a:t>
            </a:r>
          </a:p>
          <a:p>
            <a:pPr lvl="1">
              <a:spcBef>
                <a:spcPts val="1000"/>
              </a:spcBef>
              <a:defRPr sz="2000">
                <a:solidFill>
                  <a:srgbClr val="000000"/>
                </a:solidFill>
                <a:latin typeface="Garamond"/>
              </a:defRPr>
            </a:pPr>
            <a:r>
              <a:rPr lang="en-US" altLang="zh-TW" sz="2000" dirty="0"/>
              <a:t>When one good is neutral and plotted on the vertical axis, indifference curves are vertical lines.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is better off on indifference curves located further to the right.</a:t>
            </a:r>
          </a:p>
        </p:txBody>
      </p:sp>
      <p:sp>
        <p:nvSpPr>
          <p:cNvPr id="4" name="Rectangle 3">
            <a:extLst>
              <a:ext uri="{FF2B5EF4-FFF2-40B4-BE49-F238E27FC236}">
                <a16:creationId xmlns:a16="http://schemas.microsoft.com/office/drawing/2014/main" id="{E723F2C5-31CA-DE14-7CE3-0A0CB350EC5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4F440-AD9A-2764-B6A3-6D8818C87A7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Neutral Goods</a:t>
            </a:r>
          </a:p>
        </p:txBody>
      </p:sp>
      <p:sp>
        <p:nvSpPr>
          <p:cNvPr id="5" name="Rectangle 4">
            <a:extLst>
              <a:ext uri="{FF2B5EF4-FFF2-40B4-BE49-F238E27FC236}">
                <a16:creationId xmlns:a16="http://schemas.microsoft.com/office/drawing/2014/main" id="{9FF78CD9-CBE7-3279-FF97-C33805AF8D3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DFF0AEB-D36E-6B62-AF18-36FBFDB597C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5F04A69-5470-163D-A283-F74D8291AF7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392904D2-A2BB-2E92-A99D-18A72EAD2A13}"/>
              </a:ext>
            </a:extLst>
          </p:cNvPr>
          <p:cNvPicPr>
            <a:picLocks noChangeAspect="1"/>
          </p:cNvPicPr>
          <p:nvPr/>
        </p:nvPicPr>
        <p:blipFill>
          <a:blip r:embed="rId3"/>
          <a:srcRect/>
          <a:stretch/>
        </p:blipFill>
        <p:spPr>
          <a:xfrm>
            <a:off x="457199" y="1427532"/>
            <a:ext cx="4572000" cy="4572000"/>
          </a:xfrm>
          <a:prstGeom prst="rect">
            <a:avLst/>
          </a:prstGeom>
        </p:spPr>
      </p:pic>
      <p:pic>
        <p:nvPicPr>
          <p:cNvPr id="10" name="Picture 9">
            <a:extLst>
              <a:ext uri="{FF2B5EF4-FFF2-40B4-BE49-F238E27FC236}">
                <a16:creationId xmlns:a16="http://schemas.microsoft.com/office/drawing/2014/main" id="{4F9BC843-2C15-D330-FBC0-7FE92524F400}"/>
              </a:ext>
            </a:extLst>
          </p:cNvPr>
          <p:cNvPicPr>
            <a:picLocks noChangeAspect="1"/>
          </p:cNvPicPr>
          <p:nvPr/>
        </p:nvPicPr>
        <p:blipFill>
          <a:blip r:embed="rId4"/>
          <a:stretch>
            <a:fillRect/>
          </a:stretch>
        </p:blipFill>
        <p:spPr>
          <a:xfrm>
            <a:off x="457199" y="1427532"/>
            <a:ext cx="4572000" cy="4572000"/>
          </a:xfrm>
          <a:prstGeom prst="rect">
            <a:avLst/>
          </a:prstGeom>
        </p:spPr>
      </p:pic>
      <p:pic>
        <p:nvPicPr>
          <p:cNvPr id="12" name="Picture 11">
            <a:extLst>
              <a:ext uri="{FF2B5EF4-FFF2-40B4-BE49-F238E27FC236}">
                <a16:creationId xmlns:a16="http://schemas.microsoft.com/office/drawing/2014/main" id="{6004A447-2C31-63C3-91A5-447F5E43AA5C}"/>
              </a:ext>
            </a:extLst>
          </p:cNvPr>
          <p:cNvPicPr>
            <a:picLocks noChangeAspect="1"/>
          </p:cNvPicPr>
          <p:nvPr/>
        </p:nvPicPr>
        <p:blipFill>
          <a:blip r:embed="rId5"/>
          <a:stretch>
            <a:fillRect/>
          </a:stretch>
        </p:blipFill>
        <p:spPr>
          <a:xfrm>
            <a:off x="457199" y="1427532"/>
            <a:ext cx="4572000" cy="4572000"/>
          </a:xfrm>
          <a:prstGeom prst="rect">
            <a:avLst/>
          </a:prstGeom>
        </p:spPr>
      </p:pic>
      <p:pic>
        <p:nvPicPr>
          <p:cNvPr id="15" name="Picture 14">
            <a:extLst>
              <a:ext uri="{FF2B5EF4-FFF2-40B4-BE49-F238E27FC236}">
                <a16:creationId xmlns:a16="http://schemas.microsoft.com/office/drawing/2014/main" id="{824D96C7-CC62-F3F6-CA67-D786CC13EB0D}"/>
              </a:ext>
            </a:extLst>
          </p:cNvPr>
          <p:cNvPicPr>
            <a:picLocks noChangeAspect="1"/>
          </p:cNvPicPr>
          <p:nvPr/>
        </p:nvPicPr>
        <p:blipFill>
          <a:blip r:embed="rId6"/>
          <a:srcRect/>
          <a:stretch/>
        </p:blipFill>
        <p:spPr>
          <a:xfrm>
            <a:off x="457199" y="1427532"/>
            <a:ext cx="4572000" cy="4572000"/>
          </a:xfrm>
          <a:prstGeom prst="rect">
            <a:avLst/>
          </a:prstGeom>
        </p:spPr>
      </p:pic>
    </p:spTree>
    <p:extLst>
      <p:ext uri="{BB962C8B-B14F-4D97-AF65-F5344CB8AC3E}">
        <p14:creationId xmlns:p14="http://schemas.microsoft.com/office/powerpoint/2010/main" val="32265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EDA5-8038-4599-0722-2BE8719DBF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CFEAD-4D99-3AD5-4D96-8189F7AC9DB3}"/>
              </a:ext>
            </a:extLst>
          </p:cNvPr>
          <p:cNvSpPr>
            <a:spLocks noGrp="1"/>
          </p:cNvSpPr>
          <p:nvPr>
            <p:ph idx="1"/>
          </p:nvPr>
        </p:nvSpPr>
        <p:spPr>
          <a:xfrm>
            <a:off x="5029199" y="1300900"/>
            <a:ext cx="6829426" cy="5081046"/>
          </a:xfrm>
        </p:spPr>
        <p:txBody>
          <a:bodyPr>
            <a:normAutofit/>
          </a:bodyPr>
          <a:lstStyle/>
          <a:p>
            <a:pPr>
              <a:spcBef>
                <a:spcPts val="1000"/>
              </a:spcBef>
              <a:defRPr sz="2000">
                <a:solidFill>
                  <a:srgbClr val="000000"/>
                </a:solidFill>
                <a:latin typeface="Garamond"/>
              </a:defRPr>
            </a:pPr>
            <a:r>
              <a:rPr lang="en-US" altLang="zh-TW" sz="2400" dirty="0"/>
              <a:t>Preferences may feature a bundle (a </a:t>
            </a:r>
            <a:r>
              <a:rPr lang="en-US" altLang="zh-TW" sz="2400" i="1" dirty="0"/>
              <a:t>bliss point</a:t>
            </a:r>
            <a:r>
              <a:rPr lang="en-US" altLang="zh-TW" sz="1200" i="1" dirty="0"/>
              <a:t> </a:t>
            </a:r>
            <a:r>
              <a:rPr lang="en-US" altLang="zh-TW" sz="2400" dirty="0"/>
              <a:t>), such that bundles closer to this point are preferred.</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Suppose the consumer’s bliss point is 5 cups of coffee and 5 bagels per week.</a:t>
            </a:r>
            <a:endParaRPr lang="en-US" altLang="zh-TW" sz="2000" dirty="0"/>
          </a:p>
          <a:p>
            <a:pPr lvl="1">
              <a:spcBef>
                <a:spcPts val="1000"/>
              </a:spcBef>
              <a:defRPr sz="2000">
                <a:solidFill>
                  <a:srgbClr val="000000"/>
                </a:solidFill>
                <a:latin typeface="Garamond"/>
              </a:defRPr>
            </a:pPr>
            <a:r>
              <a:rPr lang="en-US" altLang="zh-TW" sz="2000" dirty="0"/>
              <a:t>When the consumer has more than 5 cups of coffee, additional coffee becomes a bad.</a:t>
            </a:r>
          </a:p>
          <a:p>
            <a:pPr lvl="1">
              <a:spcBef>
                <a:spcPts val="1000"/>
              </a:spcBef>
              <a:defRPr sz="2000">
                <a:solidFill>
                  <a:srgbClr val="000000"/>
                </a:solidFill>
                <a:latin typeface="Garamond"/>
              </a:defRPr>
            </a:pPr>
            <a:r>
              <a:rPr lang="en-US" altLang="zh-TW" sz="2000" dirty="0"/>
              <a:t>When the consumer has more than 5 bagels, additional bagels becomes a bad.</a:t>
            </a:r>
          </a:p>
          <a:p>
            <a:pPr lvl="1">
              <a:spcBef>
                <a:spcPts val="1000"/>
              </a:spcBef>
              <a:defRPr sz="2000">
                <a:solidFill>
                  <a:srgbClr val="000000"/>
                </a:solidFill>
                <a:latin typeface="Garamond"/>
              </a:defRPr>
            </a:pPr>
            <a:r>
              <a:rPr lang="en-US" altLang="zh-TW" sz="2000" dirty="0"/>
              <a:t>Indifference curves are closed and surround the bliss point.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is better off on indifference curves that are closer to the bliss point.</a:t>
            </a:r>
          </a:p>
        </p:txBody>
      </p:sp>
      <p:sp>
        <p:nvSpPr>
          <p:cNvPr id="4" name="Rectangle 3">
            <a:extLst>
              <a:ext uri="{FF2B5EF4-FFF2-40B4-BE49-F238E27FC236}">
                <a16:creationId xmlns:a16="http://schemas.microsoft.com/office/drawing/2014/main" id="{A35AFCAA-33D8-39E3-1A30-4DB9EF96587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8F212-C0EA-977E-CF0D-A8288214DA2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Satiation</a:t>
            </a:r>
          </a:p>
        </p:txBody>
      </p:sp>
      <p:sp>
        <p:nvSpPr>
          <p:cNvPr id="5" name="Rectangle 4">
            <a:extLst>
              <a:ext uri="{FF2B5EF4-FFF2-40B4-BE49-F238E27FC236}">
                <a16:creationId xmlns:a16="http://schemas.microsoft.com/office/drawing/2014/main" id="{CA60837C-2744-FEE6-E12D-05E47DCAF15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87FC6F6-5167-1D08-1D82-30DBA239B78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6E5FBBB-AC8B-9540-718D-22C162AA9DC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7F839F03-2ABF-F8AC-4AE3-67A6D0D358D5}"/>
              </a:ext>
            </a:extLst>
          </p:cNvPr>
          <p:cNvPicPr>
            <a:picLocks noChangeAspect="1"/>
          </p:cNvPicPr>
          <p:nvPr/>
        </p:nvPicPr>
        <p:blipFill>
          <a:blip r:embed="rId3"/>
          <a:srcRect/>
          <a:stretch/>
        </p:blipFill>
        <p:spPr>
          <a:xfrm>
            <a:off x="457199" y="1427532"/>
            <a:ext cx="4572000" cy="4572000"/>
          </a:xfrm>
          <a:prstGeom prst="rect">
            <a:avLst/>
          </a:prstGeom>
        </p:spPr>
      </p:pic>
      <p:pic>
        <p:nvPicPr>
          <p:cNvPr id="11" name="Picture 10">
            <a:extLst>
              <a:ext uri="{FF2B5EF4-FFF2-40B4-BE49-F238E27FC236}">
                <a16:creationId xmlns:a16="http://schemas.microsoft.com/office/drawing/2014/main" id="{61E43C35-4D6B-94AC-A814-01F664966F44}"/>
              </a:ext>
            </a:extLst>
          </p:cNvPr>
          <p:cNvPicPr>
            <a:picLocks noChangeAspect="1"/>
          </p:cNvPicPr>
          <p:nvPr/>
        </p:nvPicPr>
        <p:blipFill>
          <a:blip r:embed="rId4"/>
          <a:srcRect/>
          <a:stretch/>
        </p:blipFill>
        <p:spPr>
          <a:xfrm>
            <a:off x="457199" y="1427532"/>
            <a:ext cx="4572000" cy="4572000"/>
          </a:xfrm>
          <a:prstGeom prst="rect">
            <a:avLst/>
          </a:prstGeom>
        </p:spPr>
      </p:pic>
      <p:pic>
        <p:nvPicPr>
          <p:cNvPr id="19" name="Picture 18">
            <a:extLst>
              <a:ext uri="{FF2B5EF4-FFF2-40B4-BE49-F238E27FC236}">
                <a16:creationId xmlns:a16="http://schemas.microsoft.com/office/drawing/2014/main" id="{C4EB8661-F299-43A9-614B-CAC6D4E5FDE3}"/>
              </a:ext>
            </a:extLst>
          </p:cNvPr>
          <p:cNvPicPr>
            <a:picLocks noChangeAspect="1"/>
          </p:cNvPicPr>
          <p:nvPr/>
        </p:nvPicPr>
        <p:blipFill>
          <a:blip r:embed="rId5"/>
          <a:srcRect/>
          <a:stretch/>
        </p:blipFill>
        <p:spPr>
          <a:xfrm>
            <a:off x="457199" y="1427532"/>
            <a:ext cx="4572000" cy="4572000"/>
          </a:xfrm>
          <a:prstGeom prst="rect">
            <a:avLst/>
          </a:prstGeom>
        </p:spPr>
      </p:pic>
    </p:spTree>
    <p:extLst>
      <p:ext uri="{BB962C8B-B14F-4D97-AF65-F5344CB8AC3E}">
        <p14:creationId xmlns:p14="http://schemas.microsoft.com/office/powerpoint/2010/main" val="8503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7655E424-38D5-625F-D13B-76DC97B085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DE12ED-8A05-C3FD-86EF-C022244421B5}"/>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Well-Behaved Preferences</a:t>
            </a:r>
            <a:endParaRPr sz="4400" dirty="0">
              <a:solidFill>
                <a:schemeClr val="bg1"/>
              </a:solidFill>
            </a:endParaRPr>
          </a:p>
        </p:txBody>
      </p:sp>
    </p:spTree>
    <p:extLst>
      <p:ext uri="{BB962C8B-B14F-4D97-AF65-F5344CB8AC3E}">
        <p14:creationId xmlns:p14="http://schemas.microsoft.com/office/powerpoint/2010/main" val="1387955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A1CD-B18F-676D-C118-A37A297A77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088987-1D62-9126-30AF-F212EADA1CCE}"/>
              </a:ext>
            </a:extLst>
          </p:cNvPr>
          <p:cNvSpPr>
            <a:spLocks noGrp="1"/>
          </p:cNvSpPr>
          <p:nvPr>
            <p:ph idx="1"/>
          </p:nvPr>
        </p:nvSpPr>
        <p:spPr>
          <a:xfrm>
            <a:off x="457199" y="1300900"/>
            <a:ext cx="11338561" cy="5081046"/>
          </a:xfrm>
        </p:spPr>
        <p:txBody>
          <a:bodyPr>
            <a:normAutofit/>
          </a:bodyPr>
          <a:lstStyle/>
          <a:p>
            <a:pPr>
              <a:spcBef>
                <a:spcPts val="1000"/>
              </a:spcBef>
              <a:defRPr sz="2000">
                <a:solidFill>
                  <a:srgbClr val="000000"/>
                </a:solidFill>
                <a:latin typeface="Garamond"/>
              </a:defRPr>
            </a:pPr>
            <a:r>
              <a:rPr lang="en-US" altLang="zh-TW" sz="2400" dirty="0"/>
              <a:t>Completeness: We can compare any two bundles.</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Reflexivity: A bundle is at least as good as itself.</a:t>
            </a:r>
          </a:p>
          <a:p>
            <a:pPr lvl="5">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Transitivity: No circular preferences.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Monotonicity: The more the better.</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Convexity: Variety is better than extremes.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Continuity: Indifference curves are unbroken.</a:t>
            </a:r>
          </a:p>
          <a:p>
            <a:pPr lvl="1">
              <a:spcBef>
                <a:spcPts val="1000"/>
              </a:spcBef>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15781FA5-1426-6F20-1CAC-E80D5590A2B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0E8E0-CBF8-F997-B5AD-AB825C065D2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a:t>
            </a:r>
          </a:p>
        </p:txBody>
      </p:sp>
      <p:sp>
        <p:nvSpPr>
          <p:cNvPr id="5" name="Rectangle 4">
            <a:extLst>
              <a:ext uri="{FF2B5EF4-FFF2-40B4-BE49-F238E27FC236}">
                <a16:creationId xmlns:a16="http://schemas.microsoft.com/office/drawing/2014/main" id="{83E0ACC1-9CEE-D2EF-2313-D521EB0691C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1041059-66C1-AB27-96CC-D446A83FC10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D5F5CEA-2878-F18D-677C-B9765E5F9F0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2093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C032-D55D-20FC-D1F8-A1D1A10F8298}"/>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Which of the following correctly illustrates the budget constraint when the price of good 1 increases, holding income and the price of good 2 fixed?
Slide 5</a:t>
            </a:r>
          </a:p>
        </p:txBody>
      </p:sp>
      <p:sp>
        <p:nvSpPr>
          <p:cNvPr id="3" name="Footer Placeholder 2" descr="Poll Everywhere multiple choice poll chart screen&#10;Activity Title: Which of the following correctly illustrates the budget constraint when the price of good 1 increases, holding income and the price of good 2 fixed?">
            <a:extLst>
              <a:ext uri="{FF2B5EF4-FFF2-40B4-BE49-F238E27FC236}">
                <a16:creationId xmlns:a16="http://schemas.microsoft.com/office/drawing/2014/main" id="{33C119BF-9192-52C1-FAB6-E32C515FEF64}"/>
              </a:ext>
            </a:extLst>
          </p:cNvPr>
          <p:cNvSpPr>
            <a:spLocks noGrp="1"/>
          </p:cNvSpPr>
          <p:nvPr>
            <p:ph type="ftr" sz="quarter" idx="11"/>
          </p:nvPr>
        </p:nvSpPr>
        <p:spPr/>
        <p:txBody>
          <a:bodyPr/>
          <a:lstStyle/>
          <a:p>
            <a:r>
              <a:rPr lang="en-US"/>
              <a:t> Intermediate Microeconomic Theory</a:t>
            </a:r>
          </a:p>
        </p:txBody>
      </p:sp>
      <p:sp>
        <p:nvSpPr>
          <p:cNvPr id="4" name="Slide Number Placeholder 3">
            <a:extLst>
              <a:ext uri="{FF2B5EF4-FFF2-40B4-BE49-F238E27FC236}">
                <a16:creationId xmlns:a16="http://schemas.microsoft.com/office/drawing/2014/main" id="{8680EC8D-28A9-E3D6-2C7A-390311EF2732}"/>
              </a:ext>
            </a:extLst>
          </p:cNvPr>
          <p:cNvSpPr>
            <a:spLocks noGrp="1"/>
          </p:cNvSpPr>
          <p:nvPr>
            <p:ph type="sldNum" sz="quarter" idx="12"/>
          </p:nvPr>
        </p:nvSpPr>
        <p:spPr/>
        <p:txBody>
          <a:bodyPr/>
          <a:lstStyle/>
          <a:p>
            <a:fld id="{C1FF6DA9-008F-8B48-92A6-B652298478BF}" type="slidenum">
              <a:rPr lang="en-US" smtClean="0"/>
              <a:t>3</a:t>
            </a:fld>
            <a:endParaRPr lang="en-US"/>
          </a:p>
        </p:txBody>
      </p:sp>
      <p:pic>
        <p:nvPicPr>
          <p:cNvPr id="6" name="Picture 5">
            <a:extLst>
              <a:ext uri="{FF2B5EF4-FFF2-40B4-BE49-F238E27FC236}">
                <a16:creationId xmlns:a16="http://schemas.microsoft.com/office/drawing/2014/main" id="{5B9AB831-64D4-CBC2-2B20-D2826E492E51}"/>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209447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394E-292A-318B-460E-8E92DCC2C53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83897A-5B69-B1F3-E6AF-85AF43C780E2}"/>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A preference relation is monotone if, whenever one bundle has at least as much of every good as another, the consumer strictly prefers the bundle with more.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more the better.”</a:t>
                </a:r>
                <a:endParaRPr lang="en-US" altLang="zh-TW" sz="2000" dirty="0"/>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Under monotonicity, indifference curves cannot slope upward.</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solidFill>
                      <a:schemeClr val="bg1">
                        <a:lumMod val="50000"/>
                      </a:schemeClr>
                    </a:solidFill>
                  </a:rPr>
                  <a:t>Formally: (Strong) Monotonicity</a:t>
                </a:r>
              </a:p>
              <a:p>
                <a:pPr>
                  <a:spcBef>
                    <a:spcPts val="1000"/>
                  </a:spcBef>
                  <a:defRPr sz="2000">
                    <a:solidFill>
                      <a:srgbClr val="000000"/>
                    </a:solidFill>
                    <a:latin typeface="Garamond"/>
                  </a:defRPr>
                </a:pPr>
                <a:endParaRPr lang="en-US" altLang="zh-TW" sz="500" dirty="0">
                  <a:solidFill>
                    <a:schemeClr val="bg1">
                      <a:lumMod val="50000"/>
                    </a:schemeClr>
                  </a:solidFill>
                </a:endParaRPr>
              </a:p>
              <a:p>
                <a:pPr marL="0" indent="0">
                  <a:spcBef>
                    <a:spcPts val="1000"/>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a:rPr lang="en-US" altLang="zh-TW" sz="2400" i="1">
                          <a:solidFill>
                            <a:schemeClr val="bg1">
                              <a:lumMod val="50000"/>
                            </a:schemeClr>
                          </a:solidFill>
                          <a:latin typeface="Cambria Math" panose="02040503050406030204" pitchFamily="18" charset="0"/>
                        </a:rPr>
                        <m:t>𝑥</m:t>
                      </m:r>
                      <m:r>
                        <a:rPr lang="en-US" altLang="zh-TW" sz="2400" b="0" i="1" smtClean="0">
                          <a:solidFill>
                            <a:schemeClr val="bg1">
                              <a:lumMod val="50000"/>
                            </a:schemeClr>
                          </a:solidFill>
                          <a:latin typeface="Cambria Math" panose="02040503050406030204" pitchFamily="18" charset="0"/>
                        </a:rPr>
                        <m:t>≥</m:t>
                      </m:r>
                      <m:r>
                        <a:rPr lang="en-US" altLang="zh-TW" sz="2400" i="1">
                          <a:solidFill>
                            <a:schemeClr val="bg1">
                              <a:lumMod val="50000"/>
                            </a:schemeClr>
                          </a:solidFill>
                          <a:latin typeface="Cambria Math" panose="02040503050406030204" pitchFamily="18" charset="0"/>
                        </a:rPr>
                        <m:t>𝑦</m:t>
                      </m:r>
                      <m:r>
                        <a:rPr lang="en-US" sz="2400" i="1" dirty="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𝑎𝑛𝑑</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𝑥</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𝑦</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𝑡h𝑒𝑛</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𝑦</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𝑧</m:t>
                      </m:r>
                    </m:oMath>
                  </m:oMathPara>
                </a14:m>
                <a:endParaRPr lang="en-US" altLang="zh-TW" sz="2400" dirty="0">
                  <a:solidFill>
                    <a:schemeClr val="bg1">
                      <a:lumMod val="50000"/>
                    </a:schemeClr>
                  </a:solidFill>
                </a:endParaRPr>
              </a:p>
              <a:p>
                <a:pPr>
                  <a:spcBef>
                    <a:spcPts val="1000"/>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3683897A-5B69-B1F3-E6AF-85AF43C780E2}"/>
                  </a:ext>
                </a:extLst>
              </p:cNvPr>
              <p:cNvSpPr>
                <a:spLocks noGrp="1" noRot="1" noChangeAspect="1" noMove="1" noResize="1" noEditPoints="1" noAdjustHandles="1" noChangeArrowheads="1" noChangeShapeType="1" noTextEdit="1"/>
              </p:cNvSpPr>
              <p:nvPr>
                <p:ph idx="1"/>
              </p:nvPr>
            </p:nvSpPr>
            <p:spPr>
              <a:xfrm>
                <a:off x="5029199" y="1300900"/>
                <a:ext cx="6766561" cy="5081046"/>
              </a:xfrm>
              <a:blipFill>
                <a:blip r:embed="rId2"/>
                <a:stretch>
                  <a:fillRect l="-1171" t="-959" r="-27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7BE1CDE-CE4B-6B3C-AE3D-326BD1BB0A3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2D1B-51F5-E1F7-B924-CDFCB1D3730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 Monotonicity</a:t>
            </a:r>
          </a:p>
        </p:txBody>
      </p:sp>
      <p:sp>
        <p:nvSpPr>
          <p:cNvPr id="5" name="Rectangle 4">
            <a:extLst>
              <a:ext uri="{FF2B5EF4-FFF2-40B4-BE49-F238E27FC236}">
                <a16:creationId xmlns:a16="http://schemas.microsoft.com/office/drawing/2014/main" id="{5FEE50CE-7391-15D4-66B5-F9159FCBFFD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1F21100-ED14-7B94-E41C-48D77B63DB4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517DCA0-D3EE-1CC8-61A7-9653F15280D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69C2A116-8986-4B33-A4B3-4C46B4B5C15A}"/>
              </a:ext>
            </a:extLst>
          </p:cNvPr>
          <p:cNvPicPr>
            <a:picLocks noChangeAspect="1"/>
          </p:cNvPicPr>
          <p:nvPr/>
        </p:nvPicPr>
        <p:blipFill>
          <a:blip r:embed="rId3"/>
          <a:srcRect/>
          <a:stretch/>
        </p:blipFill>
        <p:spPr>
          <a:xfrm>
            <a:off x="457199" y="1427532"/>
            <a:ext cx="4572000" cy="4572000"/>
          </a:xfrm>
          <a:prstGeom prst="rect">
            <a:avLst/>
          </a:prstGeom>
        </p:spPr>
      </p:pic>
    </p:spTree>
    <p:extLst>
      <p:ext uri="{BB962C8B-B14F-4D97-AF65-F5344CB8AC3E}">
        <p14:creationId xmlns:p14="http://schemas.microsoft.com/office/powerpoint/2010/main" val="11099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18CB2-37BA-CFC2-4CEF-06BD1D1C78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89F25-CAE8-8E2F-02E6-F5133B0E6B16}"/>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A preference relation is convex if consumers prefer more balanced bundles to extreme bundles.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“Variety is better than extremes.”</a:t>
            </a:r>
            <a:endParaRPr lang="en-US" altLang="zh-TW" sz="2000" dirty="0"/>
          </a:p>
          <a:p>
            <a:pPr lvl="1">
              <a:spcBef>
                <a:spcPts val="1000"/>
              </a:spcBef>
              <a:defRPr sz="2000">
                <a:solidFill>
                  <a:srgbClr val="000000"/>
                </a:solidFill>
                <a:latin typeface="Garamond"/>
              </a:defRPr>
            </a:pPr>
            <a:r>
              <a:rPr lang="en-US" altLang="zh-TW" sz="2000" dirty="0"/>
              <a:t>X: Relatively more of good 2 and relatively less of good 1.</a:t>
            </a:r>
          </a:p>
          <a:p>
            <a:pPr lvl="1">
              <a:spcBef>
                <a:spcPts val="1000"/>
              </a:spcBef>
              <a:defRPr sz="2000">
                <a:solidFill>
                  <a:srgbClr val="000000"/>
                </a:solidFill>
                <a:latin typeface="Garamond"/>
              </a:defRPr>
            </a:pPr>
            <a:r>
              <a:rPr lang="en-US" altLang="zh-TW" sz="2000" dirty="0"/>
              <a:t>Y: Relatively more of good 1 and relatively less of good 2.</a:t>
            </a:r>
          </a:p>
          <a:p>
            <a:pPr lvl="1">
              <a:spcBef>
                <a:spcPts val="1000"/>
              </a:spcBef>
              <a:defRPr sz="2000">
                <a:solidFill>
                  <a:srgbClr val="000000"/>
                </a:solidFill>
                <a:latin typeface="Garamond"/>
              </a:defRPr>
            </a:pPr>
            <a:r>
              <a:rPr lang="en-US" altLang="zh-TW" sz="2000" dirty="0"/>
              <a:t>Z: A more balanced combination of both goods.</a:t>
            </a:r>
          </a:p>
          <a:p>
            <a:pPr lvl="1">
              <a:spcBef>
                <a:spcPts val="1000"/>
              </a:spcBef>
              <a:defRPr sz="2000">
                <a:solidFill>
                  <a:srgbClr val="000000"/>
                </a:solidFill>
                <a:latin typeface="Garamond"/>
              </a:defRPr>
            </a:pPr>
            <a:r>
              <a:rPr lang="en-US" altLang="zh-TW" sz="2000" dirty="0"/>
              <a:t>Under convex preferences, the consumer prefers bundle Z to either extreme bundle.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As a result, under convex preferences, indifference curves are bowed inward toward the origin.</a:t>
            </a:r>
          </a:p>
        </p:txBody>
      </p:sp>
      <p:sp>
        <p:nvSpPr>
          <p:cNvPr id="4" name="Rectangle 3">
            <a:extLst>
              <a:ext uri="{FF2B5EF4-FFF2-40B4-BE49-F238E27FC236}">
                <a16:creationId xmlns:a16="http://schemas.microsoft.com/office/drawing/2014/main" id="{725CB73E-2060-4136-8F95-BBCC545A05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9E7F0-F9E0-C133-A526-2E3408973DC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 Convexity</a:t>
            </a:r>
          </a:p>
        </p:txBody>
      </p:sp>
      <p:sp>
        <p:nvSpPr>
          <p:cNvPr id="5" name="Rectangle 4">
            <a:extLst>
              <a:ext uri="{FF2B5EF4-FFF2-40B4-BE49-F238E27FC236}">
                <a16:creationId xmlns:a16="http://schemas.microsoft.com/office/drawing/2014/main" id="{E92BFD38-E756-2A0B-D745-3BE5BEA3F4B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95253CC-1F7E-9ECE-F6E9-864D0E1D61B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5FC5D85-8EE9-B55F-D5CE-3B3F22689C2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EC2526E4-6A89-95B0-851F-8991CD66844F}"/>
              </a:ext>
            </a:extLst>
          </p:cNvPr>
          <p:cNvPicPr>
            <a:picLocks noChangeAspect="1"/>
          </p:cNvPicPr>
          <p:nvPr/>
        </p:nvPicPr>
        <p:blipFill>
          <a:blip r:embed="rId2"/>
          <a:srcRect/>
          <a:stretch/>
        </p:blipFill>
        <p:spPr>
          <a:xfrm>
            <a:off x="457199" y="1427532"/>
            <a:ext cx="4572000" cy="4572000"/>
          </a:xfrm>
          <a:prstGeom prst="rect">
            <a:avLst/>
          </a:prstGeom>
        </p:spPr>
      </p:pic>
      <p:pic>
        <p:nvPicPr>
          <p:cNvPr id="10" name="Picture 9">
            <a:extLst>
              <a:ext uri="{FF2B5EF4-FFF2-40B4-BE49-F238E27FC236}">
                <a16:creationId xmlns:a16="http://schemas.microsoft.com/office/drawing/2014/main" id="{2FE5649E-C681-306B-3435-0009D76E35A4}"/>
              </a:ext>
            </a:extLst>
          </p:cNvPr>
          <p:cNvPicPr>
            <a:picLocks noChangeAspect="1"/>
          </p:cNvPicPr>
          <p:nvPr/>
        </p:nvPicPr>
        <p:blipFill>
          <a:blip r:embed="rId3"/>
          <a:srcRect/>
          <a:stretch/>
        </p:blipFill>
        <p:spPr>
          <a:xfrm>
            <a:off x="457199" y="1427532"/>
            <a:ext cx="4572000" cy="4572000"/>
          </a:xfrm>
          <a:prstGeom prst="rect">
            <a:avLst/>
          </a:prstGeom>
        </p:spPr>
      </p:pic>
    </p:spTree>
    <p:extLst>
      <p:ext uri="{BB962C8B-B14F-4D97-AF65-F5344CB8AC3E}">
        <p14:creationId xmlns:p14="http://schemas.microsoft.com/office/powerpoint/2010/main" val="33869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2CCE-BF13-24A0-EB0B-9CC5F892DE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87A0C-2D24-C1CD-315D-040B753D745A}"/>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A preference relation is continuous if small changes in a bundle lead to only small changes in preferences.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Continuity ensures that indifference curves are smooth and unbroken, rather than having gaps or sudden jumps.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solidFill>
                  <a:schemeClr val="bg1">
                    <a:lumMod val="50000"/>
                  </a:schemeClr>
                </a:solidFill>
              </a:rPr>
              <a:t>We are skipping the formal definitions of convexity and continuity, as it is far beyond the scope of this course.</a:t>
            </a:r>
            <a:endParaRPr lang="en-US" altLang="zh-TW" sz="2400" dirty="0"/>
          </a:p>
        </p:txBody>
      </p:sp>
      <p:sp>
        <p:nvSpPr>
          <p:cNvPr id="4" name="Rectangle 3">
            <a:extLst>
              <a:ext uri="{FF2B5EF4-FFF2-40B4-BE49-F238E27FC236}">
                <a16:creationId xmlns:a16="http://schemas.microsoft.com/office/drawing/2014/main" id="{0999ED76-1541-FEE2-E919-7AE24B63995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7F1BF-2786-86E9-138C-026A26CBB99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 Continuity</a:t>
            </a:r>
          </a:p>
        </p:txBody>
      </p:sp>
      <p:sp>
        <p:nvSpPr>
          <p:cNvPr id="5" name="Rectangle 4">
            <a:extLst>
              <a:ext uri="{FF2B5EF4-FFF2-40B4-BE49-F238E27FC236}">
                <a16:creationId xmlns:a16="http://schemas.microsoft.com/office/drawing/2014/main" id="{E7E6B773-30A9-27B7-94FE-1A94A6D360D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5F3323F-7364-17C4-DF79-D5FEA0115CF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3944EBC-0164-BA73-8E90-FDD7B3F3EEC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CE44BBC7-C81E-D18F-C1E6-E2C223A1FF02}"/>
              </a:ext>
            </a:extLst>
          </p:cNvPr>
          <p:cNvPicPr>
            <a:picLocks noChangeAspect="1"/>
          </p:cNvPicPr>
          <p:nvPr/>
        </p:nvPicPr>
        <p:blipFill>
          <a:blip r:embed="rId2"/>
          <a:srcRect/>
          <a:stretch/>
        </p:blipFill>
        <p:spPr>
          <a:xfrm>
            <a:off x="457199" y="1427532"/>
            <a:ext cx="4572000" cy="4572000"/>
          </a:xfrm>
          <a:prstGeom prst="rect">
            <a:avLst/>
          </a:prstGeom>
        </p:spPr>
      </p:pic>
    </p:spTree>
    <p:extLst>
      <p:ext uri="{BB962C8B-B14F-4D97-AF65-F5344CB8AC3E}">
        <p14:creationId xmlns:p14="http://schemas.microsoft.com/office/powerpoint/2010/main" val="325265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942D1F5E-1E1E-6EBF-4593-42E2B6962B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6BACBC-668B-627B-AF2D-FFCE65FB7AC6}"/>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The Marginal Rate of Substitution</a:t>
            </a:r>
            <a:endParaRPr sz="4400" dirty="0">
              <a:solidFill>
                <a:schemeClr val="bg1"/>
              </a:solidFill>
            </a:endParaRPr>
          </a:p>
        </p:txBody>
      </p:sp>
    </p:spTree>
    <p:extLst>
      <p:ext uri="{BB962C8B-B14F-4D97-AF65-F5344CB8AC3E}">
        <p14:creationId xmlns:p14="http://schemas.microsoft.com/office/powerpoint/2010/main" val="2128583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4A07-73D6-3E28-1869-61D3F13ADBC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423C4E-7462-F389-4CB7-54ACEC35EB32}"/>
                  </a:ext>
                </a:extLst>
              </p:cNvPr>
              <p:cNvSpPr>
                <a:spLocks noGrp="1"/>
              </p:cNvSpPr>
              <p:nvPr>
                <p:ph idx="1"/>
              </p:nvPr>
            </p:nvSpPr>
            <p:spPr>
              <a:xfrm>
                <a:off x="5029199" y="1300900"/>
                <a:ext cx="6766561" cy="5347550"/>
              </a:xfrm>
            </p:spPr>
            <p:txBody>
              <a:bodyPr>
                <a:normAutofit/>
              </a:bodyPr>
              <a:lstStyle/>
              <a:p>
                <a:pPr>
                  <a:spcBef>
                    <a:spcPts val="1000"/>
                  </a:spcBef>
                  <a:defRPr sz="2000">
                    <a:solidFill>
                      <a:srgbClr val="000000"/>
                    </a:solidFill>
                    <a:latin typeface="Garamond"/>
                  </a:defRPr>
                </a:pPr>
                <a:r>
                  <a:rPr lang="en-US" altLang="zh-TW" sz="2400" dirty="0"/>
                  <a:t>The </a:t>
                </a:r>
                <a:r>
                  <a:rPr lang="en-US" altLang="zh-TW" sz="2400" b="1" dirty="0"/>
                  <a:t>Marginal Rate of Substitution (MRS)</a:t>
                </a:r>
                <a:r>
                  <a:rPr lang="en-US" altLang="zh-TW" sz="2400" dirty="0"/>
                  <a:t> is the rate at which a consumer is willing to trade one good for another while remaining indifferent.</a:t>
                </a:r>
                <a:endParaRPr lang="en-US" altLang="zh-TW" sz="2000" dirty="0"/>
              </a:p>
              <a:p>
                <a:pPr lvl="3">
                  <a:spcBef>
                    <a:spcPts val="1000"/>
                  </a:spcBef>
                  <a:defRPr sz="2000">
                    <a:solidFill>
                      <a:srgbClr val="000000"/>
                    </a:solidFill>
                    <a:latin typeface="Garamond"/>
                  </a:defRPr>
                </a:pPr>
                <a:endParaRPr lang="en-US" altLang="zh-TW" sz="1000" dirty="0"/>
              </a:p>
              <a:p>
                <a:pPr>
                  <a:spcBef>
                    <a:spcPts val="1000"/>
                  </a:spcBef>
                  <a:defRPr sz="2000">
                    <a:solidFill>
                      <a:srgbClr val="000000"/>
                    </a:solidFill>
                    <a:latin typeface="Garamond"/>
                  </a:defRPr>
                </a:pPr>
                <a:r>
                  <a:rPr lang="en-US" altLang="zh-TW" sz="2400" dirty="0"/>
                  <a:t>Let’s see what MRS looks like on a graph:</a:t>
                </a:r>
              </a:p>
              <a:p>
                <a:pPr lvl="1">
                  <a:spcBef>
                    <a:spcPts val="1000"/>
                  </a:spcBef>
                  <a:defRPr sz="2000">
                    <a:solidFill>
                      <a:srgbClr val="000000"/>
                    </a:solidFill>
                    <a:latin typeface="Garamond"/>
                  </a:defRPr>
                </a:pPr>
                <a:r>
                  <a:rPr lang="en-US" altLang="zh-TW" sz="2000" dirty="0"/>
                  <a:t>A consumer is currently consuming bundle X.</a:t>
                </a:r>
              </a:p>
              <a:p>
                <a:pPr lvl="1">
                  <a:spcBef>
                    <a:spcPts val="1000"/>
                  </a:spcBef>
                  <a:defRPr sz="2000">
                    <a:solidFill>
                      <a:srgbClr val="000000"/>
                    </a:solidFill>
                    <a:latin typeface="Garamond"/>
                  </a:defRPr>
                </a:pPr>
                <a:r>
                  <a:rPr lang="en-US" altLang="zh-TW" sz="2000" dirty="0"/>
                  <a:t>The consumer is given some extra units of good 1.</a:t>
                </a:r>
              </a:p>
              <a:p>
                <a:pPr lvl="1">
                  <a:spcBef>
                    <a:spcPts val="1000"/>
                  </a:spcBef>
                  <a:defRPr sz="2000">
                    <a:solidFill>
                      <a:srgbClr val="000000"/>
                    </a:solidFill>
                    <a:latin typeface="Garamond"/>
                  </a:defRPr>
                </a:pPr>
                <a:r>
                  <a:rPr lang="en-US" altLang="zh-TW" sz="2000" dirty="0"/>
                  <a:t>We then ask how many units of good 2 the consumer is willing to give up to remain indifferent to bundle X.</a:t>
                </a:r>
              </a:p>
              <a:p>
                <a:pPr lvl="1">
                  <a:spcBef>
                    <a:spcPts val="1000"/>
                  </a:spcBef>
                  <a:defRPr sz="2000">
                    <a:solidFill>
                      <a:srgbClr val="000000"/>
                    </a:solidFill>
                    <a:latin typeface="Garamond"/>
                  </a:defRPr>
                </a:pPr>
                <a:r>
                  <a:rPr lang="en-US" altLang="zh-TW" sz="2000" dirty="0"/>
                  <a:t>This exchange ratio, </a:t>
                </a:r>
                <a14:m>
                  <m:oMath xmlns:m="http://schemas.openxmlformats.org/officeDocument/2006/math">
                    <m:r>
                      <m:rPr>
                        <m:sty m:val="p"/>
                      </m:rPr>
                      <a:rPr lang="en-US" altLang="zh-TW" sz="2000">
                        <a:latin typeface="Cambria Math" panose="02040503050406030204" pitchFamily="18" charset="0"/>
                      </a:rPr>
                      <m:t>Δ</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r>
                      <m:rPr>
                        <m:sty m:val="p"/>
                      </m:rPr>
                      <a:rPr lang="en-US" altLang="zh-TW" sz="2000">
                        <a:latin typeface="Cambria Math" panose="02040503050406030204" pitchFamily="18" charset="0"/>
                      </a:rPr>
                      <m:t>Δ</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oMath>
                </a14:m>
                <a:r>
                  <a:rPr lang="en-US" altLang="zh-TW" sz="2000" dirty="0"/>
                  <a:t>, </a:t>
                </a:r>
                <a:r>
                  <a:rPr lang="en-US" altLang="zh-TW" sz="2000" i="1" dirty="0"/>
                  <a:t>approximates</a:t>
                </a:r>
                <a:r>
                  <a:rPr lang="en-US" altLang="zh-TW" sz="2000" dirty="0"/>
                  <a:t> the MRS.</a:t>
                </a:r>
              </a:p>
              <a:p>
                <a:pPr lvl="4">
                  <a:spcBef>
                    <a:spcPts val="1000"/>
                  </a:spcBef>
                  <a:defRPr sz="2000">
                    <a:solidFill>
                      <a:srgbClr val="000000"/>
                    </a:solidFill>
                    <a:latin typeface="Garamond"/>
                  </a:defRPr>
                </a:pPr>
                <a:endParaRPr lang="en-US" altLang="zh-TW" sz="1000" dirty="0"/>
              </a:p>
              <a:p>
                <a:pPr>
                  <a:spcBef>
                    <a:spcPts val="1000"/>
                  </a:spcBef>
                  <a:defRPr sz="2000">
                    <a:solidFill>
                      <a:srgbClr val="000000"/>
                    </a:solidFill>
                    <a:latin typeface="Garamond"/>
                  </a:defRPr>
                </a:pPr>
                <a:r>
                  <a:rPr lang="en-US" altLang="zh-TW" sz="2400" dirty="0"/>
                  <a:t>Formally, the MRS is the slope of the indifference curve at point X,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𝑑</m:t>
                        </m:r>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𝑑</m:t>
                        </m:r>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oMath>
                </a14:m>
                <a:r>
                  <a:rPr lang="en-US" altLang="zh-TW" sz="2400" dirty="0"/>
                  <a:t>.</a:t>
                </a:r>
              </a:p>
              <a:p>
                <a:pPr lvl="1">
                  <a:spcBef>
                    <a:spcPts val="1000"/>
                  </a:spcBef>
                  <a:defRPr sz="2000">
                    <a:solidFill>
                      <a:srgbClr val="000000"/>
                    </a:solidFill>
                    <a:latin typeface="Garamond"/>
                  </a:defRPr>
                </a:pPr>
                <a:endParaRPr lang="en-US" altLang="zh-TW" sz="2000" dirty="0"/>
              </a:p>
              <a:p>
                <a:pPr lvl="1">
                  <a:spcBef>
                    <a:spcPts val="1000"/>
                  </a:spcBef>
                  <a:defRPr sz="2000">
                    <a:solidFill>
                      <a:srgbClr val="000000"/>
                    </a:solidFill>
                    <a:latin typeface="Garamond"/>
                  </a:defRPr>
                </a:pPr>
                <a:endParaRPr lang="en-US" altLang="zh-TW" sz="2000" dirty="0"/>
              </a:p>
              <a:p>
                <a:pPr>
                  <a:spcBef>
                    <a:spcPts val="1000"/>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8F423C4E-7462-F389-4CB7-54ACEC35EB32}"/>
                  </a:ext>
                </a:extLst>
              </p:cNvPr>
              <p:cNvSpPr>
                <a:spLocks noGrp="1" noRot="1" noChangeAspect="1" noMove="1" noResize="1" noEditPoints="1" noAdjustHandles="1" noChangeArrowheads="1" noChangeShapeType="1" noTextEdit="1"/>
              </p:cNvSpPr>
              <p:nvPr>
                <p:ph idx="1"/>
              </p:nvPr>
            </p:nvSpPr>
            <p:spPr>
              <a:xfrm>
                <a:off x="5029199" y="1300900"/>
                <a:ext cx="6766561" cy="5347550"/>
              </a:xfrm>
              <a:blipFill>
                <a:blip r:embed="rId2"/>
                <a:stretch>
                  <a:fillRect l="-1171" t="-91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F26ABC-79B8-FDE1-B9A5-B29A4154770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551D8-D640-DC9A-61EB-0A45FE4A84A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Marginal Rate of Substitution(-</a:t>
            </a:r>
            <a:r>
              <a:rPr lang="en-US" sz="4000" dirty="0" err="1">
                <a:solidFill>
                  <a:schemeClr val="bg1"/>
                </a:solidFill>
              </a:rPr>
              <a:t>ish</a:t>
            </a:r>
            <a:r>
              <a:rPr lang="en-US" sz="4000" dirty="0">
                <a:solidFill>
                  <a:schemeClr val="bg1"/>
                </a:solidFill>
              </a:rPr>
              <a:t>)</a:t>
            </a:r>
          </a:p>
        </p:txBody>
      </p:sp>
      <p:sp>
        <p:nvSpPr>
          <p:cNvPr id="5" name="Rectangle 4">
            <a:extLst>
              <a:ext uri="{FF2B5EF4-FFF2-40B4-BE49-F238E27FC236}">
                <a16:creationId xmlns:a16="http://schemas.microsoft.com/office/drawing/2014/main" id="{5736848F-C817-36EA-82D8-49F1F07314A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803B48A-9BB5-070C-995C-6A69072C23D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94E2628-E187-ACE4-3898-28A5303DD11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39FA6509-1394-E2DE-9521-91439B2F2361}"/>
              </a:ext>
            </a:extLst>
          </p:cNvPr>
          <p:cNvPicPr>
            <a:picLocks noChangeAspect="1"/>
          </p:cNvPicPr>
          <p:nvPr/>
        </p:nvPicPr>
        <p:blipFill>
          <a:blip r:embed="rId3"/>
          <a:srcRect/>
          <a:stretch/>
        </p:blipFill>
        <p:spPr>
          <a:xfrm>
            <a:off x="457199" y="1427532"/>
            <a:ext cx="4572000" cy="4572000"/>
          </a:xfrm>
          <a:prstGeom prst="rect">
            <a:avLst/>
          </a:prstGeom>
        </p:spPr>
      </p:pic>
      <p:pic>
        <p:nvPicPr>
          <p:cNvPr id="10" name="Picture 9">
            <a:extLst>
              <a:ext uri="{FF2B5EF4-FFF2-40B4-BE49-F238E27FC236}">
                <a16:creationId xmlns:a16="http://schemas.microsoft.com/office/drawing/2014/main" id="{F9F371E6-03C9-CD3A-A67A-8695B9516084}"/>
              </a:ext>
            </a:extLst>
          </p:cNvPr>
          <p:cNvPicPr>
            <a:picLocks noChangeAspect="1"/>
          </p:cNvPicPr>
          <p:nvPr/>
        </p:nvPicPr>
        <p:blipFill>
          <a:blip r:embed="rId4"/>
          <a:srcRect/>
          <a:stretch/>
        </p:blipFill>
        <p:spPr>
          <a:xfrm>
            <a:off x="457199" y="1427532"/>
            <a:ext cx="4572000" cy="4572000"/>
          </a:xfrm>
          <a:prstGeom prst="rect">
            <a:avLst/>
          </a:prstGeom>
        </p:spPr>
      </p:pic>
      <p:pic>
        <p:nvPicPr>
          <p:cNvPr id="12" name="Picture 11">
            <a:extLst>
              <a:ext uri="{FF2B5EF4-FFF2-40B4-BE49-F238E27FC236}">
                <a16:creationId xmlns:a16="http://schemas.microsoft.com/office/drawing/2014/main" id="{3DE9B501-7129-5C84-2A3A-CCA7A3E46D70}"/>
              </a:ext>
            </a:extLst>
          </p:cNvPr>
          <p:cNvPicPr>
            <a:picLocks noChangeAspect="1"/>
          </p:cNvPicPr>
          <p:nvPr/>
        </p:nvPicPr>
        <p:blipFill>
          <a:blip r:embed="rId5"/>
          <a:srcRect/>
          <a:stretch/>
        </p:blipFill>
        <p:spPr>
          <a:xfrm>
            <a:off x="457199" y="1427532"/>
            <a:ext cx="4572000" cy="4572000"/>
          </a:xfrm>
          <a:prstGeom prst="rect">
            <a:avLst/>
          </a:prstGeom>
        </p:spPr>
      </p:pic>
      <p:pic>
        <p:nvPicPr>
          <p:cNvPr id="14" name="Picture 13">
            <a:extLst>
              <a:ext uri="{FF2B5EF4-FFF2-40B4-BE49-F238E27FC236}">
                <a16:creationId xmlns:a16="http://schemas.microsoft.com/office/drawing/2014/main" id="{E1590828-88DE-BD05-D2C5-66F223C8B910}"/>
              </a:ext>
            </a:extLst>
          </p:cNvPr>
          <p:cNvPicPr>
            <a:picLocks noChangeAspect="1"/>
          </p:cNvPicPr>
          <p:nvPr/>
        </p:nvPicPr>
        <p:blipFill>
          <a:blip r:embed="rId6"/>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258281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B53F-C40F-AA7E-B222-3632987D118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EBC4D-5EC4-55BD-12FD-DAB9C8AD8A95}"/>
                  </a:ext>
                </a:extLst>
              </p:cNvPr>
              <p:cNvSpPr>
                <a:spLocks noGrp="1"/>
              </p:cNvSpPr>
              <p:nvPr>
                <p:ph idx="1"/>
              </p:nvPr>
            </p:nvSpPr>
            <p:spPr>
              <a:xfrm>
                <a:off x="457199" y="1300900"/>
                <a:ext cx="11338561" cy="5081046"/>
              </a:xfrm>
            </p:spPr>
            <p:txBody>
              <a:bodyPr>
                <a:normAutofit/>
              </a:bodyPr>
              <a:lstStyle/>
              <a:p>
                <a:pPr>
                  <a:spcBef>
                    <a:spcPts val="1000"/>
                  </a:spcBef>
                  <a:defRPr sz="2000">
                    <a:solidFill>
                      <a:srgbClr val="000000"/>
                    </a:solidFill>
                    <a:latin typeface="Garamond"/>
                  </a:defRPr>
                </a:pPr>
                <a:r>
                  <a:rPr lang="en-US" altLang="zh-TW" sz="2400" dirty="0"/>
                  <a:t>MRS is the slope of the indifference curve at a given bundle.</a:t>
                </a:r>
              </a:p>
              <a:p>
                <a:pPr lvl="1">
                  <a:spcBef>
                    <a:spcPts val="1000"/>
                  </a:spcBef>
                  <a:defRPr sz="2000">
                    <a:solidFill>
                      <a:srgbClr val="000000"/>
                    </a:solidFill>
                    <a:latin typeface="Garamond"/>
                  </a:defRPr>
                </a:pPr>
                <a:r>
                  <a:rPr lang="en-US" altLang="zh-TW" sz="2000" dirty="0"/>
                  <a:t>When the change in good 1 is very small (the “run” is near zero), the ratio </a:t>
                </a:r>
                <a14:m>
                  <m:oMath xmlns:m="http://schemas.openxmlformats.org/officeDocument/2006/math">
                    <m:r>
                      <m:rPr>
                        <m:sty m:val="p"/>
                      </m:rPr>
                      <a:rPr lang="en-US" altLang="zh-TW" sz="2000">
                        <a:latin typeface="Cambria Math" panose="02040503050406030204" pitchFamily="18" charset="0"/>
                      </a:rPr>
                      <m:t>Δ</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r>
                      <m:rPr>
                        <m:sty m:val="p"/>
                      </m:rPr>
                      <a:rPr lang="en-US" altLang="zh-TW" sz="2000">
                        <a:latin typeface="Cambria Math" panose="02040503050406030204" pitchFamily="18" charset="0"/>
                      </a:rPr>
                      <m:t>Δ</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oMath>
                </a14:m>
                <a:r>
                  <a:rPr lang="en-US" altLang="zh-TW" sz="2000" dirty="0"/>
                  <a:t> approaches the slope of the indifference curve, </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𝑑</m:t>
                        </m:r>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𝑑</m:t>
                        </m:r>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oMath>
                </a14:m>
                <a:r>
                  <a:rPr lang="en-US" altLang="zh-TW" sz="2000" dirty="0"/>
                  <a: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MRS is the consumer’s marginal willingness to pay:</a:t>
                </a:r>
              </a:p>
              <a:p>
                <a:pPr lvl="1">
                  <a:spcBef>
                    <a:spcPts val="1000"/>
                  </a:spcBef>
                  <a:defRPr sz="2000">
                    <a:solidFill>
                      <a:srgbClr val="000000"/>
                    </a:solidFill>
                    <a:latin typeface="Garamond"/>
                  </a:defRPr>
                </a:pPr>
                <a:r>
                  <a:rPr lang="en-US" altLang="zh-TW" sz="2000" dirty="0"/>
                  <a:t>The amount of good 2 the consumer is willing to pay for a marginal amount of extra consumption of good 1, holding the consumer equally satisfied.</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MRS reflects the consumer’s internal tradeoff between the two goods, not a market tradeoff.</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It depends on preferences and the current bundle, not on prices.</a:t>
                </a:r>
              </a:p>
            </p:txBody>
          </p:sp>
        </mc:Choice>
        <mc:Fallback xmlns="">
          <p:sp>
            <p:nvSpPr>
              <p:cNvPr id="3" name="Content Placeholder 2">
                <a:extLst>
                  <a:ext uri="{FF2B5EF4-FFF2-40B4-BE49-F238E27FC236}">
                    <a16:creationId xmlns:a16="http://schemas.microsoft.com/office/drawing/2014/main" id="{1E8EBC4D-5EC4-55BD-12FD-DAB9C8AD8A95}"/>
                  </a:ext>
                </a:extLst>
              </p:cNvPr>
              <p:cNvSpPr>
                <a:spLocks noGrp="1" noRot="1" noChangeAspect="1" noMove="1" noResize="1" noEditPoints="1" noAdjustHandles="1" noChangeArrowheads="1" noChangeShapeType="1" noTextEdit="1"/>
              </p:cNvSpPr>
              <p:nvPr>
                <p:ph idx="1"/>
              </p:nvPr>
            </p:nvSpPr>
            <p:spPr>
              <a:xfrm>
                <a:off x="457199" y="1300900"/>
                <a:ext cx="11338561" cy="5081046"/>
              </a:xfrm>
              <a:blipFill>
                <a:blip r:embed="rId2"/>
                <a:stretch>
                  <a:fillRect l="-699" t="-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998B534-DCFA-BF16-2D7B-D7044857CB9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91059-EDD4-BB2C-C8F7-A0719604AD8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Interpretations of MRS</a:t>
            </a:r>
          </a:p>
        </p:txBody>
      </p:sp>
      <p:sp>
        <p:nvSpPr>
          <p:cNvPr id="5" name="Rectangle 4">
            <a:extLst>
              <a:ext uri="{FF2B5EF4-FFF2-40B4-BE49-F238E27FC236}">
                <a16:creationId xmlns:a16="http://schemas.microsoft.com/office/drawing/2014/main" id="{EF6E9899-81D1-82A0-47AD-B443715F668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591BE2E-A9C0-1691-5CED-4EF4D876F6B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A95F9C3-80E4-23FA-2E59-0ADFE14035F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5168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DEE0-084F-8DD8-F858-4EB7E2B392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CBE6B-2ECB-195A-AB5B-B328F7ADD139}"/>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If preferences are convex, the marginal rate of substitution is diminishing as we move along an indifference curve.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Diminishing MRS means that as the consumer has more of good 1, they are willing to give up fewer units of good 2 for an additional unit of good 1.</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When good 1 is scarce, the consumer values it highly. As it becomes abundant, they are less willing to trade for it.</a:t>
            </a:r>
          </a:p>
        </p:txBody>
      </p:sp>
      <p:sp>
        <p:nvSpPr>
          <p:cNvPr id="4" name="Rectangle 3">
            <a:extLst>
              <a:ext uri="{FF2B5EF4-FFF2-40B4-BE49-F238E27FC236}">
                <a16:creationId xmlns:a16="http://schemas.microsoft.com/office/drawing/2014/main" id="{522530CD-E09B-27E2-DA1D-BD361C58255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96155-26BB-C546-EFB8-8734853CD68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Diminishing MRS</a:t>
            </a:r>
          </a:p>
        </p:txBody>
      </p:sp>
      <p:sp>
        <p:nvSpPr>
          <p:cNvPr id="5" name="Rectangle 4">
            <a:extLst>
              <a:ext uri="{FF2B5EF4-FFF2-40B4-BE49-F238E27FC236}">
                <a16:creationId xmlns:a16="http://schemas.microsoft.com/office/drawing/2014/main" id="{07425A03-5C43-5DE4-F1EE-C88333EDEC4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C48C035-2298-C2E3-369E-2ED22930539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F19C2EA-CBA7-2B9A-9C09-6BFC9775018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4118534E-E928-DE71-5200-5930DFA6ADF9}"/>
              </a:ext>
            </a:extLst>
          </p:cNvPr>
          <p:cNvPicPr>
            <a:picLocks noChangeAspect="1"/>
          </p:cNvPicPr>
          <p:nvPr/>
        </p:nvPicPr>
        <p:blipFill>
          <a:blip r:embed="rId2"/>
          <a:srcRect/>
          <a:stretch/>
        </p:blipFill>
        <p:spPr>
          <a:xfrm>
            <a:off x="457199" y="1427532"/>
            <a:ext cx="4572000" cy="4572000"/>
          </a:xfrm>
          <a:prstGeom prst="rect">
            <a:avLst/>
          </a:prstGeom>
        </p:spPr>
      </p:pic>
      <p:pic>
        <p:nvPicPr>
          <p:cNvPr id="12" name="Picture 11">
            <a:extLst>
              <a:ext uri="{FF2B5EF4-FFF2-40B4-BE49-F238E27FC236}">
                <a16:creationId xmlns:a16="http://schemas.microsoft.com/office/drawing/2014/main" id="{9B9E7F2A-5145-E3F3-D6B9-242D1EFB604E}"/>
              </a:ext>
            </a:extLst>
          </p:cNvPr>
          <p:cNvPicPr>
            <a:picLocks noChangeAspect="1"/>
          </p:cNvPicPr>
          <p:nvPr/>
        </p:nvPicPr>
        <p:blipFill>
          <a:blip r:embed="rId3"/>
          <a:srcRect/>
          <a:stretch/>
        </p:blipFill>
        <p:spPr>
          <a:xfrm>
            <a:off x="457199" y="1427532"/>
            <a:ext cx="4572000" cy="4572000"/>
          </a:xfrm>
          <a:prstGeom prst="rect">
            <a:avLst/>
          </a:prstGeom>
        </p:spPr>
      </p:pic>
      <p:pic>
        <p:nvPicPr>
          <p:cNvPr id="14" name="Picture 13">
            <a:extLst>
              <a:ext uri="{FF2B5EF4-FFF2-40B4-BE49-F238E27FC236}">
                <a16:creationId xmlns:a16="http://schemas.microsoft.com/office/drawing/2014/main" id="{282FCF6F-0A54-12D6-F471-FCBE266D2710}"/>
              </a:ext>
            </a:extLst>
          </p:cNvPr>
          <p:cNvPicPr>
            <a:picLocks noChangeAspect="1"/>
          </p:cNvPicPr>
          <p:nvPr/>
        </p:nvPicPr>
        <p:blipFill>
          <a:blip r:embed="rId4"/>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2566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2DD858D0-2729-91A4-A87F-2B8D63032B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6474F2-E138-4078-37E1-6E9CF6135069}"/>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&amp; Preview</a:t>
            </a:r>
            <a:endParaRPr sz="4400" dirty="0">
              <a:solidFill>
                <a:schemeClr val="bg1"/>
              </a:solidFill>
            </a:endParaRPr>
          </a:p>
        </p:txBody>
      </p:sp>
    </p:spTree>
    <p:extLst>
      <p:ext uri="{BB962C8B-B14F-4D97-AF65-F5344CB8AC3E}">
        <p14:creationId xmlns:p14="http://schemas.microsoft.com/office/powerpoint/2010/main" val="435356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AD0D3-75F9-AC66-E339-9901DE6F11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835BB-90E6-3E0A-81B8-DDBC0DDEB473}"/>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Preferences describe how a consumer ranks bundles of goods.</a:t>
            </a:r>
          </a:p>
          <a:p>
            <a:pPr lvl="1">
              <a:spcBef>
                <a:spcPts val="1000"/>
              </a:spcBef>
              <a:defRPr sz="2000">
                <a:solidFill>
                  <a:srgbClr val="000000"/>
                </a:solidFill>
                <a:latin typeface="Garamond"/>
              </a:defRPr>
            </a:pPr>
            <a:r>
              <a:rPr lang="en-US" altLang="zh-TW" sz="2000" dirty="0"/>
              <a:t>Axioms: Completeness, Reflexivity, Transitivity</a:t>
            </a:r>
            <a:r>
              <a:rPr lang="en-US" altLang="zh-TW" sz="2000"/>
              <a:t>, Monotonicity</a:t>
            </a:r>
            <a:r>
              <a:rPr lang="en-US" altLang="zh-TW" sz="2000" dirty="0"/>
              <a:t>, Convexity, and Continuity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Preferences are represented graphically using indifference curves:</a:t>
            </a:r>
          </a:p>
          <a:p>
            <a:pPr lvl="1">
              <a:spcBef>
                <a:spcPts val="1000"/>
              </a:spcBef>
              <a:defRPr sz="2000">
                <a:solidFill>
                  <a:srgbClr val="000000"/>
                </a:solidFill>
                <a:latin typeface="Garamond"/>
              </a:defRPr>
            </a:pPr>
            <a:r>
              <a:rPr lang="en-US" altLang="zh-TW" sz="2000" dirty="0"/>
              <a:t>Each indifference curve represents bundles the consumer views as equally desirable.</a:t>
            </a:r>
          </a:p>
          <a:p>
            <a:pPr lvl="1">
              <a:spcBef>
                <a:spcPts val="1000"/>
              </a:spcBef>
              <a:defRPr sz="2000">
                <a:solidFill>
                  <a:srgbClr val="000000"/>
                </a:solidFill>
                <a:latin typeface="Garamond"/>
              </a:defRPr>
            </a:pPr>
            <a:r>
              <a:rPr lang="en-US" altLang="zh-TW" sz="2000" dirty="0"/>
              <a:t>(In general) Indifference curves further from the origin correspond to more preferred bundles.</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Marginal Rate of Substitution (MRS) measures the rate at which a consumer is willing to trade one good for another while remaining indifferent.</a:t>
            </a:r>
          </a:p>
          <a:p>
            <a:pPr lvl="1">
              <a:spcBef>
                <a:spcPts val="1000"/>
              </a:spcBef>
              <a:defRPr sz="2000">
                <a:solidFill>
                  <a:srgbClr val="000000"/>
                </a:solidFill>
                <a:latin typeface="Garamond"/>
              </a:defRPr>
            </a:pPr>
            <a:r>
              <a:rPr lang="en-US" altLang="zh-TW" sz="2000" dirty="0"/>
              <a:t>MRS is the slope of the indifference curve at a point.</a:t>
            </a:r>
          </a:p>
          <a:p>
            <a:pPr lvl="1">
              <a:spcBef>
                <a:spcPts val="1000"/>
              </a:spcBef>
              <a:defRPr sz="2000">
                <a:solidFill>
                  <a:srgbClr val="000000"/>
                </a:solidFill>
                <a:latin typeface="Garamond"/>
              </a:defRPr>
            </a:pPr>
            <a:r>
              <a:rPr lang="en-US" altLang="zh-TW" sz="2000" dirty="0"/>
              <a:t>MRS represents the consumer’s marginal willingness to pay for one good in terms of the other.</a:t>
            </a:r>
          </a:p>
          <a:p>
            <a:pPr lvl="1">
              <a:spcBef>
                <a:spcPts val="1000"/>
              </a:spcBef>
              <a:defRPr sz="2000">
                <a:solidFill>
                  <a:srgbClr val="000000"/>
                </a:solidFill>
                <a:latin typeface="Garamond"/>
              </a:defRPr>
            </a:pPr>
            <a:r>
              <a:rPr lang="en-US" altLang="zh-TW" sz="2000" dirty="0"/>
              <a:t>The MRS is diminishing as consumption shifts toward more of one good.</a:t>
            </a:r>
          </a:p>
        </p:txBody>
      </p:sp>
      <p:sp>
        <p:nvSpPr>
          <p:cNvPr id="4" name="Rectangle 3">
            <a:extLst>
              <a:ext uri="{FF2B5EF4-FFF2-40B4-BE49-F238E27FC236}">
                <a16:creationId xmlns:a16="http://schemas.microsoft.com/office/drawing/2014/main" id="{32A48173-3450-13BF-C367-F600593798A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89FA8-2460-DC9C-C37C-7D20C806CEF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 Preferences</a:t>
            </a:r>
          </a:p>
        </p:txBody>
      </p:sp>
      <p:sp>
        <p:nvSpPr>
          <p:cNvPr id="5" name="Rectangle 4">
            <a:extLst>
              <a:ext uri="{FF2B5EF4-FFF2-40B4-BE49-F238E27FC236}">
                <a16:creationId xmlns:a16="http://schemas.microsoft.com/office/drawing/2014/main" id="{D3D01E9F-E8C7-EA86-FD4B-1CFA8B6FAD8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B9C57A6-7C71-3EE2-8512-42A25F53FCF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1D60DDE-35FE-3D1B-546A-897387B8FFC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800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A8E4-E7C8-D19D-86D3-030AA6A657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9CAFF-9B43-78CA-BAEA-3A38D425E590}"/>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Preferences tell us which bundles are better than others, but by themselves they do not determine a unique choice.</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In the next chapter, we introduce utility:</a:t>
            </a:r>
          </a:p>
          <a:p>
            <a:pPr lvl="1">
              <a:spcBef>
                <a:spcPts val="1000"/>
              </a:spcBef>
              <a:defRPr sz="2000">
                <a:solidFill>
                  <a:srgbClr val="000000"/>
                </a:solidFill>
                <a:latin typeface="Garamond"/>
              </a:defRPr>
            </a:pPr>
            <a:r>
              <a:rPr lang="en-US" altLang="zh-TW" sz="2000" dirty="0"/>
              <a:t>A numerical representation of the consumer’s preferences.</a:t>
            </a:r>
          </a:p>
          <a:p>
            <a:pPr lvl="1">
              <a:spcBef>
                <a:spcPts val="1000"/>
              </a:spcBef>
              <a:defRPr sz="2000">
                <a:solidFill>
                  <a:srgbClr val="000000"/>
                </a:solidFill>
                <a:latin typeface="Garamond"/>
              </a:defRPr>
            </a:pPr>
            <a:r>
              <a:rPr lang="en-US" altLang="zh-TW" sz="2000" dirty="0"/>
              <a:t>A way to assign numbers to bundles that preserve rankings.</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Utility allows us to translate preferences into a form that is easier to analyze using math.</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Combining utility with the budget constraint allows us to solve the consumer’s optimization problem.</a:t>
            </a:r>
          </a:p>
        </p:txBody>
      </p:sp>
      <p:sp>
        <p:nvSpPr>
          <p:cNvPr id="4" name="Rectangle 3">
            <a:extLst>
              <a:ext uri="{FF2B5EF4-FFF2-40B4-BE49-F238E27FC236}">
                <a16:creationId xmlns:a16="http://schemas.microsoft.com/office/drawing/2014/main" id="{8B63240C-8227-33CA-AF99-D0EF5588634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EDD73-7133-E4AA-713D-AD3D76A81B3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Preview: Utility</a:t>
            </a:r>
          </a:p>
        </p:txBody>
      </p:sp>
      <p:sp>
        <p:nvSpPr>
          <p:cNvPr id="5" name="Rectangle 4">
            <a:extLst>
              <a:ext uri="{FF2B5EF4-FFF2-40B4-BE49-F238E27FC236}">
                <a16:creationId xmlns:a16="http://schemas.microsoft.com/office/drawing/2014/main" id="{B4564DE4-D134-77A0-9EFC-4F54285A074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792F7BE-07A9-1D9E-9E4B-EFBF9303B76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82F82BC-2D44-4CB1-89DC-762807C2B0E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000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493E-281D-69B9-1D0A-B652DD64BE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3F410-5511-CC59-2625-80EB0163B72E}"/>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The budget constraint describes the set of bundles a consumer can afford given income and prices.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budget line is the boundary of the affordable set:</a:t>
            </a:r>
          </a:p>
          <a:p>
            <a:pPr lvl="1">
              <a:spcBef>
                <a:spcPts val="1000"/>
              </a:spcBef>
              <a:defRPr sz="2000">
                <a:solidFill>
                  <a:srgbClr val="000000"/>
                </a:solidFill>
                <a:latin typeface="Garamond"/>
              </a:defRPr>
            </a:pPr>
            <a:r>
              <a:rPr lang="en-US" altLang="zh-TW" sz="2000" dirty="0"/>
              <a:t>Intercepts show the maximum consumption of one good if all resources are spent on it.</a:t>
            </a:r>
          </a:p>
          <a:p>
            <a:pPr lvl="1">
              <a:spcBef>
                <a:spcPts val="1000"/>
              </a:spcBef>
              <a:defRPr sz="2000">
                <a:solidFill>
                  <a:srgbClr val="000000"/>
                </a:solidFill>
                <a:latin typeface="Garamond"/>
              </a:defRPr>
            </a:pPr>
            <a:r>
              <a:rPr lang="en-US" altLang="zh-TW" sz="2000" dirty="0"/>
              <a:t>The slope reflects relative prices and the market trade-off.</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Comparative statics:</a:t>
            </a:r>
          </a:p>
          <a:p>
            <a:pPr lvl="1">
              <a:spcBef>
                <a:spcPts val="1000"/>
              </a:spcBef>
              <a:defRPr sz="2000">
                <a:solidFill>
                  <a:srgbClr val="000000"/>
                </a:solidFill>
                <a:latin typeface="Garamond"/>
              </a:defRPr>
            </a:pPr>
            <a:r>
              <a:rPr lang="en-US" altLang="zh-TW" sz="2000" dirty="0"/>
              <a:t>Changes in income shift the budget line inward or outward, without changing its slope.</a:t>
            </a:r>
          </a:p>
          <a:p>
            <a:pPr lvl="1">
              <a:spcBef>
                <a:spcPts val="1000"/>
              </a:spcBef>
              <a:defRPr sz="2000">
                <a:solidFill>
                  <a:srgbClr val="000000"/>
                </a:solidFill>
                <a:latin typeface="Garamond"/>
              </a:defRPr>
            </a:pPr>
            <a:r>
              <a:rPr lang="en-US" altLang="zh-TW" sz="2000" dirty="0"/>
              <a:t>Changes in prices pivot the budget line, changing its slope.</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Using a numeraire simplifies analysis by focusing on relative prices.</a:t>
            </a:r>
          </a:p>
        </p:txBody>
      </p:sp>
      <p:sp>
        <p:nvSpPr>
          <p:cNvPr id="4" name="Rectangle 3">
            <a:extLst>
              <a:ext uri="{FF2B5EF4-FFF2-40B4-BE49-F238E27FC236}">
                <a16:creationId xmlns:a16="http://schemas.microsoft.com/office/drawing/2014/main" id="{27839507-CA97-61EC-B1F9-A10A5F134E2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C517F-ADE0-4DE6-7B3F-130F1E50886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 Budget Constraints</a:t>
            </a:r>
          </a:p>
        </p:txBody>
      </p:sp>
      <p:sp>
        <p:nvSpPr>
          <p:cNvPr id="5" name="Rectangle 4">
            <a:extLst>
              <a:ext uri="{FF2B5EF4-FFF2-40B4-BE49-F238E27FC236}">
                <a16:creationId xmlns:a16="http://schemas.microsoft.com/office/drawing/2014/main" id="{41FBDE37-EA5E-0E20-2D51-A3A47B8CBEF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624777F-49EA-1E56-50CF-6443F1149DE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A89A018-7991-22E7-5182-10625E1352F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14734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A0DDB4B-70EB-D813-2CBD-F9DCC9FAC2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96D899-59D5-9E41-D3B6-CE5808862787}"/>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Preference Relations</a:t>
            </a:r>
            <a:endParaRPr sz="4400" dirty="0">
              <a:solidFill>
                <a:schemeClr val="bg1"/>
              </a:solidFill>
            </a:endParaRPr>
          </a:p>
        </p:txBody>
      </p:sp>
    </p:spTree>
    <p:extLst>
      <p:ext uri="{BB962C8B-B14F-4D97-AF65-F5344CB8AC3E}">
        <p14:creationId xmlns:p14="http://schemas.microsoft.com/office/powerpoint/2010/main" val="4118026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EFF2-F746-BD8D-D2B8-1FC132FDB0F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210A33-223B-9471-CB72-FE8056A1841A}"/>
                  </a:ext>
                </a:extLst>
              </p:cNvPr>
              <p:cNvSpPr>
                <a:spLocks noGrp="1"/>
              </p:cNvSpPr>
              <p:nvPr>
                <p:ph idx="1"/>
              </p:nvPr>
            </p:nvSpPr>
            <p:spPr>
              <a:xfrm>
                <a:off x="5093208" y="1300900"/>
                <a:ext cx="6553846" cy="5081046"/>
              </a:xfrm>
            </p:spPr>
            <p:txBody>
              <a:bodyPr>
                <a:normAutofit/>
              </a:bodyPr>
              <a:lstStyle/>
              <a:p>
                <a:pPr>
                  <a:spcBef>
                    <a:spcPts val="1000"/>
                  </a:spcBef>
                  <a:defRPr sz="2000">
                    <a:solidFill>
                      <a:srgbClr val="000000"/>
                    </a:solidFill>
                    <a:latin typeface="Garamond"/>
                  </a:defRPr>
                </a:pPr>
                <a:r>
                  <a:rPr lang="en-US" altLang="zh-TW" sz="2400" dirty="0"/>
                  <a:t>Consider two consumption bundles: </a:t>
                </a:r>
                <a14:m>
                  <m:oMath xmlns:m="http://schemas.openxmlformats.org/officeDocument/2006/math">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oMath>
                </a14:m>
                <a:r>
                  <a:rPr lang="en-US" altLang="zh-TW" sz="2400" dirty="0"/>
                  <a:t> and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When asked to subjectively evaluate these two bundles, there are three possible outcomes:</a:t>
                </a:r>
              </a:p>
              <a:p>
                <a:pPr lvl="1">
                  <a:spcBef>
                    <a:spcPts val="1000"/>
                  </a:spcBef>
                  <a:defRPr sz="2000">
                    <a:solidFill>
                      <a:srgbClr val="000000"/>
                    </a:solidFill>
                    <a:latin typeface="Garamond"/>
                  </a:defRPr>
                </a:pPr>
                <a:r>
                  <a:rPr lang="en-US" altLang="zh-TW" sz="2000" dirty="0"/>
                  <a:t>The consumer may prefer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over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a:t>
                </a:r>
              </a:p>
              <a:p>
                <a:pPr lvl="1">
                  <a:spcBef>
                    <a:spcPts val="1000"/>
                  </a:spcBef>
                  <a:defRPr sz="2000">
                    <a:solidFill>
                      <a:srgbClr val="000000"/>
                    </a:solidFill>
                    <a:latin typeface="Garamond"/>
                  </a:defRPr>
                </a:pPr>
                <a:r>
                  <a:rPr lang="en-US" altLang="zh-TW" sz="2000" dirty="0"/>
                  <a:t>The consumer may prefer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over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a:t>
                </a:r>
              </a:p>
              <a:p>
                <a:pPr lvl="1">
                  <a:spcBef>
                    <a:spcPts val="1000"/>
                  </a:spcBef>
                  <a:defRPr sz="2000">
                    <a:solidFill>
                      <a:srgbClr val="000000"/>
                    </a:solidFill>
                    <a:latin typeface="Garamond"/>
                  </a:defRPr>
                </a:pPr>
                <a:r>
                  <a:rPr lang="en-US" altLang="zh-TW" sz="2000" dirty="0"/>
                  <a:t>The consumer may be indifferent between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and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We need a method to formally express these outcomes.</a:t>
                </a:r>
                <a:endParaRPr lang="en-US" altLang="zh-TW" sz="2000" dirty="0"/>
              </a:p>
            </p:txBody>
          </p:sp>
        </mc:Choice>
        <mc:Fallback xmlns="">
          <p:sp>
            <p:nvSpPr>
              <p:cNvPr id="3" name="Content Placeholder 2">
                <a:extLst>
                  <a:ext uri="{FF2B5EF4-FFF2-40B4-BE49-F238E27FC236}">
                    <a16:creationId xmlns:a16="http://schemas.microsoft.com/office/drawing/2014/main" id="{79210A33-223B-9471-CB72-FE8056A1841A}"/>
                  </a:ext>
                </a:extLst>
              </p:cNvPr>
              <p:cNvSpPr>
                <a:spLocks noGrp="1" noRot="1" noChangeAspect="1" noMove="1" noResize="1" noEditPoints="1" noAdjustHandles="1" noChangeArrowheads="1" noChangeShapeType="1" noTextEdit="1"/>
              </p:cNvSpPr>
              <p:nvPr>
                <p:ph idx="1"/>
              </p:nvPr>
            </p:nvSpPr>
            <p:spPr>
              <a:xfrm>
                <a:off x="5093208" y="1300900"/>
                <a:ext cx="6553846" cy="5081046"/>
              </a:xfrm>
              <a:blipFill>
                <a:blip r:embed="rId2"/>
                <a:stretch>
                  <a:fillRect l="-1302" t="-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79AD3B8-B45E-05B3-9C2B-3F6403A041E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33C74-26F7-7CDD-26FA-EAB04FFEBBB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Preferences</a:t>
            </a:r>
          </a:p>
        </p:txBody>
      </p:sp>
      <p:sp>
        <p:nvSpPr>
          <p:cNvPr id="5" name="Rectangle 4">
            <a:extLst>
              <a:ext uri="{FF2B5EF4-FFF2-40B4-BE49-F238E27FC236}">
                <a16:creationId xmlns:a16="http://schemas.microsoft.com/office/drawing/2014/main" id="{4DB585D6-D63B-E9D0-A7AA-4E552DE243C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B6D3F26-0F34-D695-955A-2204DF94C9E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7B32C08-BC4A-16B5-BFE5-80E68DB46B1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781A57C7-FFA8-7E28-D8FD-E4B2A2117826}"/>
              </a:ext>
            </a:extLst>
          </p:cNvPr>
          <p:cNvPicPr>
            <a:picLocks noChangeAspect="1"/>
          </p:cNvPicPr>
          <p:nvPr/>
        </p:nvPicPr>
        <p:blipFill>
          <a:blip r:embed="rId3"/>
          <a:stretch>
            <a:fillRect/>
          </a:stretch>
        </p:blipFill>
        <p:spPr>
          <a:xfrm>
            <a:off x="457199" y="1427532"/>
            <a:ext cx="4572000" cy="4572000"/>
          </a:xfrm>
          <a:prstGeom prst="rect">
            <a:avLst/>
          </a:prstGeom>
        </p:spPr>
      </p:pic>
    </p:spTree>
    <p:extLst>
      <p:ext uri="{BB962C8B-B14F-4D97-AF65-F5344CB8AC3E}">
        <p14:creationId xmlns:p14="http://schemas.microsoft.com/office/powerpoint/2010/main" val="34496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3A8F-2BC6-E861-DEC9-F264DD2B22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D1C82F-0AB8-1F95-2EEE-522C5FFC2DE2}"/>
                  </a:ext>
                </a:extLst>
              </p:cNvPr>
              <p:cNvSpPr>
                <a:spLocks noGrp="1"/>
              </p:cNvSpPr>
              <p:nvPr>
                <p:ph idx="1"/>
              </p:nvPr>
            </p:nvSpPr>
            <p:spPr>
              <a:xfrm>
                <a:off x="457199" y="1300900"/>
                <a:ext cx="11189855" cy="5081046"/>
              </a:xfrm>
            </p:spPr>
            <p:txBody>
              <a:bodyPr>
                <a:normAutofit/>
              </a:bodyPr>
              <a:lstStyle/>
              <a:p>
                <a:pPr>
                  <a:spcBef>
                    <a:spcPts val="1000"/>
                  </a:spcBef>
                  <a:defRPr sz="2000">
                    <a:solidFill>
                      <a:srgbClr val="000000"/>
                    </a:solidFill>
                    <a:latin typeface="Garamond"/>
                  </a:defRPr>
                </a:pPr>
                <a:r>
                  <a:rPr lang="en-US" altLang="zh-TW" sz="2400" dirty="0"/>
                  <a:t>Formal preference notation:</a:t>
                </a:r>
              </a:p>
              <a:p>
                <a:pPr lvl="1">
                  <a:spcBef>
                    <a:spcPts val="1000"/>
                  </a:spcBef>
                  <a:defRPr sz="2000">
                    <a:solidFill>
                      <a:srgbClr val="000000"/>
                    </a:solidFill>
                    <a:latin typeface="Garamond"/>
                  </a:defRPr>
                </a:pP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The consumer </a:t>
                </a:r>
                <a:r>
                  <a:rPr lang="en-US" altLang="zh-TW" sz="2000" b="1" dirty="0"/>
                  <a:t>weakly prefers</a:t>
                </a:r>
                <a:r>
                  <a:rPr lang="en-US" altLang="zh-TW" sz="2000" dirty="0"/>
                  <a:t> </a:t>
                </a:r>
                <a14:m>
                  <m:oMath xmlns:m="http://schemas.openxmlformats.org/officeDocument/2006/math">
                    <m:d>
                      <m:dPr>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e>
                    </m:d>
                  </m:oMath>
                </a14:m>
                <a:r>
                  <a:rPr lang="en-US" altLang="zh-TW" sz="2000" dirty="0"/>
                  <a:t> over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a:t>
                </a:r>
              </a:p>
              <a:p>
                <a:pPr lvl="2">
                  <a:spcBef>
                    <a:spcPts val="1000"/>
                  </a:spcBef>
                  <a:defRPr sz="2000">
                    <a:solidFill>
                      <a:srgbClr val="000000"/>
                    </a:solidFill>
                    <a:latin typeface="Garamond"/>
                  </a:defRPr>
                </a:pPr>
                <a:r>
                  <a:rPr lang="en-US" altLang="zh-TW" sz="1600" dirty="0"/>
                  <a:t>Sometimes we say </a:t>
                </a:r>
                <a14:m>
                  <m:oMath xmlns:m="http://schemas.openxmlformats.org/officeDocument/2006/math">
                    <m:d>
                      <m:dPr>
                        <m:ctrlPr>
                          <a:rPr lang="en-US" altLang="zh-TW" sz="1600" i="1">
                            <a:latin typeface="Cambria Math" panose="02040503050406030204" pitchFamily="18" charset="0"/>
                          </a:rPr>
                        </m:ctrlPr>
                      </m:dPr>
                      <m:e>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2</m:t>
                            </m:r>
                          </m:sub>
                        </m:sSub>
                      </m:e>
                    </m:d>
                  </m:oMath>
                </a14:m>
                <a:r>
                  <a:rPr lang="en-US" altLang="zh-TW" sz="1600" dirty="0"/>
                  <a:t> is “at least as good as” </a:t>
                </a:r>
                <a14:m>
                  <m:oMath xmlns:m="http://schemas.openxmlformats.org/officeDocument/2006/math">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2</m:t>
                        </m:r>
                      </m:sub>
                    </m:sSub>
                    <m:r>
                      <a:rPr lang="en-US" altLang="zh-TW" sz="1600" i="1">
                        <a:latin typeface="Cambria Math" panose="02040503050406030204" pitchFamily="18" charset="0"/>
                      </a:rPr>
                      <m:t>)</m:t>
                    </m:r>
                  </m:oMath>
                </a14:m>
                <a:r>
                  <a:rPr lang="en-US" altLang="zh-TW" sz="1600" dirty="0"/>
                  <a:t>.</a:t>
                </a:r>
              </a:p>
              <a:p>
                <a:pPr lvl="1">
                  <a:spcBef>
                    <a:spcPts val="1000"/>
                  </a:spcBef>
                  <a:defRPr sz="2000">
                    <a:solidFill>
                      <a:srgbClr val="000000"/>
                    </a:solidFill>
                    <a:latin typeface="Garamond"/>
                  </a:defRPr>
                </a:pPr>
                <a14:m>
                  <m:oMath xmlns:m="http://schemas.openxmlformats.org/officeDocument/2006/math">
                    <m:d>
                      <m:dPr>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e>
                    </m:d>
                    <m:r>
                      <m:rPr>
                        <m:nor/>
                      </m:rPr>
                      <a:rPr lang="en-US" altLang="zh-TW" sz="2000" b="1">
                        <a:latin typeface="Cambria Math" panose="02040503050406030204" pitchFamily="18" charset="0"/>
                      </a:rPr>
                      <m:t> </m:t>
                    </m:r>
                    <m:r>
                      <m:rPr>
                        <m:nor/>
                      </m:rPr>
                      <a:rPr lang="en-US"/>
                      <m:t>∼</m:t>
                    </m:r>
                    <m:r>
                      <m:rPr>
                        <m:nor/>
                      </m:rPr>
                      <a:rPr lang="en-US" b="1"/>
                      <m:t> </m:t>
                    </m:r>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The consumer is </a:t>
                </a:r>
                <a:r>
                  <a:rPr lang="en-US" altLang="zh-TW" sz="2000" b="1" dirty="0"/>
                  <a:t>indifferent</a:t>
                </a:r>
                <a:r>
                  <a:rPr lang="en-US" altLang="zh-TW" sz="2000" dirty="0"/>
                  <a:t> between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and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a:t>
                </a:r>
                <a:endParaRPr lang="en-US" altLang="zh-TW" sz="2000" i="1" dirty="0">
                  <a:latin typeface="Cambria Math" panose="02040503050406030204" pitchFamily="18" charset="0"/>
                </a:endParaRPr>
              </a:p>
              <a:p>
                <a:pPr lvl="1">
                  <a:spcBef>
                    <a:spcPts val="1000"/>
                  </a:spcBef>
                  <a:defRPr sz="2000">
                    <a:solidFill>
                      <a:srgbClr val="000000"/>
                    </a:solidFill>
                    <a:latin typeface="Garamond"/>
                  </a:defRPr>
                </a:pPr>
                <a14:m>
                  <m:oMath xmlns:m="http://schemas.openxmlformats.org/officeDocument/2006/math">
                    <m:d>
                      <m:dPr>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e>
                    </m:d>
                    <m:r>
                      <a:rPr lang="en-US" altLang="zh-TW" sz="2000" b="0" i="1" smtClean="0">
                        <a:latin typeface="Cambria Math" panose="02040503050406030204" pitchFamily="18" charset="0"/>
                      </a:rPr>
                      <m:t> </m:t>
                    </m:r>
                    <m:r>
                      <m:rPr>
                        <m:nor/>
                      </m:rPr>
                      <a:rPr lang="en-US"/>
                      <m:t>≻</m:t>
                    </m:r>
                    <m:r>
                      <m:rPr>
                        <m:nor/>
                      </m:rPr>
                      <a:rPr lang="en-US" b="1" i="0" smtClean="0"/>
                      <m:t> </m:t>
                    </m:r>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 The consumer </a:t>
                </a:r>
                <a:r>
                  <a:rPr lang="en-US" altLang="zh-TW" sz="2000" b="1" dirty="0"/>
                  <a:t>strictly prefers</a:t>
                </a:r>
                <a:r>
                  <a:rPr lang="en-US" altLang="zh-TW" sz="2000" dirty="0"/>
                  <a:t> </a:t>
                </a:r>
                <a14:m>
                  <m:oMath xmlns:m="http://schemas.openxmlformats.org/officeDocument/2006/math">
                    <m:d>
                      <m:dPr>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2</m:t>
                            </m:r>
                          </m:sub>
                        </m:sSub>
                      </m:e>
                    </m:d>
                  </m:oMath>
                </a14:m>
                <a:r>
                  <a:rPr lang="en-US" altLang="zh-TW" sz="2000" dirty="0"/>
                  <a:t> over </a:t>
                </a:r>
                <a14:m>
                  <m:oMath xmlns:m="http://schemas.openxmlformats.org/officeDocument/2006/math">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oMath>
                </a14:m>
                <a:r>
                  <a:rPr lang="en-US" altLang="zh-TW" sz="2000" dirty="0"/>
                  <a:t>.</a:t>
                </a:r>
              </a:p>
              <a:p>
                <a:pPr lvl="2">
                  <a:spcBef>
                    <a:spcPts val="1000"/>
                  </a:spcBef>
                  <a:defRPr sz="2000">
                    <a:solidFill>
                      <a:srgbClr val="000000"/>
                    </a:solidFill>
                    <a:latin typeface="Garamond"/>
                  </a:defRPr>
                </a:pPr>
                <a:r>
                  <a:rPr lang="en-US" altLang="zh-TW" sz="1600" dirty="0"/>
                  <a:t>If </a:t>
                </a:r>
                <a14:m>
                  <m:oMath xmlns:m="http://schemas.openxmlformats.org/officeDocument/2006/math">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2</m:t>
                        </m:r>
                      </m:sub>
                    </m:sSub>
                    <m:r>
                      <a:rPr lang="en-US" altLang="zh-TW" sz="1600" i="1">
                        <a:latin typeface="Cambria Math" panose="02040503050406030204" pitchFamily="18" charset="0"/>
                      </a:rPr>
                      <m:t>)</m:t>
                    </m:r>
                    <m:r>
                      <a:rPr lang="en-US" sz="1600" b="1" i="1" dirty="0">
                        <a:latin typeface="Cambria Math" panose="02040503050406030204" pitchFamily="18" charset="0"/>
                        <a:ea typeface="Cambria Math" panose="02040503050406030204" pitchFamily="18" charset="0"/>
                      </a:rPr>
                      <m:t>≿</m:t>
                    </m:r>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2</m:t>
                        </m:r>
                      </m:sub>
                    </m:sSub>
                    <m:r>
                      <a:rPr lang="en-US" altLang="zh-TW" sz="1600" i="1">
                        <a:latin typeface="Cambria Math" panose="02040503050406030204" pitchFamily="18" charset="0"/>
                      </a:rPr>
                      <m:t>)</m:t>
                    </m:r>
                  </m:oMath>
                </a14:m>
                <a:r>
                  <a:rPr lang="en-US" altLang="zh-TW" sz="1600" dirty="0"/>
                  <a:t>, and not </a:t>
                </a:r>
                <a14:m>
                  <m:oMath xmlns:m="http://schemas.openxmlformats.org/officeDocument/2006/math">
                    <m:d>
                      <m:dPr>
                        <m:ctrlPr>
                          <a:rPr lang="en-US" altLang="zh-TW" sz="1600" i="1">
                            <a:latin typeface="Cambria Math" panose="02040503050406030204" pitchFamily="18" charset="0"/>
                          </a:rPr>
                        </m:ctrlPr>
                      </m:dPr>
                      <m:e>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2</m:t>
                            </m:r>
                          </m:sub>
                        </m:sSub>
                      </m:e>
                    </m:d>
                    <m:r>
                      <m:rPr>
                        <m:nor/>
                      </m:rPr>
                      <a:rPr lang="en-US" altLang="zh-TW" sz="1600" b="1">
                        <a:latin typeface="Cambria Math" panose="02040503050406030204" pitchFamily="18" charset="0"/>
                      </a:rPr>
                      <m:t> </m:t>
                    </m:r>
                    <m:r>
                      <m:rPr>
                        <m:nor/>
                      </m:rPr>
                      <a:rPr lang="en-US" sz="1600"/>
                      <m:t>∼</m:t>
                    </m:r>
                    <m:r>
                      <m:rPr>
                        <m:nor/>
                      </m:rPr>
                      <a:rPr lang="en-US" sz="1600" b="1"/>
                      <m:t> </m:t>
                    </m:r>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2</m:t>
                        </m:r>
                      </m:sub>
                    </m:sSub>
                    <m:r>
                      <a:rPr lang="en-US" altLang="zh-TW" sz="1600" i="1">
                        <a:latin typeface="Cambria Math" panose="02040503050406030204" pitchFamily="18" charset="0"/>
                      </a:rPr>
                      <m:t>)</m:t>
                    </m:r>
                  </m:oMath>
                </a14:m>
                <a:r>
                  <a:rPr lang="en-US" altLang="zh-TW" sz="1600" dirty="0"/>
                  <a:t>, we say that </a:t>
                </a:r>
                <a14:m>
                  <m:oMath xmlns:m="http://schemas.openxmlformats.org/officeDocument/2006/math">
                    <m:d>
                      <m:dPr>
                        <m:ctrlPr>
                          <a:rPr lang="en-US" altLang="zh-TW" sz="1600" i="1">
                            <a:latin typeface="Cambria Math" panose="02040503050406030204" pitchFamily="18" charset="0"/>
                          </a:rPr>
                        </m:ctrlPr>
                      </m:dPr>
                      <m:e>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𝑥</m:t>
                            </m:r>
                          </m:e>
                          <m:sub>
                            <m:r>
                              <a:rPr lang="en-US" altLang="zh-TW" sz="1600" i="1">
                                <a:latin typeface="Cambria Math" panose="02040503050406030204" pitchFamily="18" charset="0"/>
                              </a:rPr>
                              <m:t>2</m:t>
                            </m:r>
                          </m:sub>
                        </m:sSub>
                      </m:e>
                    </m:d>
                    <m:r>
                      <a:rPr lang="en-US" altLang="zh-TW" sz="1600" i="1">
                        <a:latin typeface="Cambria Math" panose="02040503050406030204" pitchFamily="18" charset="0"/>
                      </a:rPr>
                      <m:t> </m:t>
                    </m:r>
                    <m:r>
                      <m:rPr>
                        <m:nor/>
                      </m:rPr>
                      <a:rPr lang="en-US" sz="1600"/>
                      <m:t>≻</m:t>
                    </m:r>
                    <m:r>
                      <m:rPr>
                        <m:nor/>
                      </m:rPr>
                      <a:rPr lang="en-US" sz="1600" b="1"/>
                      <m:t> </m:t>
                    </m:r>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1</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𝑦</m:t>
                        </m:r>
                      </m:e>
                      <m:sub>
                        <m:r>
                          <a:rPr lang="en-US" altLang="zh-TW" sz="1600" i="1">
                            <a:latin typeface="Cambria Math" panose="02040503050406030204" pitchFamily="18" charset="0"/>
                          </a:rPr>
                          <m:t>2</m:t>
                        </m:r>
                      </m:sub>
                    </m:sSub>
                    <m:r>
                      <a:rPr lang="en-US" altLang="zh-TW" sz="1600" i="1">
                        <a:latin typeface="Cambria Math" panose="02040503050406030204" pitchFamily="18" charset="0"/>
                      </a:rPr>
                      <m:t>)</m:t>
                    </m:r>
                  </m:oMath>
                </a14:m>
                <a:r>
                  <a:rPr lang="en-US" altLang="zh-TW" sz="1600" dirty="0"/>
                  <a:t>.</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preference relationships mirror those of standard inequality notations in mathematics:</a:t>
                </a:r>
              </a:p>
              <a:p>
                <a:pPr lvl="1">
                  <a:spcBef>
                    <a:spcPts val="1000"/>
                  </a:spcBef>
                  <a:defRPr sz="2000">
                    <a:solidFill>
                      <a:srgbClr val="000000"/>
                    </a:solidFill>
                    <a:latin typeface="Garamond"/>
                  </a:defRPr>
                </a:pPr>
                <a14:m>
                  <m:oMath xmlns:m="http://schemas.openxmlformats.org/officeDocument/2006/math">
                    <m:r>
                      <a:rPr lang="en-US" altLang="zh-TW" sz="2000" i="1">
                        <a:latin typeface="Cambria Math" panose="02040503050406030204" pitchFamily="18" charset="0"/>
                      </a:rPr>
                      <m:t>𝐴</m:t>
                    </m:r>
                    <m:r>
                      <a:rPr lang="en-US" altLang="zh-TW" sz="2000" i="1">
                        <a:latin typeface="Cambria Math" panose="02040503050406030204" pitchFamily="18" charset="0"/>
                      </a:rPr>
                      <m:t>≥</m:t>
                    </m:r>
                    <m:r>
                      <a:rPr lang="en-US" altLang="zh-TW" sz="2000" i="1">
                        <a:latin typeface="Cambria Math" panose="02040503050406030204" pitchFamily="18" charset="0"/>
                      </a:rPr>
                      <m:t>𝐵</m:t>
                    </m:r>
                  </m:oMath>
                </a14:m>
                <a:r>
                  <a:rPr lang="en-US" altLang="zh-TW" sz="2000" dirty="0"/>
                  <a:t>: </a:t>
                </a:r>
                <a14:m>
                  <m:oMath xmlns:m="http://schemas.openxmlformats.org/officeDocument/2006/math">
                    <m:r>
                      <a:rPr lang="en-US" altLang="zh-TW" sz="2000" i="1" dirty="0">
                        <a:latin typeface="Cambria Math" panose="02040503050406030204" pitchFamily="18" charset="0"/>
                      </a:rPr>
                      <m:t>𝐴</m:t>
                    </m:r>
                  </m:oMath>
                </a14:m>
                <a:r>
                  <a:rPr lang="en-US" altLang="zh-TW" sz="2000" dirty="0"/>
                  <a:t> is greater than or equal to </a:t>
                </a:r>
                <a14:m>
                  <m:oMath xmlns:m="http://schemas.openxmlformats.org/officeDocument/2006/math">
                    <m:r>
                      <a:rPr lang="en-US" altLang="zh-TW" sz="2000" i="1" dirty="0">
                        <a:latin typeface="Cambria Math" panose="02040503050406030204" pitchFamily="18" charset="0"/>
                      </a:rPr>
                      <m:t>𝐵</m:t>
                    </m:r>
                  </m:oMath>
                </a14:m>
                <a:r>
                  <a:rPr lang="en-US" altLang="zh-TW" sz="2000" dirty="0"/>
                  <a:t>.</a:t>
                </a:r>
              </a:p>
              <a:p>
                <a:pPr lvl="1">
                  <a:spcBef>
                    <a:spcPts val="1000"/>
                  </a:spcBef>
                  <a:defRPr sz="2000">
                    <a:solidFill>
                      <a:srgbClr val="000000"/>
                    </a:solidFill>
                    <a:latin typeface="Garamond"/>
                  </a:defRPr>
                </a:pPr>
                <a14:m>
                  <m:oMath xmlns:m="http://schemas.openxmlformats.org/officeDocument/2006/math">
                    <m:r>
                      <a:rPr lang="en-US" altLang="zh-TW" sz="2000" i="1">
                        <a:latin typeface="Cambria Math" panose="02040503050406030204" pitchFamily="18" charset="0"/>
                      </a:rPr>
                      <m:t>𝐴</m:t>
                    </m:r>
                    <m:r>
                      <a:rPr lang="en-US" altLang="zh-TW" sz="2000" b="0" i="1" smtClean="0">
                        <a:latin typeface="Cambria Math" panose="02040503050406030204" pitchFamily="18" charset="0"/>
                      </a:rPr>
                      <m:t>=</m:t>
                    </m:r>
                    <m:r>
                      <a:rPr lang="en-US" altLang="zh-TW" sz="2000" i="1">
                        <a:latin typeface="Cambria Math" panose="02040503050406030204" pitchFamily="18" charset="0"/>
                      </a:rPr>
                      <m:t>𝐵</m:t>
                    </m:r>
                  </m:oMath>
                </a14:m>
                <a:r>
                  <a:rPr lang="en-US" altLang="zh-TW" sz="2000" dirty="0"/>
                  <a:t>: </a:t>
                </a:r>
                <a14:m>
                  <m:oMath xmlns:m="http://schemas.openxmlformats.org/officeDocument/2006/math">
                    <m:r>
                      <a:rPr lang="en-US" altLang="zh-TW" sz="2000" i="1" dirty="0" smtClean="0">
                        <a:latin typeface="Cambria Math" panose="02040503050406030204" pitchFamily="18" charset="0"/>
                      </a:rPr>
                      <m:t>𝐴</m:t>
                    </m:r>
                  </m:oMath>
                </a14:m>
                <a:r>
                  <a:rPr lang="en-US" altLang="zh-TW" sz="2000" dirty="0"/>
                  <a:t> is equal to </a:t>
                </a:r>
                <a14:m>
                  <m:oMath xmlns:m="http://schemas.openxmlformats.org/officeDocument/2006/math">
                    <m:r>
                      <a:rPr lang="en-US" altLang="zh-TW" sz="2000" i="1" dirty="0" smtClean="0">
                        <a:latin typeface="Cambria Math" panose="02040503050406030204" pitchFamily="18" charset="0"/>
                      </a:rPr>
                      <m:t>𝐵</m:t>
                    </m:r>
                  </m:oMath>
                </a14:m>
                <a:r>
                  <a:rPr lang="en-US" altLang="zh-TW" sz="2000" dirty="0"/>
                  <a:t>.</a:t>
                </a:r>
              </a:p>
              <a:p>
                <a:pPr lvl="1">
                  <a:spcBef>
                    <a:spcPts val="1000"/>
                  </a:spcBef>
                  <a:defRPr sz="2000">
                    <a:solidFill>
                      <a:srgbClr val="000000"/>
                    </a:solidFill>
                    <a:latin typeface="Garamond"/>
                  </a:defRPr>
                </a:pPr>
                <a14:m>
                  <m:oMath xmlns:m="http://schemas.openxmlformats.org/officeDocument/2006/math">
                    <m:r>
                      <a:rPr lang="en-US" altLang="zh-TW" sz="2000" i="1">
                        <a:latin typeface="Cambria Math" panose="02040503050406030204" pitchFamily="18" charset="0"/>
                      </a:rPr>
                      <m:t>𝐴</m:t>
                    </m:r>
                    <m:r>
                      <a:rPr lang="en-US" altLang="zh-TW" sz="2000" i="1">
                        <a:latin typeface="Cambria Math" panose="02040503050406030204" pitchFamily="18" charset="0"/>
                      </a:rPr>
                      <m:t>&gt;</m:t>
                    </m:r>
                    <m:r>
                      <a:rPr lang="en-US" altLang="zh-TW" sz="2000" i="1">
                        <a:latin typeface="Cambria Math" panose="02040503050406030204" pitchFamily="18" charset="0"/>
                      </a:rPr>
                      <m:t>𝐵</m:t>
                    </m:r>
                  </m:oMath>
                </a14:m>
                <a:r>
                  <a:rPr lang="en-US" altLang="zh-TW" sz="2000" dirty="0"/>
                  <a:t>: </a:t>
                </a:r>
                <a14:m>
                  <m:oMath xmlns:m="http://schemas.openxmlformats.org/officeDocument/2006/math">
                    <m:r>
                      <a:rPr lang="en-US" altLang="zh-TW" sz="2000" i="1" dirty="0">
                        <a:latin typeface="Cambria Math" panose="02040503050406030204" pitchFamily="18" charset="0"/>
                      </a:rPr>
                      <m:t>𝐴</m:t>
                    </m:r>
                  </m:oMath>
                </a14:m>
                <a:r>
                  <a:rPr lang="en-US" altLang="zh-TW" sz="2000" dirty="0"/>
                  <a:t> is strictly greater than </a:t>
                </a:r>
                <a14:m>
                  <m:oMath xmlns:m="http://schemas.openxmlformats.org/officeDocument/2006/math">
                    <m:r>
                      <a:rPr lang="en-US" altLang="zh-TW" sz="2000" i="1" dirty="0">
                        <a:latin typeface="Cambria Math" panose="02040503050406030204" pitchFamily="18" charset="0"/>
                      </a:rPr>
                      <m:t>𝐵</m:t>
                    </m:r>
                  </m:oMath>
                </a14:m>
                <a:r>
                  <a:rPr lang="en-US" altLang="zh-TW" sz="2000" dirty="0"/>
                  <a:t>.</a:t>
                </a:r>
              </a:p>
              <a:p>
                <a:pPr lvl="1">
                  <a:spcBef>
                    <a:spcPts val="1000"/>
                  </a:spcBef>
                  <a:defRPr sz="2000">
                    <a:solidFill>
                      <a:srgbClr val="000000"/>
                    </a:solidFill>
                    <a:latin typeface="Garamond"/>
                  </a:defRPr>
                </a:pPr>
                <a:endParaRPr lang="en-US" altLang="zh-TW" sz="2000" dirty="0"/>
              </a:p>
              <a:p>
                <a:pPr lvl="3">
                  <a:spcBef>
                    <a:spcPts val="1000"/>
                  </a:spcBef>
                  <a:defRPr sz="2000">
                    <a:solidFill>
                      <a:srgbClr val="000000"/>
                    </a:solidFill>
                    <a:latin typeface="Garamond"/>
                  </a:defRPr>
                </a:pPr>
                <a:endParaRPr lang="en-US" altLang="zh-TW" sz="1200" dirty="0"/>
              </a:p>
            </p:txBody>
          </p:sp>
        </mc:Choice>
        <mc:Fallback xmlns="">
          <p:sp>
            <p:nvSpPr>
              <p:cNvPr id="3" name="Content Placeholder 2">
                <a:extLst>
                  <a:ext uri="{FF2B5EF4-FFF2-40B4-BE49-F238E27FC236}">
                    <a16:creationId xmlns:a16="http://schemas.microsoft.com/office/drawing/2014/main" id="{5AD1C82F-0AB8-1F95-2EEE-522C5FFC2DE2}"/>
                  </a:ext>
                </a:extLst>
              </p:cNvPr>
              <p:cNvSpPr>
                <a:spLocks noGrp="1" noRot="1" noChangeAspect="1" noMove="1" noResize="1" noEditPoints="1" noAdjustHandles="1" noChangeArrowheads="1" noChangeShapeType="1" noTextEdit="1"/>
              </p:cNvSpPr>
              <p:nvPr>
                <p:ph idx="1"/>
              </p:nvPr>
            </p:nvSpPr>
            <p:spPr>
              <a:xfrm>
                <a:off x="457199" y="1300900"/>
                <a:ext cx="11189855" cy="5081046"/>
              </a:xfrm>
              <a:blipFill>
                <a:blip r:embed="rId2"/>
                <a:stretch>
                  <a:fillRect l="-708" t="-959" r="-114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25007E8-B00E-32A7-CB6D-D761354D2AF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6C4E8-339F-DCEC-5220-130E6DFE354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Preference Relations</a:t>
            </a:r>
          </a:p>
        </p:txBody>
      </p:sp>
      <p:sp>
        <p:nvSpPr>
          <p:cNvPr id="5" name="Rectangle 4">
            <a:extLst>
              <a:ext uri="{FF2B5EF4-FFF2-40B4-BE49-F238E27FC236}">
                <a16:creationId xmlns:a16="http://schemas.microsoft.com/office/drawing/2014/main" id="{CEA788D9-9296-E2A3-F458-3DFD0B008E1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F50AF78-F983-759F-B9D6-0EAA032E856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F412588-6D2B-3F3E-463C-017A557C34D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16386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D71B-42E1-BEB1-48FF-05BE00A763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864B69-1D4C-84FF-878F-BCAE6532BA97}"/>
              </a:ext>
            </a:extLst>
          </p:cNvPr>
          <p:cNvSpPr>
            <a:spLocks noGrp="1"/>
          </p:cNvSpPr>
          <p:nvPr>
            <p:ph idx="1"/>
          </p:nvPr>
        </p:nvSpPr>
        <p:spPr>
          <a:xfrm>
            <a:off x="457199" y="1300900"/>
            <a:ext cx="11338561" cy="5081046"/>
          </a:xfrm>
        </p:spPr>
        <p:txBody>
          <a:bodyPr>
            <a:normAutofit/>
          </a:bodyPr>
          <a:lstStyle/>
          <a:p>
            <a:pPr>
              <a:spcBef>
                <a:spcPts val="1000"/>
              </a:spcBef>
              <a:defRPr sz="2000">
                <a:solidFill>
                  <a:srgbClr val="000000"/>
                </a:solidFill>
                <a:latin typeface="Garamond"/>
              </a:defRPr>
            </a:pPr>
            <a:r>
              <a:rPr lang="en-US" altLang="zh-TW" sz="2400" dirty="0"/>
              <a:t>Completeness</a:t>
            </a:r>
          </a:p>
          <a:p>
            <a:pPr lvl="4">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Reflexivity</a:t>
            </a:r>
          </a:p>
          <a:p>
            <a:pPr lvl="5">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Transitivity</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solidFill>
                  <a:schemeClr val="bg1">
                    <a:lumMod val="50000"/>
                  </a:schemeClr>
                </a:solidFill>
              </a:rPr>
              <a:t>Monotonicity</a:t>
            </a:r>
          </a:p>
          <a:p>
            <a:pPr lvl="3">
              <a:spcBef>
                <a:spcPts val="1000"/>
              </a:spcBef>
              <a:defRPr sz="2000">
                <a:solidFill>
                  <a:srgbClr val="000000"/>
                </a:solidFill>
                <a:latin typeface="Garamond"/>
              </a:defRPr>
            </a:pPr>
            <a:endParaRPr lang="en-US" altLang="zh-TW" sz="1200" dirty="0">
              <a:solidFill>
                <a:schemeClr val="bg1">
                  <a:lumMod val="50000"/>
                </a:schemeClr>
              </a:solidFill>
            </a:endParaRPr>
          </a:p>
          <a:p>
            <a:pPr>
              <a:spcBef>
                <a:spcPts val="1000"/>
              </a:spcBef>
              <a:defRPr sz="2000">
                <a:solidFill>
                  <a:srgbClr val="000000"/>
                </a:solidFill>
                <a:latin typeface="Garamond"/>
              </a:defRPr>
            </a:pPr>
            <a:r>
              <a:rPr lang="en-US" altLang="zh-TW" sz="2400" dirty="0">
                <a:solidFill>
                  <a:schemeClr val="bg1">
                    <a:lumMod val="50000"/>
                  </a:schemeClr>
                </a:solidFill>
              </a:rPr>
              <a:t>Convexity</a:t>
            </a:r>
          </a:p>
          <a:p>
            <a:pPr lvl="3">
              <a:spcBef>
                <a:spcPts val="1000"/>
              </a:spcBef>
              <a:defRPr sz="2000">
                <a:solidFill>
                  <a:srgbClr val="000000"/>
                </a:solidFill>
                <a:latin typeface="Garamond"/>
              </a:defRPr>
            </a:pPr>
            <a:endParaRPr lang="en-US" altLang="zh-TW" sz="1200" dirty="0">
              <a:solidFill>
                <a:schemeClr val="bg1">
                  <a:lumMod val="50000"/>
                </a:schemeClr>
              </a:solidFill>
            </a:endParaRPr>
          </a:p>
          <a:p>
            <a:pPr>
              <a:spcBef>
                <a:spcPts val="1000"/>
              </a:spcBef>
              <a:defRPr sz="2000">
                <a:solidFill>
                  <a:srgbClr val="000000"/>
                </a:solidFill>
                <a:latin typeface="Garamond"/>
              </a:defRPr>
            </a:pPr>
            <a:r>
              <a:rPr lang="en-US" altLang="zh-TW" sz="2400" dirty="0">
                <a:solidFill>
                  <a:schemeClr val="bg1">
                    <a:lumMod val="50000"/>
                  </a:schemeClr>
                </a:solidFill>
              </a:rPr>
              <a:t>Continuity</a:t>
            </a:r>
          </a:p>
        </p:txBody>
      </p:sp>
      <p:sp>
        <p:nvSpPr>
          <p:cNvPr id="4" name="Rectangle 3">
            <a:extLst>
              <a:ext uri="{FF2B5EF4-FFF2-40B4-BE49-F238E27FC236}">
                <a16:creationId xmlns:a16="http://schemas.microsoft.com/office/drawing/2014/main" id="{C9820F55-9ED2-1FE1-085A-7B3BFD74731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FEB02-EA9E-8F52-196A-A6222516FDD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a:t>
            </a:r>
          </a:p>
        </p:txBody>
      </p:sp>
      <p:sp>
        <p:nvSpPr>
          <p:cNvPr id="5" name="Rectangle 4">
            <a:extLst>
              <a:ext uri="{FF2B5EF4-FFF2-40B4-BE49-F238E27FC236}">
                <a16:creationId xmlns:a16="http://schemas.microsoft.com/office/drawing/2014/main" id="{0D4025C1-F6BA-2A10-699D-CC403E6348F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E132C7C-90D9-D034-46DE-16D8ED249FB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9AF7154-CB66-B636-4343-AC837B74458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
        <p:nvSpPr>
          <p:cNvPr id="8" name="Right Brace 7">
            <a:extLst>
              <a:ext uri="{FF2B5EF4-FFF2-40B4-BE49-F238E27FC236}">
                <a16:creationId xmlns:a16="http://schemas.microsoft.com/office/drawing/2014/main" id="{474BEA06-22CC-F242-E6C0-52E916D15C34}"/>
              </a:ext>
            </a:extLst>
          </p:cNvPr>
          <p:cNvSpPr/>
          <p:nvPr/>
        </p:nvSpPr>
        <p:spPr>
          <a:xfrm>
            <a:off x="2756914" y="1435608"/>
            <a:ext cx="277369" cy="1810512"/>
          </a:xfrm>
          <a:prstGeom prst="rightBrace">
            <a:avLst>
              <a:gd name="adj1" fmla="val 8333"/>
              <a:gd name="adj2" fmla="val 16667"/>
            </a:avLst>
          </a:prstGeom>
          <a:ln w="9525">
            <a:solidFill>
              <a:srgbClr val="77122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186516BA-5625-CF42-2447-714A806F5F71}"/>
              </a:ext>
            </a:extLst>
          </p:cNvPr>
          <p:cNvSpPr/>
          <p:nvPr/>
        </p:nvSpPr>
        <p:spPr>
          <a:xfrm>
            <a:off x="3130294" y="1435608"/>
            <a:ext cx="5992369" cy="132588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Garamond" panose="02020404030301010803" pitchFamily="18" charset="0"/>
              </a:rPr>
              <a:t>Preference relations that satisfy completeness, reflexivity, and transitivity are said to be </a:t>
            </a:r>
            <a:r>
              <a:rPr lang="en-US" b="1" dirty="0">
                <a:solidFill>
                  <a:schemeClr val="tx1"/>
                </a:solidFill>
                <a:latin typeface="Garamond" panose="02020404030301010803" pitchFamily="18" charset="0"/>
              </a:rPr>
              <a:t>Rational</a:t>
            </a:r>
            <a:r>
              <a:rPr lang="en-US" dirty="0">
                <a:solidFill>
                  <a:schemeClr val="tx1"/>
                </a:solidFill>
                <a:latin typeface="Garamond" panose="02020404030301010803" pitchFamily="18" charset="0"/>
              </a:rPr>
              <a:t>.</a:t>
            </a:r>
          </a:p>
          <a:p>
            <a:pPr marL="285750" indent="-285750">
              <a:buFont typeface="Arial" panose="020B0604020202020204" pitchFamily="34" charset="0"/>
              <a:buChar char="•"/>
            </a:pPr>
            <a:r>
              <a:rPr lang="en-US" sz="1600" dirty="0">
                <a:solidFill>
                  <a:schemeClr val="tx1"/>
                </a:solidFill>
                <a:latin typeface="Garamond" panose="02020404030301010803" pitchFamily="18" charset="0"/>
              </a:rPr>
              <a:t>Rationality does not imply realism, nor does it imply optimal behavior.</a:t>
            </a:r>
          </a:p>
          <a:p>
            <a:pPr marL="285750" indent="-285750">
              <a:buFont typeface="Arial" panose="020B0604020202020204" pitchFamily="34" charset="0"/>
              <a:buChar char="•"/>
            </a:pPr>
            <a:r>
              <a:rPr lang="en-US" sz="1600" dirty="0">
                <a:solidFill>
                  <a:schemeClr val="tx1"/>
                </a:solidFill>
                <a:latin typeface="Garamond" panose="02020404030301010803" pitchFamily="18" charset="0"/>
              </a:rPr>
              <a:t>Rationality ensures preferences are internally consistent.</a:t>
            </a:r>
          </a:p>
          <a:p>
            <a:pPr marL="285750" indent="-285750">
              <a:buFont typeface="Arial" panose="020B0604020202020204" pitchFamily="34" charset="0"/>
              <a:buChar char="•"/>
            </a:pPr>
            <a:r>
              <a:rPr lang="en-US" sz="1600" dirty="0">
                <a:solidFill>
                  <a:schemeClr val="tx1"/>
                </a:solidFill>
                <a:latin typeface="Garamond" panose="02020404030301010803" pitchFamily="18" charset="0"/>
              </a:rPr>
              <a:t>We will restrict attention to preferences that are rational.</a:t>
            </a:r>
          </a:p>
        </p:txBody>
      </p:sp>
      <p:sp>
        <p:nvSpPr>
          <p:cNvPr id="10" name="Right Brace 9">
            <a:extLst>
              <a:ext uri="{FF2B5EF4-FFF2-40B4-BE49-F238E27FC236}">
                <a16:creationId xmlns:a16="http://schemas.microsoft.com/office/drawing/2014/main" id="{7A68596A-7D4D-5CB4-989E-05E6864792C3}"/>
              </a:ext>
            </a:extLst>
          </p:cNvPr>
          <p:cNvSpPr/>
          <p:nvPr/>
        </p:nvSpPr>
        <p:spPr>
          <a:xfrm>
            <a:off x="2756914" y="3842840"/>
            <a:ext cx="277369" cy="1810512"/>
          </a:xfrm>
          <a:prstGeom prst="rightBrace">
            <a:avLst>
              <a:gd name="adj1" fmla="val 8333"/>
              <a:gd name="adj2" fmla="val 16667"/>
            </a:avLst>
          </a:prstGeom>
          <a:ln w="9525">
            <a:solidFill>
              <a:srgbClr val="77122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674E6D-1B7A-FBEB-5BBE-E5550F9DB17D}"/>
              </a:ext>
            </a:extLst>
          </p:cNvPr>
          <p:cNvSpPr/>
          <p:nvPr/>
        </p:nvSpPr>
        <p:spPr>
          <a:xfrm>
            <a:off x="3034283" y="3842840"/>
            <a:ext cx="5734813" cy="893752"/>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Garamond" panose="02020404030301010803" pitchFamily="18" charset="0"/>
              </a:rPr>
              <a:t>These additional axioms are often imposed when we study “well-behaved” preferences.</a:t>
            </a:r>
          </a:p>
          <a:p>
            <a:pPr marL="285750" indent="-285750">
              <a:buFont typeface="Arial" panose="020B0604020202020204" pitchFamily="34" charset="0"/>
              <a:buChar char="•"/>
            </a:pPr>
            <a:r>
              <a:rPr lang="en-US" sz="1600" dirty="0">
                <a:solidFill>
                  <a:schemeClr val="tx1"/>
                </a:solidFill>
                <a:latin typeface="Garamond" panose="02020404030301010803" pitchFamily="18" charset="0"/>
              </a:rPr>
              <a:t>These assumptions give us nicer geometry and sharper predictions.</a:t>
            </a:r>
          </a:p>
        </p:txBody>
      </p:sp>
    </p:spTree>
    <p:extLst>
      <p:ext uri="{BB962C8B-B14F-4D97-AF65-F5344CB8AC3E}">
        <p14:creationId xmlns:p14="http://schemas.microsoft.com/office/powerpoint/2010/main" val="251640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C70F3-29D7-D6A4-ED1F-C3971E5A70B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EA43E3-C847-A913-711E-4457D80673E3}"/>
                  </a:ext>
                </a:extLst>
              </p:cNvPr>
              <p:cNvSpPr>
                <a:spLocks noGrp="1"/>
              </p:cNvSpPr>
              <p:nvPr>
                <p:ph idx="1"/>
              </p:nvPr>
            </p:nvSpPr>
            <p:spPr>
              <a:xfrm>
                <a:off x="5029199" y="1300900"/>
                <a:ext cx="6766561" cy="5081046"/>
              </a:xfrm>
            </p:spPr>
            <p:txBody>
              <a:bodyPr>
                <a:normAutofit/>
              </a:bodyPr>
              <a:lstStyle/>
              <a:p>
                <a:pPr>
                  <a:spcBef>
                    <a:spcPts val="1000"/>
                  </a:spcBef>
                  <a:defRPr sz="2000">
                    <a:solidFill>
                      <a:srgbClr val="000000"/>
                    </a:solidFill>
                    <a:latin typeface="Garamond"/>
                  </a:defRPr>
                </a:pPr>
                <a:r>
                  <a:rPr lang="en-US" altLang="zh-TW" sz="2400" dirty="0"/>
                  <a:t>A preference relation is complete if, given any two bundles, the consumer can determine whether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 </a:t>
                </a:r>
                <a14:m>
                  <m:oMath xmlns:m="http://schemas.openxmlformats.org/officeDocument/2006/math">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2</m:t>
                        </m:r>
                      </m:sub>
                    </m:sSub>
                    <m:r>
                      <a:rPr lang="en-US" altLang="zh-TW" sz="2400" i="1">
                        <a:latin typeface="Cambria Math" panose="02040503050406030204" pitchFamily="18" charset="0"/>
                      </a:rPr>
                      <m:t>)</m:t>
                    </m:r>
                  </m:oMath>
                </a14:m>
                <a:r>
                  <a:rPr lang="en-US" altLang="zh-TW" sz="2400" dirty="0"/>
                  <a:t>, or both.</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“The consumer can compare and evaluate any two bundles.”</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t>Completeness allows us to model choice behavior without indecision.</a:t>
                </a:r>
              </a:p>
              <a:p>
                <a:pPr lvl="3">
                  <a:spcBef>
                    <a:spcPts val="1000"/>
                  </a:spcBef>
                  <a:defRPr sz="2000">
                    <a:solidFill>
                      <a:srgbClr val="000000"/>
                    </a:solidFill>
                    <a:latin typeface="Garamond"/>
                  </a:defRPr>
                </a:pPr>
                <a:endParaRPr lang="en-US" altLang="zh-TW" sz="1200" dirty="0"/>
              </a:p>
              <a:p>
                <a:pPr>
                  <a:spcBef>
                    <a:spcPts val="1000"/>
                  </a:spcBef>
                  <a:defRPr sz="2000">
                    <a:solidFill>
                      <a:srgbClr val="000000"/>
                    </a:solidFill>
                    <a:latin typeface="Garamond"/>
                  </a:defRPr>
                </a:pPr>
                <a:r>
                  <a:rPr lang="en-US" altLang="zh-TW" sz="2400" dirty="0">
                    <a:solidFill>
                      <a:schemeClr val="bg1">
                        <a:lumMod val="50000"/>
                      </a:schemeClr>
                    </a:solidFill>
                  </a:rPr>
                  <a:t>Formally: For a consumption set </a:t>
                </a:r>
                <a14:m>
                  <m:oMath xmlns:m="http://schemas.openxmlformats.org/officeDocument/2006/math">
                    <m:r>
                      <a:rPr lang="en-US" altLang="zh-TW" sz="2400" i="1" dirty="0" smtClean="0">
                        <a:solidFill>
                          <a:schemeClr val="bg1">
                            <a:lumMod val="50000"/>
                          </a:schemeClr>
                        </a:solidFill>
                        <a:latin typeface="Cambria Math" panose="02040503050406030204" pitchFamily="18" charset="0"/>
                      </a:rPr>
                      <m:t>𝑋</m:t>
                    </m:r>
                  </m:oMath>
                </a14:m>
                <a:r>
                  <a:rPr lang="en-US" altLang="zh-TW" sz="2400" dirty="0">
                    <a:solidFill>
                      <a:schemeClr val="bg1">
                        <a:lumMod val="50000"/>
                      </a:schemeClr>
                    </a:solidFill>
                  </a:rPr>
                  <a:t>,</a:t>
                </a:r>
              </a:p>
              <a:p>
                <a:pPr>
                  <a:spcBef>
                    <a:spcPts val="1000"/>
                  </a:spcBef>
                  <a:defRPr sz="2000">
                    <a:solidFill>
                      <a:srgbClr val="000000"/>
                    </a:solidFill>
                    <a:latin typeface="Garamond"/>
                  </a:defRPr>
                </a:pPr>
                <a:endParaRPr lang="en-US" altLang="zh-TW" sz="500" dirty="0">
                  <a:solidFill>
                    <a:schemeClr val="bg1">
                      <a:lumMod val="50000"/>
                    </a:schemeClr>
                  </a:solidFill>
                </a:endParaRPr>
              </a:p>
              <a:p>
                <a:pPr marL="0" indent="0">
                  <a:spcBef>
                    <a:spcPts val="1000"/>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a:rPr lang="en-US" altLang="zh-TW" sz="2400" b="0" i="1" smtClean="0">
                          <a:solidFill>
                            <a:schemeClr val="bg1">
                              <a:lumMod val="50000"/>
                            </a:schemeClr>
                          </a:solidFill>
                          <a:latin typeface="Cambria Math" panose="02040503050406030204" pitchFamily="18" charset="0"/>
                        </a:rPr>
                        <m:t>∀</m:t>
                      </m:r>
                      <m:r>
                        <a:rPr lang="en-US" altLang="zh-TW" sz="2400" b="0" i="1" smtClean="0">
                          <a:solidFill>
                            <a:schemeClr val="bg1">
                              <a:lumMod val="50000"/>
                            </a:schemeClr>
                          </a:solidFill>
                          <a:latin typeface="Cambria Math" panose="02040503050406030204" pitchFamily="18" charset="0"/>
                        </a:rPr>
                        <m:t>𝑥</m:t>
                      </m:r>
                      <m:r>
                        <a:rPr lang="en-US" altLang="zh-TW" sz="2400" b="0" i="1" smtClean="0">
                          <a:solidFill>
                            <a:schemeClr val="bg1">
                              <a:lumMod val="50000"/>
                            </a:schemeClr>
                          </a:solidFill>
                          <a:latin typeface="Cambria Math" panose="02040503050406030204" pitchFamily="18" charset="0"/>
                        </a:rPr>
                        <m:t>,</m:t>
                      </m:r>
                      <m:r>
                        <a:rPr lang="en-US" altLang="zh-TW" sz="2400" b="0" i="1" smtClean="0">
                          <a:solidFill>
                            <a:schemeClr val="bg1">
                              <a:lumMod val="50000"/>
                            </a:schemeClr>
                          </a:solidFill>
                          <a:latin typeface="Cambria Math" panose="02040503050406030204" pitchFamily="18" charset="0"/>
                        </a:rPr>
                        <m:t>𝑦</m:t>
                      </m:r>
                      <m:r>
                        <a:rPr lang="en-US" altLang="zh-TW" sz="2400" b="0" i="1" smtClean="0">
                          <a:solidFill>
                            <a:schemeClr val="bg1">
                              <a:lumMod val="50000"/>
                            </a:schemeClr>
                          </a:solidFill>
                          <a:latin typeface="Cambria Math" panose="02040503050406030204" pitchFamily="18" charset="0"/>
                        </a:rPr>
                        <m:t>∈</m:t>
                      </m:r>
                      <m:r>
                        <a:rPr lang="en-US" altLang="zh-TW" sz="2400" b="0" i="1" smtClean="0">
                          <a:solidFill>
                            <a:schemeClr val="bg1">
                              <a:lumMod val="50000"/>
                            </a:schemeClr>
                          </a:solidFill>
                          <a:latin typeface="Cambria Math" panose="02040503050406030204" pitchFamily="18" charset="0"/>
                        </a:rPr>
                        <m:t>𝑋</m:t>
                      </m:r>
                      <m:r>
                        <a:rPr lang="en-US" altLang="zh-TW" sz="2400" b="0" i="1" smtClean="0">
                          <a:solidFill>
                            <a:schemeClr val="bg1">
                              <a:lumMod val="50000"/>
                            </a:schemeClr>
                          </a:solidFill>
                          <a:latin typeface="Cambria Math" panose="02040503050406030204" pitchFamily="18" charset="0"/>
                        </a:rPr>
                        <m:t>, </m:t>
                      </m:r>
                      <m:r>
                        <a:rPr lang="en-US" altLang="zh-TW" sz="2400" b="0" i="1" smtClean="0">
                          <a:solidFill>
                            <a:schemeClr val="bg1">
                              <a:lumMod val="50000"/>
                            </a:schemeClr>
                          </a:solidFill>
                          <a:latin typeface="Cambria Math" panose="02040503050406030204" pitchFamily="18" charset="0"/>
                        </a:rPr>
                        <m:t>𝑥</m:t>
                      </m:r>
                      <m:r>
                        <a:rPr lang="en-US" sz="2400" b="0" i="1" dirty="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𝑦</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𝑦</m:t>
                      </m:r>
                      <m:r>
                        <a:rPr lang="en-US" sz="2400" b="0" i="1" dirty="0">
                          <a:solidFill>
                            <a:schemeClr val="bg1">
                              <a:lumMod val="50000"/>
                            </a:schemeClr>
                          </a:solidFill>
                          <a:latin typeface="Cambria Math" panose="02040503050406030204" pitchFamily="18" charset="0"/>
                          <a:ea typeface="Cambria Math" panose="02040503050406030204" pitchFamily="18" charset="0"/>
                        </a:rPr>
                        <m:t>≿</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𝑥</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𝑜𝑟</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 </m:t>
                      </m:r>
                      <m:r>
                        <a:rPr lang="en-US" sz="2400" b="0" i="1" dirty="0" smtClean="0">
                          <a:solidFill>
                            <a:schemeClr val="bg1">
                              <a:lumMod val="50000"/>
                            </a:schemeClr>
                          </a:solidFill>
                          <a:latin typeface="Cambria Math" panose="02040503050406030204" pitchFamily="18" charset="0"/>
                          <a:ea typeface="Cambria Math" panose="02040503050406030204" pitchFamily="18" charset="0"/>
                        </a:rPr>
                        <m:t>𝑏𝑜𝑡h</m:t>
                      </m:r>
                    </m:oMath>
                  </m:oMathPara>
                </a14:m>
                <a:endParaRPr lang="en-US" altLang="zh-TW" sz="2400" dirty="0">
                  <a:solidFill>
                    <a:schemeClr val="bg1">
                      <a:lumMod val="50000"/>
                    </a:schemeClr>
                  </a:solidFill>
                </a:endParaRPr>
              </a:p>
              <a:p>
                <a:pPr lvl="1">
                  <a:spcBef>
                    <a:spcPts val="1000"/>
                  </a:spcBef>
                  <a:defRPr sz="2000">
                    <a:solidFill>
                      <a:srgbClr val="000000"/>
                    </a:solidFill>
                    <a:latin typeface="Garamond"/>
                  </a:defRPr>
                </a:pPr>
                <a:endParaRPr lang="en-US" altLang="zh-TW" sz="2000" dirty="0"/>
              </a:p>
              <a:p>
                <a:pPr>
                  <a:spcBef>
                    <a:spcPts val="1000"/>
                  </a:spcBef>
                  <a:defRPr sz="2000">
                    <a:solidFill>
                      <a:srgbClr val="000000"/>
                    </a:solidFill>
                    <a:latin typeface="Garamond"/>
                  </a:defRPr>
                </a:pPr>
                <a:endParaRPr lang="en-US" altLang="zh-TW" sz="2400" dirty="0"/>
              </a:p>
              <a:p>
                <a:pPr lvl="1">
                  <a:spcBef>
                    <a:spcPts val="1000"/>
                  </a:spcBef>
                  <a:defRPr sz="2000">
                    <a:solidFill>
                      <a:srgbClr val="000000"/>
                    </a:solidFill>
                    <a:latin typeface="Garamond"/>
                  </a:defRPr>
                </a:pPr>
                <a:endParaRPr lang="en-US" altLang="zh-TW" sz="2000" dirty="0"/>
              </a:p>
            </p:txBody>
          </p:sp>
        </mc:Choice>
        <mc:Fallback xmlns="">
          <p:sp>
            <p:nvSpPr>
              <p:cNvPr id="3" name="Content Placeholder 2">
                <a:extLst>
                  <a:ext uri="{FF2B5EF4-FFF2-40B4-BE49-F238E27FC236}">
                    <a16:creationId xmlns:a16="http://schemas.microsoft.com/office/drawing/2014/main" id="{0DEA43E3-C847-A913-711E-4457D80673E3}"/>
                  </a:ext>
                </a:extLst>
              </p:cNvPr>
              <p:cNvSpPr>
                <a:spLocks noGrp="1" noRot="1" noChangeAspect="1" noMove="1" noResize="1" noEditPoints="1" noAdjustHandles="1" noChangeArrowheads="1" noChangeShapeType="1" noTextEdit="1"/>
              </p:cNvSpPr>
              <p:nvPr>
                <p:ph idx="1"/>
              </p:nvPr>
            </p:nvSpPr>
            <p:spPr>
              <a:xfrm>
                <a:off x="5029199" y="1300900"/>
                <a:ext cx="6766561" cy="5081046"/>
              </a:xfrm>
              <a:blipFill>
                <a:blip r:embed="rId2"/>
                <a:stretch>
                  <a:fillRect l="-1171" t="-9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238A3A3-A8AF-C09A-A67A-A5E0D346E99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31D2D-6AF1-183F-AF0B-CA0DA647808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Axioms of Preference: Completeness</a:t>
            </a:r>
          </a:p>
        </p:txBody>
      </p:sp>
      <p:sp>
        <p:nvSpPr>
          <p:cNvPr id="5" name="Rectangle 4">
            <a:extLst>
              <a:ext uri="{FF2B5EF4-FFF2-40B4-BE49-F238E27FC236}">
                <a16:creationId xmlns:a16="http://schemas.microsoft.com/office/drawing/2014/main" id="{5D7C5758-3BF3-124D-EC49-85E22A7F507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7798505-F2FB-690D-0FAA-648A5442FFE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Intermediate Microeconomic Theory</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1E5436C-02FD-5730-227E-6495B2AC100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FC116915-87B3-F0B3-EB83-8E0172630CC8}"/>
              </a:ext>
            </a:extLst>
          </p:cNvPr>
          <p:cNvPicPr>
            <a:picLocks noChangeAspect="1"/>
          </p:cNvPicPr>
          <p:nvPr/>
        </p:nvPicPr>
        <p:blipFill>
          <a:blip r:embed="rId3"/>
          <a:srcRect/>
          <a:stretch/>
        </p:blipFill>
        <p:spPr>
          <a:xfrm>
            <a:off x="457199" y="1427532"/>
            <a:ext cx="4572000" cy="4572000"/>
          </a:xfrm>
          <a:prstGeom prst="rect">
            <a:avLst/>
          </a:prstGeom>
        </p:spPr>
      </p:pic>
    </p:spTree>
    <p:extLst>
      <p:ext uri="{BB962C8B-B14F-4D97-AF65-F5344CB8AC3E}">
        <p14:creationId xmlns:p14="http://schemas.microsoft.com/office/powerpoint/2010/main" val="370472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495daa35-c764-4cd0-a273-a97653414f47"/>
</p:tagLst>
</file>

<file path=ppt/tags/tag2.xml><?xml version="1.0" encoding="utf-8"?>
<p:tagLst xmlns:a="http://schemas.openxmlformats.org/drawingml/2006/main" xmlns:r="http://schemas.openxmlformats.org/officeDocument/2006/relationships" xmlns:p="http://schemas.openxmlformats.org/presentationml/2006/main">
  <p:tag name="__PE_POLL_EMBED_ID" val="ee5b8ca1-013a-47d2-9d3c-fc371acfd72a"/>
</p:tagLst>
</file>

<file path=ppt/tags/tag3.xml><?xml version="1.0" encoding="utf-8"?>
<p:tagLst xmlns:a="http://schemas.openxmlformats.org/drawingml/2006/main" xmlns:r="http://schemas.openxmlformats.org/officeDocument/2006/relationships" xmlns:p="http://schemas.openxmlformats.org/presentationml/2006/main">
  <p:tag name="__PE_POLL_EMBED_ID" val="91904c09-7723-419e-bfba-14cc11ddfef2"/>
</p:tagLst>
</file>

<file path=ppt/tags/tag4.xml><?xml version="1.0" encoding="utf-8"?>
<p:tagLst xmlns:a="http://schemas.openxmlformats.org/drawingml/2006/main" xmlns:r="http://schemas.openxmlformats.org/officeDocument/2006/relationships" xmlns:p="http://schemas.openxmlformats.org/presentationml/2006/main">
  <p:tag name="__PE_POLL_EMBED_ID" val="94808762-5a5f-4476-92e9-ef0dff1949c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356cb1e-6d86-4dae-a983-fa46a00b040a}" enabled="1" method="Standar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6172</TotalTime>
  <Words>3330</Words>
  <Application>Microsoft Office PowerPoint</Application>
  <PresentationFormat>Custom</PresentationFormat>
  <Paragraphs>365</Paragraphs>
  <Slides>39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Calibri</vt:lpstr>
      <vt:lpstr>Cambria Math</vt:lpstr>
      <vt:lpstr>Garamond</vt:lpstr>
      <vt:lpstr>Office Theme</vt:lpstr>
      <vt:lpstr>PowerPoint Presentation</vt:lpstr>
      <vt:lpstr>Poll Everywhere multiple choice poll instructions screen
Activity Title: Which of the following correctly illustrates the budget constraint when the price of good 1 increases, holding income and the price of good 2 fixed?
Slide 3</vt:lpstr>
      <vt:lpstr>Poll Everywhere multiple choice poll chart screen
Activity Title: Which of the following correctly illustrates the budget constraint when the price of good 1 increases, holding income and the price of good 2 fixed?
Slide 5</vt:lpstr>
      <vt:lpstr>  Recap: Budget Constraints</vt:lpstr>
      <vt:lpstr>PowerPoint Presentation</vt:lpstr>
      <vt:lpstr>  Preferences</vt:lpstr>
      <vt:lpstr>  Preference Relations</vt:lpstr>
      <vt:lpstr>  Axioms of Preference</vt:lpstr>
      <vt:lpstr>  Axioms of Preference: Completeness</vt:lpstr>
      <vt:lpstr>  Axioms of Preference: Reflexivity</vt:lpstr>
      <vt:lpstr>  Axioms of Preference: Transitivity</vt:lpstr>
      <vt:lpstr>PowerPoint Presentation</vt:lpstr>
      <vt:lpstr>  Visualizing Preferences</vt:lpstr>
      <vt:lpstr>  Constructing an Indifference Curve</vt:lpstr>
      <vt:lpstr>  Uniqueness of the Indifference Curve</vt:lpstr>
      <vt:lpstr>PowerPoint Presentation</vt:lpstr>
      <vt:lpstr>  Perfect Substitutes</vt:lpstr>
      <vt:lpstr>  Perfect Substitutes: Better or Worse Off</vt:lpstr>
      <vt:lpstr>  Perfect Substitutes: Substitution Ratios</vt:lpstr>
      <vt:lpstr>  Perfect Complements</vt:lpstr>
      <vt:lpstr>  Perfect Complements: Better or Worse Off</vt:lpstr>
      <vt:lpstr>  Perfect Complements: Consumption Ratios</vt:lpstr>
      <vt:lpstr>  Bads</vt:lpstr>
      <vt:lpstr>Poll Everywhere multiple choice poll instructions screen
Activity Title: A neutral good is a commodity for which changes in quantity do not affect the consumer's preferences. If the neutral good is plotted on the vertical axis, which of the following correctly depicts the indifference curve of the consumer?
Slide 22</vt:lpstr>
      <vt:lpstr>Poll Everywhere multiple choice poll chart screen
Activity Title: A neutral good is a commodity for which changes in quantity do not affect the consumer's preferences. If the neutral good is plotted on the vertical axis, which of the following correctly depicts the indifference curve of the consumer?
Slide 24</vt:lpstr>
      <vt:lpstr>  Neutral Goods</vt:lpstr>
      <vt:lpstr>  Satiation</vt:lpstr>
      <vt:lpstr>PowerPoint Presentation</vt:lpstr>
      <vt:lpstr>  Axioms of Preference</vt:lpstr>
      <vt:lpstr>  Axioms of Preference: Monotonicity</vt:lpstr>
      <vt:lpstr>  Axioms of Preference: Convexity</vt:lpstr>
      <vt:lpstr>  Axioms of Preference: Continuity</vt:lpstr>
      <vt:lpstr>PowerPoint Presentation</vt:lpstr>
      <vt:lpstr>  Marginal Rate of Substitution(-ish)</vt:lpstr>
      <vt:lpstr>  Interpretations of MRS</vt:lpstr>
      <vt:lpstr>  Diminishing MRS</vt:lpstr>
      <vt:lpstr>PowerPoint Presentation</vt:lpstr>
      <vt:lpstr>  Recap: Preferences</vt:lpstr>
      <vt:lpstr>  Preview: Utility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168</cp:revision>
  <dcterms:created xsi:type="dcterms:W3CDTF">2013-01-27T09:14:16Z</dcterms:created>
  <dcterms:modified xsi:type="dcterms:W3CDTF">2026-01-26T22:14:37Z</dcterms:modified>
  <cp:category/>
</cp:coreProperties>
</file>