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377" r:id="rId3"/>
    <p:sldId id="376" r:id="rId4"/>
    <p:sldId id="371" r:id="rId5"/>
    <p:sldId id="379" r:id="rId6"/>
    <p:sldId id="381" r:id="rId7"/>
    <p:sldId id="382" r:id="rId8"/>
    <p:sldId id="383" r:id="rId9"/>
    <p:sldId id="423" r:id="rId10"/>
    <p:sldId id="425" r:id="rId11"/>
    <p:sldId id="384" r:id="rId12"/>
    <p:sldId id="385" r:id="rId13"/>
    <p:sldId id="387" r:id="rId14"/>
    <p:sldId id="386" r:id="rId15"/>
    <p:sldId id="388" r:id="rId16"/>
    <p:sldId id="389" r:id="rId17"/>
    <p:sldId id="410" r:id="rId18"/>
    <p:sldId id="412" r:id="rId19"/>
    <p:sldId id="395" r:id="rId20"/>
    <p:sldId id="390" r:id="rId21"/>
    <p:sldId id="391" r:id="rId22"/>
    <p:sldId id="393" r:id="rId23"/>
    <p:sldId id="392" r:id="rId24"/>
    <p:sldId id="394" r:id="rId25"/>
    <p:sldId id="398" r:id="rId26"/>
    <p:sldId id="400" r:id="rId27"/>
    <p:sldId id="401" r:id="rId28"/>
    <p:sldId id="402" r:id="rId29"/>
    <p:sldId id="403" r:id="rId30"/>
    <p:sldId id="404" r:id="rId31"/>
    <p:sldId id="406" r:id="rId32"/>
    <p:sldId id="396" r:id="rId33"/>
    <p:sldId id="380" r:id="rId34"/>
    <p:sldId id="397" r:id="rId35"/>
    <p:sldId id="416" r:id="rId36"/>
    <p:sldId id="417" r:id="rId37"/>
    <p:sldId id="419" r:id="rId38"/>
    <p:sldId id="418" r:id="rId39"/>
    <p:sldId id="426" r:id="rId40"/>
    <p:sldId id="420" r:id="rId41"/>
    <p:sldId id="421" r:id="rId42"/>
    <p:sldId id="422" r:id="rId4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4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7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Given $$p_1=5$$, $$p_2=3$$, and $$m=30$$, which of the three bundles are affordable to the consumer?$$A=(3,5)$$, $$B=(1,3)$$, $$C=(5,6)$$.
https://www.polleverywhere.com/multiple_choice_polls/QTgjaE5k3JkVAHn4aqv5e?display_state=instructions&amp;activity_state=opened&amp;state=opened&amp;flow=Engagement&amp;onscreen=persist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D03C2-8D64-0DEA-B1DB-2F4E5B935C7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08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Given $$p_1=5$$, $$p_2=3$$, and $$m=30$$, which of the three bundles are affordable to the consumer?$$A=(3,5)$$, $$B=(1,3)$$, $$C=(5,6)$$.
https://www.polleverywhere.com/multiple_choice_polls/QTgjaE5k3JkVAHn4aqv5e?display_state=chart&amp;activity_state=closed&amp;state=closed&amp;flow=Engagement&amp;onscreen=persist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07869-098D-3C68-5899-BBCBC544BD6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1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The $$x_1$$-intercept of the budget line represents:
https://www.polleverywhere.com/multiple_choice_polls/arCqwore2FCgAJnq6Y2oi?display_state=instructions&amp;activity_state=opened&amp;state=opened&amp;flow=Engagement&amp;onscreen=persist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BDBEA-D552-DB8B-5D41-9AE39AD2C8D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2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The $$x_1$$-intercept of the budget line represents:
https://www.polleverywhere.com/multiple_choice_polls/arCqwore2FCgAJnq6Y2oi?display_state=chart&amp;activity_state=closed&amp;state=closed&amp;flow=Engagement&amp;onscreen=persist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9B374-8882-8E24-6E33-5C2F30212A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8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What is the correct diagram illustrating a decrease in the price of good 2?
https://www.polleverywhere.com/multiple_choice_polls/kyRg6IvYfNbgedX4mVVHB?display_state=instructions&amp;activity_state=opened&amp;state=opened&amp;flow=Engagement&amp;onscreen=persist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01E34-4E2B-FB59-AEE5-F86493F2F02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3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What is the correct diagram illustrating a decrease in the price of good 2?
https://www.polleverywhere.com/multiple_choice_polls/kyRg6IvYfNbgedX4mVVHB?display_state=chart&amp;activity_state=closed&amp;state=closed&amp;flow=Engagement&amp;onscreen=persist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F600F-2F94-6D49-8379-F2E41BB9255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8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What happens to the budget line if the consumer's income doubles, while the price of all goods also double?
https://www.polleverywhere.com/multiple_choice_polls/WEyD0iX2h4VdViyB1NNdg?display_state=instructions&amp;activity_state=opened&amp;state=opened&amp;flow=Engagement&amp;onscreen=persist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8AAD1-406E-347B-7EC6-15048CCFA65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26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What happens to the budget line if the consumer's income doubles, while the price of all goods also double?
https://www.polleverywhere.com/multiple_choice_polls/WEyD0iX2h4VdViyB1NNdg?display_state=chart&amp;activity_state=closed&amp;state=closed&amp;flow=Engagement&amp;onscreen=persist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7B700-2184-B88B-B3AD-187DC95CD69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3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200" dirty="0"/>
              <a:t>I</a:t>
            </a:r>
            <a:r>
              <a:rPr lang="en-US" sz="3600" dirty="0"/>
              <a:t>NTERMEDIATE </a:t>
            </a:r>
            <a:r>
              <a:rPr lang="en-US" sz="4200" dirty="0"/>
              <a:t>M</a:t>
            </a:r>
            <a:r>
              <a:rPr lang="en-US" sz="3600" dirty="0"/>
              <a:t>ICROECONOMIC </a:t>
            </a:r>
            <a:r>
              <a:rPr lang="en-US" sz="4200" dirty="0"/>
              <a:t>T</a:t>
            </a:r>
            <a:r>
              <a:rPr lang="en-US" sz="3600" dirty="0"/>
              <a:t>HEORY</a:t>
            </a:r>
            <a:endParaRPr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2: Budget Constraint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128D-9750-50EF-6EDD-40C2E07B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Given $$p_1=5$$, $$p_2=3$$, and $$m=30$$, which of the three bundles are affordable to the consumer?$$A=(3,5)$$, $$B=(1,3)$$, $$C=(5,6)$$.
Slide 11</a:t>
            </a:r>
          </a:p>
        </p:txBody>
      </p:sp>
      <p:pic>
        <p:nvPicPr>
          <p:cNvPr id="4" name="Picture 3" descr="Poll Everywhere multiple choice poll chart screen&#10;Activity Title: Given $$p_1=5$$, $$p_2=3$$, and $$m=30$$, which of the three bundles are affordable to the consumer?$$A=(3,5)$$, $$B=(1,3)$$, $$C=(5,6)$$.">
            <a:extLst>
              <a:ext uri="{FF2B5EF4-FFF2-40B4-BE49-F238E27FC236}">
                <a16:creationId xmlns:a16="http://schemas.microsoft.com/office/drawing/2014/main" id="{605C0A8B-E01D-29AE-11A5-8B95036040B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9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D2027-3E06-C522-00DF-416B9550B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F11FED-D3F9-1FDB-71CC-CBAFC1220D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617855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Evaluating the cost of each bundle: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=5⋅3+3⋅5=30</m:t>
                    </m:r>
                  </m:oMath>
                </a14:m>
                <a:endParaRPr lang="en-US" altLang="zh-TW" sz="2000" b="0" dirty="0"/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altLang="zh-TW" sz="2000" dirty="0"/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43</m:t>
                    </m:r>
                  </m:oMath>
                </a14:m>
                <a:endParaRPr lang="en-US" altLang="zh-TW" sz="2000" dirty="0"/>
              </a:p>
              <a:p>
                <a:pPr lvl="4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Bundles A and B are affordable, while bundle C exceeds the consumer’s budget.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These conclusions follow directly from the budget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F11FED-D3F9-1FDB-71CC-CBAFC1220D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617855" cy="5081046"/>
              </a:xfrm>
              <a:blipFill>
                <a:blip r:embed="rId2"/>
                <a:stretch>
                  <a:fillRect l="-1197" t="-959" r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9038CEF-1E80-E4DC-11EE-D661E6FC323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02DC2-0737-6CAA-51BB-DAC74536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Visualizing the Budget Constraint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9082CF-A4CF-3E4A-8B34-3985A5C38F9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EBC8F-68FE-9A03-D6A5-734761B82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8DF71-83AD-EF7C-73C0-EF8532EE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EC64E-1CE1-4C6C-E595-5D77A1BE4E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3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0B54A-199A-50B2-381E-DA42E6ED0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73036-EF98-25BB-1481-740E185E52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617855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b="1" dirty="0"/>
                  <a:t>Budget Set</a:t>
                </a:r>
                <a:r>
                  <a:rPr lang="en-US" altLang="zh-TW" sz="2400" dirty="0"/>
                  <a:t> is the collection of all affordable consumption bundles given the consumer’s income and prices of goods.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b="1" dirty="0"/>
                  <a:t>Budget Line</a:t>
                </a:r>
                <a:r>
                  <a:rPr lang="en-US" altLang="zh-TW" sz="2400" dirty="0"/>
                  <a:t> is the set of consumption bundles that costs exactly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Any bundle “above” the budget line is not feasible, and any bundle “below” the budget line is feasible for the consumer.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73036-EF98-25BB-1481-740E185E52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617855" cy="5081046"/>
              </a:xfrm>
              <a:blipFill>
                <a:blip r:embed="rId2"/>
                <a:stretch>
                  <a:fillRect l="-1197" t="-959" r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7ACC85C-00D4-012A-59D5-4E23D2243C2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E535E-3DEC-3048-4118-A5ECB21EB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Visualizing the Budget Constraint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846A2-484B-A3FA-1AD8-2FBE796848C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F528E-36A5-A381-B4E3-DAC82625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33334-691D-0224-FEAD-EEFAFE60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504EAA-A3E2-8FC7-B5F8-B637D2238C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82769B-0330-B4DE-6970-F2EC7DD4EF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4E4178F0-9CE7-3F13-0F87-57D7F8D3797F}"/>
                  </a:ext>
                </a:extLst>
              </p:cNvPr>
              <p:cNvSpPr/>
              <p:nvPr/>
            </p:nvSpPr>
            <p:spPr>
              <a:xfrm>
                <a:off x="5429250" y="3713532"/>
                <a:ext cx="6217804" cy="644263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Garamond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4E4178F0-9CE7-3F13-0F87-57D7F8D37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3713532"/>
                <a:ext cx="6217804" cy="64426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6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4CD64-2E43-E626-948F-0CD5FE3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60D0A-27C9-636E-E2FF-80AC8152C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617855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graph can be divided into two regions by the budget line.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set of all affordable bundles (the budget set), and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set of all bundles that are not affordable.</a:t>
            </a:r>
          </a:p>
          <a:p>
            <a:pPr lvl="4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budget line is the boundary of the budget set and represents all bundles that exactly exhaust the consumer’s budget.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intercepts show the maximum amount of one good the consumer can afford if all income is spent on that good.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34F73-D383-7BFE-DB92-1277EC83D77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58E03-4999-42EC-3D4E-E3724AF74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Anatomy of the Diagram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7CE98C-DD52-53EA-34F1-EC6BB34085B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BE8C7-BF3C-21AC-0DF0-AD12397F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3F73F-98CC-CD93-B334-B30B49DF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1AE351-B4D5-F33D-E466-36CB303AF9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8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B8E64-E58B-CCF8-0572-295A09E35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2E2D3-B53D-8BCF-121A-D8B1B7756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617855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slope of the budget line is going to be a very important object.</a:t>
            </a:r>
          </a:p>
          <a:p>
            <a:pPr lvl="2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600" dirty="0"/>
          </a:p>
          <a:p>
            <a:pPr lvl="2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600" dirty="0"/>
          </a:p>
          <a:p>
            <a:pPr lvl="2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600" dirty="0"/>
          </a:p>
          <a:p>
            <a:pPr lvl="2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6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slope of the budget line tells us “How many units of good 2 the consumer must give up to consume one extra unit of good 1.”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other words, it tells us the objective rate of exchange between goods 1 and 2.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613D66-C007-5BCD-62B3-258934D585D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C914D-997D-9728-AA6F-8C2B3B92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Anatomy of the Diagram: Slope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B9A83A-5317-9555-D74D-C9B03A82C2A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8748C-5101-86F6-4532-2F1750AD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77A05-A4C9-8C1F-9C55-B7A6C411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1040392-1604-F915-88D9-3E40EF8406C3}"/>
                  </a:ext>
                </a:extLst>
              </p:cNvPr>
              <p:cNvSpPr/>
              <p:nvPr/>
            </p:nvSpPr>
            <p:spPr>
              <a:xfrm>
                <a:off x="5429250" y="2160958"/>
                <a:ext cx="6217804" cy="1353768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⟹   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Garamond"/>
                  <a:ea typeface="+mj-ea"/>
                  <a:cs typeface="+mj-cs"/>
                </a:endParaRPr>
              </a:p>
              <a:p>
                <a:pPr algn="ctr"/>
                <a:endParaRPr lang="en-US" sz="1600" b="1" dirty="0">
                  <a:solidFill>
                    <a:schemeClr val="bg1"/>
                  </a:solidFill>
                  <a:latin typeface="Garamond"/>
                  <a:ea typeface="+mj-ea"/>
                  <a:cs typeface="+mj-cs"/>
                </a:endParaRPr>
              </a:p>
              <a:p>
                <a:pPr algn="ctr"/>
                <a:r>
                  <a:rPr lang="en-US" altLang="zh-TW" sz="2400" dirty="0">
                    <a:ea typeface="Cambria Math" panose="020405030504060302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1" dirty="0">
                  <a:solidFill>
                    <a:schemeClr val="bg1"/>
                  </a:solidFill>
                  <a:latin typeface="Garamond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1040392-1604-F915-88D9-3E40EF840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2160958"/>
                <a:ext cx="6217804" cy="135376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B6A8E94-5527-A0B5-7A48-934F8112F5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429A4-A9D7-449D-DFF8-22E5A5C2D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F90F97-E650-CA0F-27E9-2991B2321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617855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consumer is consuming bundle A.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consumer wishes to consume one more unit of good 1.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Since the consumer is exhausting their budget, they must give up some units of good 2.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exact number of units of good 2 the consumer must give up is determined by the relative price,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F90F97-E650-CA0F-27E9-2991B2321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617855" cy="5081046"/>
              </a:xfrm>
              <a:blipFill>
                <a:blip r:embed="rId2"/>
                <a:stretch>
                  <a:fillRect l="-1197" t="-959" r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D2D6434-7279-3FEB-B37B-EFD6E3D1388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38797-B7C4-76D8-EBE0-EA55672A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Anatomy of the Diagram: Slope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840CB-CEE4-2369-71F3-536928E2095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4D597-9868-2835-3EE8-BF84B8F0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61525-1ACE-D43B-66E6-DFD0E55D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2EE782-AEF8-073D-38DF-96456765FD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8F7754C3-2F75-6F5D-4589-A9C42CE8C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 descr="A diagram of a graph&#10;&#10;AI-generated content may be incorrect.">
            <a:extLst>
              <a:ext uri="{FF2B5EF4-FFF2-40B4-BE49-F238E27FC236}">
                <a16:creationId xmlns:a16="http://schemas.microsoft.com/office/drawing/2014/main" id="{0D907E4E-1AE0-5AEE-B46F-70AEA0A6A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5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4F3F0-00C6-9388-F8D6-5891830A8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FAE1A-F239-EFEC-C55F-286EA33DC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617855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slope of the budget line tells us what the consumer </a:t>
            </a:r>
            <a:r>
              <a:rPr lang="en-US" altLang="zh-TW" sz="2400" i="1" dirty="0"/>
              <a:t>has to</a:t>
            </a:r>
            <a:r>
              <a:rPr lang="en-US" altLang="zh-TW" sz="2400" dirty="0"/>
              <a:t> give up in the market.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trade-off is determined entirely by prices and income.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 far, we have described what is affordable, not what the consumer will choose.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Later, when we talk about preferences, we will ask what the consumer is </a:t>
            </a:r>
            <a:r>
              <a:rPr lang="en-US" altLang="zh-TW" sz="2400" i="1" dirty="0"/>
              <a:t>willing to</a:t>
            </a:r>
            <a:r>
              <a:rPr lang="en-US" altLang="zh-TW" sz="2400" dirty="0"/>
              <a:t> give up.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3BBBC9-8D20-8872-0ED9-EBD48E3245E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4DEB0-57E5-EE24-1471-3F93D50B8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Quick Recap and Preview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443F4-D9FC-4298-1AE9-E36A26E9C48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07D4C-A73A-FAEE-CF7F-D467E349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F0488-6A79-0327-868A-4172D167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EDD704-F2DC-6FF0-6803-DB7588F52C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9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8C0B-06B0-30D8-83AF-54CBA648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The $$x_1$$-intercept of the budget line represents:
Slide 17</a:t>
            </a:r>
          </a:p>
        </p:txBody>
      </p:sp>
      <p:pic>
        <p:nvPicPr>
          <p:cNvPr id="4" name="Picture 3" descr="Poll Everywhere multiple choice poll instructions screen&#10;Activity Title: The $$x_1$$-intercept of the budget line represents:">
            <a:extLst>
              <a:ext uri="{FF2B5EF4-FFF2-40B4-BE49-F238E27FC236}">
                <a16:creationId xmlns:a16="http://schemas.microsoft.com/office/drawing/2014/main" id="{5AD566E2-68D1-D1B7-7ACE-D579CD90072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3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05F9-089D-537E-56EA-4C3A49BD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The $$x_1$$-intercept of the budget line represents:
Slide 19</a:t>
            </a:r>
          </a:p>
        </p:txBody>
      </p:sp>
      <p:pic>
        <p:nvPicPr>
          <p:cNvPr id="4" name="Picture 3" descr="Poll Everywhere multiple choice poll chart screen&#10;Activity Title: The $$x_1$$-intercept of the budget line represents:">
            <a:extLst>
              <a:ext uri="{FF2B5EF4-FFF2-40B4-BE49-F238E27FC236}">
                <a16:creationId xmlns:a16="http://schemas.microsoft.com/office/drawing/2014/main" id="{47297DDE-29EA-8CB1-D6D2-FB3B0857CE8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90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55E424-38D5-625F-D13B-76DC97B08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DE12ED-8A05-C3FD-86EF-C022244421B5}"/>
              </a:ext>
            </a:extLst>
          </p:cNvPr>
          <p:cNvSpPr txBox="1"/>
          <p:nvPr/>
        </p:nvSpPr>
        <p:spPr>
          <a:xfrm>
            <a:off x="-1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Budget Constraint: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Comparative Statics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55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5493E-281D-69B9-1D0A-B652DD64B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3F410-5511-CC59-2625-80EB0163B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Economists assume that individual consumers aim to purchase the best bundle of goods and services that they can afford.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statement sounds reasonable at first, but it contains several vague terms that we need to define clearly.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instance, what does it mean for a bundle of goods and services to be the “best”?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Also, what does it mean to say that a consumer “can afford” a bundle of goods and services?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this chapter, we formally define the latter by deriving the consumer’s budget constraint.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39507-CA97-61EC-B1F9-A10A5F134E2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C517F-ADE0-4DE6-7B3F-130F1E50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FBDE37-EA5E-0E20-2D51-A3A47B8CBEF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4777F-49EA-1E56-50CF-6443F114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9A018-7991-22E7-5182-10625E13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73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A748C-3D32-60B1-CD54-CFE9EDAF8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24A3D-7DC0-FC33-5C5E-589100C01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Comparative statics examines how outcomes change when underlying parameters change.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this chapter, we apply comparative statics to the budget constraint, holding preferences fixed.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 budget line is determined by: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consumer’s income,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goods’ prices,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begin by examining how the budget line changes when the consumer’s income changes.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24A3D-7DC0-FC33-5C5E-589100C01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959" r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FA0691B-92EA-F018-41A4-4BDA06F4B5F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F51A1-769F-BB48-84FF-ABBDFF0A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Comparative Statics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ECF16B-4B50-1CFB-14DD-98AF7176D17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591A6-870F-CD53-6485-FA40A46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5DE50-8540-5232-1CA0-1BD01B02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EF2C2B-C654-62DA-54A8-47A6796818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7CAC1-F0FA-8305-BF7C-D3A880DB0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0DEC0F-B428-DEE5-3B70-1F23CBF985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the numerical example: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=(5, 3, 30)</m:t>
                    </m:r>
                  </m:oMath>
                </a14:m>
                <a:endParaRPr lang="en-US" altLang="zh-TW" sz="2000" dirty="0"/>
              </a:p>
              <a:p>
                <a:pPr lvl="4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With income at 30, the budget line has intercepts: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-intercept: 6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-intercept: 10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that the consumer’s income falls to 15.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-intercept: 3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-intercept: 5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 change in income shifts the budget line inward or outward, but does not change its slope.</a:t>
                </a:r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0DEC0F-B428-DEE5-3B70-1F23CBF98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959" r="-1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BA2CFB2-0CB3-E38A-BC51-462EC0BCF02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E3946-862D-2DD9-0A38-16CB199A9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Comparative Statics: Changes in Income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5E44DC-3680-8DDD-8E33-5C453AB3AD3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9A5FC-0203-48D1-A959-CC42E462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3673A-B6E4-8FF1-8D46-72BF80E7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4238C-B888-7D88-4F19-64219BA480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9" name="Picture 8" descr="A graph of a function&#10;&#10;AI-generated content may be incorrect.">
            <a:extLst>
              <a:ext uri="{FF2B5EF4-FFF2-40B4-BE49-F238E27FC236}">
                <a16:creationId xmlns:a16="http://schemas.microsoft.com/office/drawing/2014/main" id="{B74A7F54-15EC-CD61-ACC1-2DC80A13B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 descr="A graph of a function&#10;&#10;AI-generated content may be incorrect.">
            <a:extLst>
              <a:ext uri="{FF2B5EF4-FFF2-40B4-BE49-F238E27FC236}">
                <a16:creationId xmlns:a16="http://schemas.microsoft.com/office/drawing/2014/main" id="{4BC690B6-0AD9-23CA-03FB-CED0CA68A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3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7124D-9E3F-5D46-1EFF-00D6B7D9A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3239-FA5F-E09E-459F-9DCD24398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change in income causes a parallel shift of the budget line.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Higher income shifts the budget line outward.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Lower income shifts the budget line inward.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As income changes, the set of affordable bundles expands or contracts.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Because relative prices do not change, the slope of the budget line remains the same.</a:t>
            </a:r>
            <a:endParaRPr lang="en-US" altLang="zh-TW" sz="2000" dirty="0"/>
          </a:p>
          <a:p>
            <a:pPr lvl="2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6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9223D9-D10C-785C-3303-708DB5E5204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9751A-80CE-5605-9E46-AE55151D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Comparative Statics: Changes in Income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059BF4-4017-7CAD-D6CF-DAA681E4F5A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7D979-7D2E-7E7E-D5C5-1E482385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B5044-1FA2-43CD-D179-F12DC95C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DF0A26-20D1-4395-7674-5DF53A60B6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5D4D3-DA1C-221A-4680-387ECB4FC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64A8E-6E87-FD35-9962-4F6C9FC20C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Let’s examine changes in price, starting with: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=(5, 3, 30)</m:t>
                    </m:r>
                  </m:oMath>
                </a14:m>
                <a:endParaRPr lang="en-US" altLang="zh-TW" sz="2000" dirty="0"/>
              </a:p>
              <a:p>
                <a:pPr lvl="4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Currently, the budget line has intercepts: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-intercept: 6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-intercept: 10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decreases to 3, while income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remain fixed, the budget line has intercepts.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-intercept: 10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-intercept: 10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 change in price pivots the budget line inward or outward, changing its slope.</a:t>
                </a:r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64A8E-6E87-FD35-9962-4F6C9FC20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1282AB0-96F1-125F-026C-EE61641A525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F8C3-8624-D392-0778-5453EC6B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Comparative Statics: Changes in Price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FBCF1C-CDCC-82D4-CF6B-2BF984DBB08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5143D-B97B-D95F-557B-C9401CA7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48DD1-0EC6-3152-74CD-4C8FF7B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1704F6-D44B-FD17-5E05-9088BF54AA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 descr="A red line graph on a white background&#10;&#10;AI-generated content may be incorrect.">
            <a:extLst>
              <a:ext uri="{FF2B5EF4-FFF2-40B4-BE49-F238E27FC236}">
                <a16:creationId xmlns:a16="http://schemas.microsoft.com/office/drawing/2014/main" id="{CFCACE18-8606-CED1-CEED-83DFE68F1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E97C1-25A8-A382-8291-14488B630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F40EA-34B8-1578-8929-5B7C13D62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Changes in price causes a pivot of the budget line.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Falling prices leads to a pivot outward.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Rising prices leads to a pivot inward.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budget line pivots around the intercept of the good whose price does not change.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As prices change, the set of affordable bundles changes asymmetrically.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Because relative prices change, the slope of the budget line changes.</a:t>
            </a:r>
            <a:endParaRPr lang="en-US" altLang="zh-TW" sz="2000" dirty="0"/>
          </a:p>
          <a:p>
            <a:pPr lvl="2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6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7F81EC-3177-229E-5A3D-866DF8F79DA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BAFFA-E4C8-D332-6935-8FAE5A3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Comparative Statics: Changes in Price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7B448D-35DB-67F0-BDF9-9F21F9C500B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16523-22E0-66B2-010F-6B28DFB5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D2AD3-98AC-F999-D56D-3F9C822E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D0D3ED-E46F-9A82-CDB6-C93EF9021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D126-B6EB-22C8-94C9-4B2272A2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What is the correct diagram illustrating a decrease in the price of good 2?
Slide 21</a:t>
            </a:r>
          </a:p>
        </p:txBody>
      </p:sp>
      <p:pic>
        <p:nvPicPr>
          <p:cNvPr id="4" name="Picture 3" descr="Poll Everywhere multiple choice poll instructions screen&#10;Activity Title: What is the correct diagram illustrating a decrease in the price of good 2?">
            <a:extLst>
              <a:ext uri="{FF2B5EF4-FFF2-40B4-BE49-F238E27FC236}">
                <a16:creationId xmlns:a16="http://schemas.microsoft.com/office/drawing/2014/main" id="{68272227-3601-BFCC-CA21-A11A4FED185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3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AF21-FAE7-B207-E66A-6FB1C2E6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What is the correct diagram illustrating a decrease in the price of good 2?
Slide 23</a:t>
            </a:r>
          </a:p>
        </p:txBody>
      </p:sp>
      <p:pic>
        <p:nvPicPr>
          <p:cNvPr id="4" name="Picture 3" descr="Poll Everywhere multiple choice poll chart screen&#10;Activity Title: What is the correct diagram illustrating a decrease in the price of good 2?">
            <a:extLst>
              <a:ext uri="{FF2B5EF4-FFF2-40B4-BE49-F238E27FC236}">
                <a16:creationId xmlns:a16="http://schemas.microsoft.com/office/drawing/2014/main" id="{2DF2825C-EE20-84B0-8DAE-0C3D8A34333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17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67741-1BAA-03F2-C65D-4B1C45C8E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414DE-2AEE-DC26-C522-0247EA2D31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When the price of good 2 falls, the consumer can purchase more units of good 2 with the same income.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​-intercept remains unchanged.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maximum amount of good 1 the consumer can afford does not change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As a result, the budget line pivots outward around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​-intercept.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414DE-2AEE-DC26-C522-0247EA2D3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E77CBBB-178D-133A-FD33-2F00F8A877F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B867F-DD6F-0189-8349-F63E1DA2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Comparative Statics: Changes in Price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B6D35E-669C-4D5E-6C1C-135841C48A9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93A2B-61B8-F99C-D812-49DC23B36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2A437-AD7E-3B4F-E385-7ABC9A8C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32DA06-3CC9-8549-00C2-26CDFFFB98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1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89FBF-1A0E-B4C7-42F3-9706431A5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AD79C-723C-0881-2408-46976D5BB0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the case where the price of both goods change by the same ratio.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that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double: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both prices double, each intercept is cut in half.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Effectively, the consumer’s purchasing power is halved.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budget line experiences a parallel inward shift.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Because relative prices do not change, the slope of the budget line remains the same</a:t>
                </a:r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AD79C-723C-0881-2408-46976D5BB0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C174505-DF6B-E71C-9FEF-DBFC3479594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DF7E12-7535-B6D1-B642-2DDCC1B8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Comparative Statics: Changes in Prices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DDFCAF-7FEA-7DC4-AA65-D5E93EB9EC7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AD2BC-3309-A1EE-DDAB-FA083AFC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AA61A-E22D-315B-73DE-AA45A3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FD35B7-9DD8-1F8C-138F-C01B5E2229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9" name="Picture 8" descr="A graph of a function&#10;&#10;AI-generated content may be incorrect.">
            <a:extLst>
              <a:ext uri="{FF2B5EF4-FFF2-40B4-BE49-F238E27FC236}">
                <a16:creationId xmlns:a16="http://schemas.microsoft.com/office/drawing/2014/main" id="{21D375E1-286D-346C-7BE6-DC1EDD8E4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49E2-1B5F-97C2-4354-A3071FBCF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5CB798-A3CD-24F1-9FF0-D8B4F7630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the case where the prices of the two goods change by different amounts.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doubles,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is halved: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maximum affordable amount of good 1 is halved.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maximum affordable amount of good 2 is doubled.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budget line pivots, changing its slope.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Because relative prices change, the slope of the budget line changes.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5CB798-A3CD-24F1-9FF0-D8B4F7630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2A3E0B4-7AE4-1783-CD96-4A60358EB63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3AC93-558E-332F-F0F4-4D0555FA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Comparative Statics: Changes in Prices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E3890D-7087-232C-7E79-8F444A38AC0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286B7-B517-838F-8736-5316781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77C06-AF10-9F9A-97B2-5A593E3C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2B7FE1-0ED3-100C-2C05-F94DD85C76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F52EB2-68BF-3E6E-4F57-4D092F6EE2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1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DDB4B-70EB-D813-2CBD-F9DCC9FAC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6D899-59D5-9E41-D3B6-CE5808862787}"/>
              </a:ext>
            </a:extLst>
          </p:cNvPr>
          <p:cNvSpPr txBox="1"/>
          <p:nvPr/>
        </p:nvSpPr>
        <p:spPr>
          <a:xfrm>
            <a:off x="0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Budget Constraint Basics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2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7D667-9EC1-8B93-EB11-2A5B65AD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What happens to the budget line if the consumer's income doubles, while the price of all goods also double?
Slide 26</a:t>
            </a:r>
          </a:p>
        </p:txBody>
      </p:sp>
      <p:pic>
        <p:nvPicPr>
          <p:cNvPr id="4" name="Picture 3" descr="Poll Everywhere multiple choice poll instructions screen&#10;Activity Title: What happens to the budget line if the consumer's income doubles, while the price of all goods also double?">
            <a:extLst>
              <a:ext uri="{FF2B5EF4-FFF2-40B4-BE49-F238E27FC236}">
                <a16:creationId xmlns:a16="http://schemas.microsoft.com/office/drawing/2014/main" id="{0A2FB031-C08A-0C0A-2FD4-BFCADEF57D1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26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5E27-C5BF-DBD2-4489-460FDF2C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What happens to the budget line if the consumer's income doubles, while the price of all goods also double?
Slide 28</a:t>
            </a:r>
          </a:p>
        </p:txBody>
      </p:sp>
      <p:pic>
        <p:nvPicPr>
          <p:cNvPr id="4" name="Picture 3" descr="Poll Everywhere multiple choice poll chart screen&#10;Activity Title: What happens to the budget line if the consumer's income doubles, while the price of all goods also double?">
            <a:extLst>
              <a:ext uri="{FF2B5EF4-FFF2-40B4-BE49-F238E27FC236}">
                <a16:creationId xmlns:a16="http://schemas.microsoft.com/office/drawing/2014/main" id="{D3CEA878-841C-8365-61EB-59FC4A6C899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26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B59539-5A63-9592-8C82-AABF0D3A1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32BE2B-0FF6-3C67-7CEA-8274B3352F3B}"/>
              </a:ext>
            </a:extLst>
          </p:cNvPr>
          <p:cNvSpPr txBox="1"/>
          <p:nvPr/>
        </p:nvSpPr>
        <p:spPr>
          <a:xfrm>
            <a:off x="-1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Budget Constraint: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Extensions and Advanced Issues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93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E4F7F-57B1-A1E8-B64F-4A52B9CA8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0DDF2-B40B-65AF-8845-3BF1339CE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At first glance, modeling choice using only two goods may seem overly restrictive.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reality, consumers choose among many goods and services.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Choices depend on </a:t>
            </a:r>
            <a:r>
              <a:rPr lang="en-US" altLang="zh-TW" sz="2400" i="1" dirty="0"/>
              <a:t>relative prices</a:t>
            </a:r>
            <a:r>
              <a:rPr lang="en-US" altLang="zh-TW" sz="2400" dirty="0"/>
              <a:t>, not on the total number of goods.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economics, we often simplify by measuring all prices relative to one good.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good is called the </a:t>
            </a:r>
            <a:r>
              <a:rPr lang="en-US" altLang="zh-TW" sz="2400" i="1" dirty="0"/>
              <a:t>numeraire </a:t>
            </a:r>
            <a:r>
              <a:rPr lang="en-US" altLang="zh-TW" sz="2400" dirty="0"/>
              <a:t>(or </a:t>
            </a:r>
            <a:r>
              <a:rPr lang="en-US" altLang="zh-TW" sz="2400" i="1" dirty="0"/>
              <a:t>composite good </a:t>
            </a:r>
            <a:r>
              <a:rPr lang="en-US" altLang="zh-TW" sz="2400" dirty="0"/>
              <a:t>), and its price is normalized to 1.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Roughly speaking, when we use a numeraire, one good plays the role of “everything else” that income can be spent 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DA813A-EE59-F5FF-9618-1B190F6C927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42465-0EEF-4F61-0E04-74F61ED1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Two-Goods Restriction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39CFCF-FB00-7952-711C-93AF02FE00C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CF506-26D0-C8B8-3CAF-51803DBA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CC36E-D88A-004A-2B41-51DBAFF7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395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5F9C5-D459-EA4F-6211-285A52912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6FAEE-2299-8190-3A9C-9F605FBDA3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we normalize the price of good 2 to be the numeraire.</a:t>
                </a: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represents how much of good 2 remains after spending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on good 1.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slope is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​, the price of good 1 measured in units of good 2.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intercept is </a:t>
                </a:r>
                <a14:m>
                  <m:oMath xmlns:m="http://schemas.openxmlformats.org/officeDocument/2006/math"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sz="2400" dirty="0"/>
                  <a:t>, total income measured in units of good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6FAEE-2299-8190-3A9C-9F605FBDA3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959" r="-2366" b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632655F-E9E1-0309-0EAC-F9204E37483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48386-4D1B-1E97-81AD-9402E95F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Two-Goods Restriction: Numeraire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4B6FF7-8E68-CCB9-13AB-DCEE359AF4C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DF33C-5612-B7C4-01C6-EDC1AFCC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D9046-A166-C6DA-2771-8E145376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8F9F48-6E10-2762-0EA7-20B3B1FFEC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AF081C7-6DB3-6782-4368-F30341B8330C}"/>
                  </a:ext>
                </a:extLst>
              </p:cNvPr>
              <p:cNvSpPr/>
              <p:nvPr/>
            </p:nvSpPr>
            <p:spPr>
              <a:xfrm>
                <a:off x="5429250" y="2168615"/>
                <a:ext cx="6217804" cy="673682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⟹   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Garamond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AF081C7-6DB3-6782-4368-F30341B83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2168615"/>
                <a:ext cx="6217804" cy="67368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39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4865B-C4FE-93D3-08B1-2CE92FB8E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BE194-FA1C-69D1-F27E-73769BE6F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a consumer has a budget of $300, with books priced at $10 and milk priced at $5.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With only a budget constraint, all affordable combinations of books and milk can be represented by a single budget line.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Consumption requires time, not just money.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Even if a consumer can afford extremely large quantities of a good, they may not have enough time to consume it.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2BE329-DBA4-9F0C-EE16-48FA18BB10E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D9865-8F6E-5A3A-9F38-41BB2E3C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Extensions: Multiple Constraints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A0BDF-C9CD-F1B1-093E-D24408686F0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27155-45FE-9E0B-6C8F-67C8F9DA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E5D1C-2C43-F92E-4F8A-E782C98B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854D87-4455-FC31-5641-CBB437485E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D1DE0-680E-D7FA-393F-4A51ED48B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B4DB1-4695-D625-5A4A-3F1F54C5E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a consumer has 100 hours available for consumption.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Reading one book takes 2 hours.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Drinking one gallon of milk takes 4 hours.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Time spent consuming books and milk cannot exceed the total time available.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gives rise to a time constraint, separate from the budget constraint.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0FF9CE-782C-CF2B-FB03-BAF27741069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BCEBE-4C9E-1012-5A63-089400CA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Extensions: Multiple Constraints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3F0A39-23B8-62DE-E097-C41429D6F51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46BE7-6D8A-7C89-F2AB-8D72EDAF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282FD-2420-99D7-EBE7-197B912C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5A0815-6291-D4A0-771E-553FBBAE4A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7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D5077-89BF-C6ED-2454-60414DD80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E47EB-C71B-AE85-ED3C-9EF510B56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time constraint line can be expressed as: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intercepts show the maximum consumption possible if all time is spent on one good: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Up to 50 books if no milk is consumed.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Up to 25 gallons of milk if no books are consumed.</a:t>
            </a:r>
          </a:p>
          <a:p>
            <a:pPr lvl="4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slope reflects the time tradeoff between goods.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time constraint plays the same role as a budget constraint, but with time instead of money.</a:t>
            </a:r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D9D540-D64F-B0C7-7BB6-7AAC64DAAB8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08906-4BF6-C097-3068-CD9B5702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Extensions: Multiple Constraints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E86441-A251-D2C1-D000-32DA8909D60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1B542-8008-8F7A-CDB3-AE6423201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E7C6D-202C-A250-E44A-78AB3124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8CA06F-250A-E87C-4B4D-67888FA5E9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F79368-67A0-248B-956F-F81A952990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0A478BF9-F289-01F7-5CA9-834661A745DC}"/>
                  </a:ext>
                </a:extLst>
              </p:cNvPr>
              <p:cNvSpPr/>
              <p:nvPr/>
            </p:nvSpPr>
            <p:spPr>
              <a:xfrm>
                <a:off x="5429250" y="1775423"/>
                <a:ext cx="6217804" cy="673682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𝐵𝑜𝑜𝑘𝑠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+4×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𝑀𝑖𝑙𝑘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)=100</m:t>
                      </m:r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Garamond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0A478BF9-F289-01F7-5CA9-834661A74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1775423"/>
                <a:ext cx="6217804" cy="67368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15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2567C-94A7-6F1D-9902-1EF52812F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E6978-3358-5AA5-B217-4D98864C0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overlay the time constraint on the existing budget constraint.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Evaluate which of the three areas represents bundles the consumer can actually choose from.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A: Satisfies the budget, but not time constraint.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B: Satisfies both budget and time constraints.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C: Satisfies the time, but not budget constraint.</a:t>
            </a:r>
          </a:p>
          <a:p>
            <a:pPr lvl="4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consumer’s feasible set is the set of bundles that satisfy both constraints, B.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3D4762-5997-463E-C1FD-35E8A44B418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24504-322F-E1C7-CCF7-342C7CFD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Extensions: Multiple Constraints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4A4686-93A5-8A60-2F08-2AA80CCE3DC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77EBE-6359-DDA6-2BE4-A563FA9F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8D83E-DFF2-E914-8694-11487FBA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BA081E-BB18-A28A-33A4-78E1835776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EB804-D662-3670-2980-2B1227FA69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C15341-91DB-5197-2201-71CF2958B3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ADB7B-87C8-AEDE-652D-6841D87ED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C1E130-5814-F87F-02C5-08B9BF0464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For the sake of simplicity, we restrict attention to convex budget sets.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 set is non-convex if a straight line connecting two feasible bundles passes at least partly outside the feasible set.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figure on the left illustrates a non-convex budget set.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By choosing bundles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sz="2000" dirty="0"/>
                  <a:t>, we can draw a straight line that connects them and identify bundle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2000" dirty="0"/>
                  <a:t> along that line.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later lectures, we will see why non-convex sets complicate consumer choice and optimization.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C1E130-5814-F87F-02C5-08B9BF0464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959" r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716414D-5A65-9E1A-9F12-B53EE693C39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31247-61BA-9394-5361-24CA4EC7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Advanced: Convex Budget Sets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0B370F-45BD-4A75-BED8-516C241D909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EDF23-7AB2-49B7-F012-695228253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AB706-D81A-6507-4957-531A26A5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0FB96A-F736-9EB8-F277-7847EEB5E0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19C176-1CC1-156B-522E-79D0DB6E89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25720C-E0E7-7B93-0E79-29243CD8BA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AEFF2-F746-BD8D-D2B8-1FC132FDB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10A33-223B-9471-CB72-FE8056A18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can consume any bundle of goods and services, as long as we can afford it.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How can we formalize this idea to examine the consumer’s choice?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 can we express the statement above in a graph?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 can we translate these words into math?</a:t>
            </a:r>
          </a:p>
          <a:p>
            <a:pPr lvl="4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make the idea of affordability precise, we need a simple economic environment.</a:t>
            </a:r>
          </a:p>
          <a:p>
            <a:pPr lvl="4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Let’s start off with a simple model with two goods.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9AD3B8-B45E-05B3-9C2B-3F6403A041E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33C74-26F7-7CDD-26FA-EAB04FFE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Budget Constraint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B585D6-D63B-E9D0-A7AA-4E552DE243C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D3F26-0F34-D695-955A-2204DF94C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32C08-BC4A-16B5-BFE5-80E68DB4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966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D858D0-2729-91A4-A87F-2B8D63032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474F2-E138-4078-37E1-6E9CF6135069}"/>
              </a:ext>
            </a:extLst>
          </p:cNvPr>
          <p:cNvSpPr txBox="1"/>
          <p:nvPr/>
        </p:nvSpPr>
        <p:spPr>
          <a:xfrm>
            <a:off x="-1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Recap &amp; Preview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56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AD0D3-75F9-AC66-E339-9901DE6F1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835BB-90E6-3E0A-81B8-DDBC0DDEB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budget constraint describes the set of bundles a consumer can afford given income and prices.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budget line is the boundary of the affordable set: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Intercepts show the maximum consumption of one good if all resources are spent on it.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slope reflects relative prices and the market trade-off.</a:t>
            </a:r>
          </a:p>
          <a:p>
            <a:pPr lvl="4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Comparative statics: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Changes in income shift the budget line inward or outward, without changing its slope.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Changes in prices pivot the budget line, changing its slope.</a:t>
            </a:r>
          </a:p>
          <a:p>
            <a:pPr lvl="4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Using a numeraire simplifies analysis by focusing on relative prices.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A48173-3450-13BF-C367-F600593798A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89FA8-2460-DC9C-C37C-7D20C806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Budget Constraints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D01E9F-E8C7-EA86-FD4B-1CFA8B6FAD8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C57A6-7C71-3EE2-8512-42A25F53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60DDE-35FE-3D1B-546A-897387B8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03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1A8E4-E7C8-D19D-86D3-030AA6A65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CAFF-9B43-78CA-BAEA-3A38D425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Affordability alone does not determine choice.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explain which bundle is chosen, we need a way to describe tastes.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the next chapter, we introduce preferences: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 consumers compare bundles.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What it means for one bundle to be preferred to another.</a:t>
            </a:r>
          </a:p>
          <a:p>
            <a:pPr lvl="4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Combining preferences with the budget constraint allows us to analyze optimal choices.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Choice arises from the interaction of what is affordable and what is preferred.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3240C-8227-33CA-AF99-D0EF5588634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EDD73-7133-E4AA-713D-AD3D76A8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Preview: Preferences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64DE4-D134-77A0-9EFC-4F54285A074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2F7BE-07A9-1D9E-9E4B-EFBF9303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F82BC-2D44-4CB1-89DC-762807C2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62523-8B5B-F351-5C39-755CD3D2B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974B0-2D24-217E-D7CF-3AF236878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consumer’s </a:t>
                </a:r>
                <a:r>
                  <a:rPr lang="en-US" altLang="zh-TW" sz="2400" b="1" dirty="0"/>
                  <a:t>Consumption Bundle</a:t>
                </a:r>
                <a:r>
                  <a:rPr lang="en-US" altLang="zh-TW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 list of numbers indicating the quantities of each good the consumer chooses to consume.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 consumption bundle of (4,3) means that the consumer is consuming 4 units of good 1, and 3 units of good 2.</a:t>
                </a:r>
              </a:p>
              <a:p>
                <a:pPr lvl="4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b="1" dirty="0"/>
                  <a:t>Price Vector</a:t>
                </a:r>
                <a:r>
                  <a:rPr lang="en-US" altLang="zh-TW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/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 list of numbers indicating the unit price of each good.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 price vector of (5,6) means that one unit of good 1 costs 5, and one unit of good 2 costs 6.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consumer’s </a:t>
                </a:r>
                <a:r>
                  <a:rPr lang="en-US" altLang="zh-TW" sz="2400" b="1" dirty="0"/>
                  <a:t>Income</a:t>
                </a:r>
                <a:r>
                  <a:rPr lang="en-US" altLang="zh-TW" sz="2400" dirty="0"/>
                  <a:t>: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sz="2400" dirty="0"/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 number indicating the total amount of money the consumer has available to spend.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974B0-2D24-217E-D7CF-3AF236878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E2F9A06-D18F-3F1E-BD05-9C2602E067E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D0E5D-E13B-AC7C-1F62-2B559E7BB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Formalizing the Budget Constraint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A7CCF9-FE44-7250-9962-C336AE3C09F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3CFEE-D2B0-79A0-72E5-F5967CA3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EC46C-F90F-F23F-25CD-D9B6DD63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1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1D87C-1C6F-8231-F1C0-E1FEAC1B9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A3B76-58D7-6D96-2CE5-07289384F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Based on the notation from the previous slide, the consumer’s budget constraint can be formally expressed as:</a:t>
                </a:r>
              </a:p>
              <a:p>
                <a:pPr lvl="2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600" dirty="0"/>
              </a:p>
              <a:p>
                <a:pPr lvl="2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600" dirty="0"/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In words, the inequality above means: “The amount of money the consumer spends on the chosen bundle is less than or equal to the consumer’s income.”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: The amount of money the consumer spent on purchasing good 1.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: The amount of money the consumer spent on purchasing good 2.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: The amount of money the consumer spent on the consumption bundle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A3B76-58D7-6D96-2CE5-07289384F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6182D4B-8E2D-33EB-C342-63580771973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6BFF5-0FA6-2C7D-AE7A-622B4150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Formalizing the Budget Constraint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CFBD28-98CA-D26E-7219-B95D378FD77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1743A-CD56-8FC7-80AB-C89FD510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34477-23D4-7709-7AA2-6F1D5C77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3E211A0-1781-D9E6-53EA-BB164A119A5E}"/>
                  </a:ext>
                </a:extLst>
              </p:cNvPr>
              <p:cNvSpPr/>
              <p:nvPr/>
            </p:nvSpPr>
            <p:spPr>
              <a:xfrm>
                <a:off x="946727" y="2163592"/>
                <a:ext cx="10210800" cy="644263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Garamond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3E211A0-1781-D9E6-53EA-BB164A119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27" y="2163592"/>
                <a:ext cx="10210800" cy="64426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78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B901E-705E-BB14-3233-0B7BA101B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95FB4-2F3F-992F-F1F8-8F13B845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617855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visualize the consumer’s choice, we plot a graph with one axis representing the amount of good 1 chosen and the other representing the amount of good 2 chosen.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Any consumption bundle can be expressed as a point in the space spanned by the two axes.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instance, the consumption bundle (3,5) is represented by point A, where the consumer chooses 3 units of good 1 and 5 units of good 2.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2543BD-4B21-5298-2721-70ECF37165A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DF7F2-13EB-E0C5-C1FD-2BAE410E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Visualizing the Budget Constraint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812C46-7EE6-B35C-B5CE-F051A7957B8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FDBFD-FDE3-ABDD-C036-B2C4B45E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BFCAF-8B1E-3134-662D-F818DDA0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 descr="A graph of a function&#10;&#10;AI-generated content may be incorrect.">
            <a:extLst>
              <a:ext uri="{FF2B5EF4-FFF2-40B4-BE49-F238E27FC236}">
                <a16:creationId xmlns:a16="http://schemas.microsoft.com/office/drawing/2014/main" id="{4A9A5C1A-5D08-1C45-4261-DB4B0D8E5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8CF28E-29E9-E39B-49F9-3883A6BCF3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4E084-EA40-0F65-A679-B9CBE98BB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47F844-39B0-1C49-AF29-37311DF6C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617855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following parameters are given: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: 5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: 3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sz="2000" dirty="0"/>
                  <a:t>: 30</a:t>
                </a:r>
              </a:p>
              <a:p>
                <a:pPr lvl="4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Evaluate whether the following consumption bundles are “affordable.”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</m:oMath>
                </a14:m>
                <a:endParaRPr lang="en-US" altLang="zh-TW" sz="2000" b="0" dirty="0"/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=(1,3)</m:t>
                    </m:r>
                  </m:oMath>
                </a14:m>
                <a:endParaRPr lang="en-US" altLang="zh-TW" sz="2000" dirty="0"/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C: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dirty="0"/>
              </a:p>
              <a:p>
                <a:pPr lvl="4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47F844-39B0-1C49-AF29-37311DF6C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617855" cy="5081046"/>
              </a:xfrm>
              <a:blipFill>
                <a:blip r:embed="rId2"/>
                <a:stretch>
                  <a:fillRect l="-1197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B3CA067-8177-4995-5D18-D3642A75242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DEBB2-8B28-756B-921A-89D34874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Visualizing the Budget Constraint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A14640-0B88-F105-DF53-20271945A17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FE39D-22EF-DD30-4BD4-287D25D3D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DEAD0-8B03-B0B8-8AE7-30B71390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2AFC68-0114-C92E-4AD8-90F805B967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 descr="A graph of a function&#10;&#10;AI-generated content may be incorrect.">
            <a:extLst>
              <a:ext uri="{FF2B5EF4-FFF2-40B4-BE49-F238E27FC236}">
                <a16:creationId xmlns:a16="http://schemas.microsoft.com/office/drawing/2014/main" id="{E9F450E3-FDBA-9510-6067-9AA43CF5E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8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F9DA-526A-0797-54D0-5D183F08E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Given $$p_1=5$$, $$p_2=3$$, and $$m=30$$, which of the three bundles are affordable to the consumer?$$A=(3,5)$$, $$B=(1,3)$$, $$C=(5,6)$$.
Slide 9</a:t>
            </a:r>
          </a:p>
        </p:txBody>
      </p:sp>
      <p:pic>
        <p:nvPicPr>
          <p:cNvPr id="4" name="Picture 3" descr="Poll Everywhere multiple choice poll instructions screen&#10;Activity Title: Given $$p_1=5$$, $$p_2=3$$, and $$m=30$$, which of the three bundles are affordable to the consumer?$$A=(3,5)$$, $$B=(1,3)$$, $$C=(5,6)$$.">
            <a:extLst>
              <a:ext uri="{FF2B5EF4-FFF2-40B4-BE49-F238E27FC236}">
                <a16:creationId xmlns:a16="http://schemas.microsoft.com/office/drawing/2014/main" id="{1D56BA9C-288A-AD27-7B63-873B84D97B1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11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cb66483-cbee-4fc6-9e95-ba86fc8fd37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c2dedcd-3102-475a-8b0c-435032ee5ee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5d1127e-2c5b-4107-9590-d4e120464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aa980f6-dccd-47d3-a611-8742559779b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a6cbcb6-39ca-406e-be34-2a152961245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489114a-03d8-42a6-ac47-311a01c797f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e8d8e1c-7322-43c6-810e-4415e0ac08d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5e97f8b-2504-415e-bc6b-3d60f749384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356cb1e-6d86-4dae-a983-fa46a00b040a}" enabled="1" method="Standar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4937</TotalTime>
  <Words>3606</Words>
  <Application>Microsoft Office PowerPoint</Application>
  <PresentationFormat>Custom</PresentationFormat>
  <Paragraphs>371</Paragraphs>
  <Slides>42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  Preview</vt:lpstr>
      <vt:lpstr>PowerPoint Presentation</vt:lpstr>
      <vt:lpstr>  The Budget Constraint</vt:lpstr>
      <vt:lpstr>  Formalizing the Budget Constraint</vt:lpstr>
      <vt:lpstr>  Formalizing the Budget Constraint</vt:lpstr>
      <vt:lpstr>  Visualizing the Budget Constraint</vt:lpstr>
      <vt:lpstr>  Visualizing the Budget Constraint</vt:lpstr>
      <vt:lpstr>Poll Everywhere multiple choice poll instructions screen
Activity Title: Given $$p_1=5$$, $$p_2=3$$, and $$m=30$$, which of the three bundles are affordable to the consumer?$$A=(3,5)$$, $$B=(1,3)$$, $$C=(5,6)$$.
Slide 9</vt:lpstr>
      <vt:lpstr>Poll Everywhere multiple choice poll chart screen
Activity Title: Given $$p_1=5$$, $$p_2=3$$, and $$m=30$$, which of the three bundles are affordable to the consumer?$$A=(3,5)$$, $$B=(1,3)$$, $$C=(5,6)$$.
Slide 11</vt:lpstr>
      <vt:lpstr>  Visualizing the Budget Constraint</vt:lpstr>
      <vt:lpstr>  Visualizing the Budget Constraint</vt:lpstr>
      <vt:lpstr>  Anatomy of the Diagram</vt:lpstr>
      <vt:lpstr>  Anatomy of the Diagram: Slope</vt:lpstr>
      <vt:lpstr>  Anatomy of the Diagram: Slope</vt:lpstr>
      <vt:lpstr>  Quick Recap and Preview</vt:lpstr>
      <vt:lpstr>Poll Everywhere multiple choice poll instructions screen
Activity Title: The $$x_1$$-intercept of the budget line represents:
Slide 17</vt:lpstr>
      <vt:lpstr>Poll Everywhere multiple choice poll chart screen
Activity Title: The $$x_1$$-intercept of the budget line represents:
Slide 19</vt:lpstr>
      <vt:lpstr>PowerPoint Presentation</vt:lpstr>
      <vt:lpstr>  Comparative Statics</vt:lpstr>
      <vt:lpstr>  Comparative Statics: Changes in Income</vt:lpstr>
      <vt:lpstr>  Comparative Statics: Changes in Income</vt:lpstr>
      <vt:lpstr>  Comparative Statics: Changes in Price</vt:lpstr>
      <vt:lpstr>  Comparative Statics: Changes in Price</vt:lpstr>
      <vt:lpstr>Poll Everywhere multiple choice poll instructions screen
Activity Title: What is the correct diagram illustrating a decrease in the price of good 2?
Slide 21</vt:lpstr>
      <vt:lpstr>Poll Everywhere multiple choice poll chart screen
Activity Title: What is the correct diagram illustrating a decrease in the price of good 2?
Slide 23</vt:lpstr>
      <vt:lpstr>  Comparative Statics: Changes in Price</vt:lpstr>
      <vt:lpstr>  Comparative Statics: Changes in Prices</vt:lpstr>
      <vt:lpstr>  Comparative Statics: Changes in Prices</vt:lpstr>
      <vt:lpstr>Poll Everywhere multiple choice poll instructions screen
Activity Title: What happens to the budget line if the consumer's income doubles, while the price of all goods also double?
Slide 26</vt:lpstr>
      <vt:lpstr>Poll Everywhere multiple choice poll chart screen
Activity Title: What happens to the budget line if the consumer's income doubles, while the price of all goods also double?
Slide 28</vt:lpstr>
      <vt:lpstr>PowerPoint Presentation</vt:lpstr>
      <vt:lpstr>  The Two-Goods Restriction</vt:lpstr>
      <vt:lpstr>  The Two-Goods Restriction: Numeraire</vt:lpstr>
      <vt:lpstr>  Extensions: Multiple Constraints</vt:lpstr>
      <vt:lpstr>  Extensions: Multiple Constraints</vt:lpstr>
      <vt:lpstr>  Extensions: Multiple Constraints</vt:lpstr>
      <vt:lpstr>  Extensions: Multiple Constraints</vt:lpstr>
      <vt:lpstr>  Advanced: Convex Budget Sets</vt:lpstr>
      <vt:lpstr>PowerPoint Presentation</vt:lpstr>
      <vt:lpstr>  Recap: Budget Constraints</vt:lpstr>
      <vt:lpstr>  Preview: Preferences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119</cp:revision>
  <dcterms:created xsi:type="dcterms:W3CDTF">2013-01-27T09:14:16Z</dcterms:created>
  <dcterms:modified xsi:type="dcterms:W3CDTF">2026-01-25T21:46:26Z</dcterms:modified>
  <cp:category/>
</cp:coreProperties>
</file>