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375" r:id="rId3"/>
    <p:sldId id="392" r:id="rId4"/>
    <p:sldId id="379" r:id="rId5"/>
    <p:sldId id="378" r:id="rId6"/>
    <p:sldId id="380" r:id="rId7"/>
    <p:sldId id="382" r:id="rId8"/>
    <p:sldId id="383" r:id="rId9"/>
    <p:sldId id="384" r:id="rId10"/>
    <p:sldId id="391" r:id="rId11"/>
    <p:sldId id="385" r:id="rId12"/>
    <p:sldId id="386" r:id="rId13"/>
    <p:sldId id="387" r:id="rId14"/>
    <p:sldId id="393" r:id="rId15"/>
    <p:sldId id="394" r:id="rId16"/>
    <p:sldId id="399" r:id="rId17"/>
    <p:sldId id="400" r:id="rId18"/>
    <p:sldId id="402" r:id="rId19"/>
    <p:sldId id="403" r:id="rId20"/>
    <p:sldId id="404" r:id="rId21"/>
    <p:sldId id="405" r:id="rId22"/>
    <p:sldId id="407" r:id="rId23"/>
    <p:sldId id="410" r:id="rId24"/>
    <p:sldId id="411" r:id="rId25"/>
    <p:sldId id="412" r:id="rId26"/>
    <p:sldId id="415" r:id="rId27"/>
    <p:sldId id="417" r:id="rId28"/>
    <p:sldId id="414" r:id="rId29"/>
    <p:sldId id="418" r:id="rId30"/>
    <p:sldId id="419" r:id="rId31"/>
    <p:sldId id="421" r:id="rId32"/>
    <p:sldId id="395" r:id="rId33"/>
    <p:sldId id="396" r:id="rId34"/>
    <p:sldId id="398" r:id="rId35"/>
    <p:sldId id="422" r:id="rId36"/>
    <p:sldId id="423" r:id="rId37"/>
    <p:sldId id="424" r:id="rId38"/>
    <p:sldId id="426" r:id="rId39"/>
    <p:sldId id="427" r:id="rId40"/>
    <p:sldId id="428" r:id="rId4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4" autoAdjust="0"/>
    <p:restoredTop sz="94660"/>
  </p:normalViewPr>
  <p:slideViewPr>
    <p:cSldViewPr snapToGrid="0" snapToObjects="1">
      <p:cViewPr varScale="1">
        <p:scale>
          <a:sx n="100" d="100"/>
          <a:sy n="100" d="100"/>
        </p:scale>
        <p:origin x="72"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4D5A5-740A-3964-972E-FBC1FE62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6C447-5554-CCFE-9718-12621F996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8A752-6EC8-852A-8A67-60179F21CC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AB5112-65BA-AEED-B577-CBA4B7C2C965}"/>
              </a:ext>
            </a:extLst>
          </p:cNvPr>
          <p:cNvSpPr>
            <a:spLocks noGrp="1"/>
          </p:cNvSpPr>
          <p:nvPr>
            <p:ph type="sldNum" sz="quarter" idx="5"/>
          </p:nvPr>
        </p:nvSpPr>
        <p:spPr/>
        <p:txBody>
          <a:bodyPr/>
          <a:lstStyle/>
          <a:p>
            <a:fld id="{C987AAC7-CF25-414B-93E7-2A61E431E831}" type="slidenum">
              <a:rPr lang="en-US" smtClean="0"/>
              <a:t>2</a:t>
            </a:fld>
            <a:endParaRPr lang="en-US"/>
          </a:p>
        </p:txBody>
      </p:sp>
    </p:spTree>
    <p:extLst>
      <p:ext uri="{BB962C8B-B14F-4D97-AF65-F5344CB8AC3E}">
        <p14:creationId xmlns:p14="http://schemas.microsoft.com/office/powerpoint/2010/main" val="152058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5B064-32AD-1C6A-68DC-02E3C1B36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E285A-ABF1-AF7D-5B5E-5F2D3A3F3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16E75-91E3-555B-81AE-DD8E97C1C2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8BF30C-B940-A1E7-A907-5F65B25242A3}"/>
              </a:ext>
            </a:extLst>
          </p:cNvPr>
          <p:cNvSpPr>
            <a:spLocks noGrp="1"/>
          </p:cNvSpPr>
          <p:nvPr>
            <p:ph type="sldNum" sz="quarter" idx="5"/>
          </p:nvPr>
        </p:nvSpPr>
        <p:spPr/>
        <p:txBody>
          <a:bodyPr/>
          <a:lstStyle/>
          <a:p>
            <a:fld id="{C987AAC7-CF25-414B-93E7-2A61E431E831}" type="slidenum">
              <a:rPr lang="en-US" smtClean="0"/>
              <a:t>12</a:t>
            </a:fld>
            <a:endParaRPr lang="en-US"/>
          </a:p>
        </p:txBody>
      </p:sp>
    </p:spTree>
    <p:extLst>
      <p:ext uri="{BB962C8B-B14F-4D97-AF65-F5344CB8AC3E}">
        <p14:creationId xmlns:p14="http://schemas.microsoft.com/office/powerpoint/2010/main" val="184448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836B5-7648-D88B-BCE2-34C15542A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E90C5-C7E2-FC21-CF8E-7E5DDA68B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70651-9C5E-E6EE-194A-AFFCBA0F0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7EA7B5-2BB2-D59B-1E01-28C403B8A01F}"/>
              </a:ext>
            </a:extLst>
          </p:cNvPr>
          <p:cNvSpPr>
            <a:spLocks noGrp="1"/>
          </p:cNvSpPr>
          <p:nvPr>
            <p:ph type="sldNum" sz="quarter" idx="5"/>
          </p:nvPr>
        </p:nvSpPr>
        <p:spPr/>
        <p:txBody>
          <a:bodyPr/>
          <a:lstStyle/>
          <a:p>
            <a:fld id="{C987AAC7-CF25-414B-93E7-2A61E431E831}" type="slidenum">
              <a:rPr lang="en-US" smtClean="0"/>
              <a:t>14</a:t>
            </a:fld>
            <a:endParaRPr lang="en-US"/>
          </a:p>
        </p:txBody>
      </p:sp>
    </p:spTree>
    <p:extLst>
      <p:ext uri="{BB962C8B-B14F-4D97-AF65-F5344CB8AC3E}">
        <p14:creationId xmlns:p14="http://schemas.microsoft.com/office/powerpoint/2010/main" val="133977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55E9D-1201-F6DB-D307-03A82D9E8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E04EC-B2DD-A755-A705-1EE25DB01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00938-4942-E63A-A6A2-1AE6DB3C09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4C0E3A-5F7A-232B-94B2-476BB67C347A}"/>
              </a:ext>
            </a:extLst>
          </p:cNvPr>
          <p:cNvSpPr>
            <a:spLocks noGrp="1"/>
          </p:cNvSpPr>
          <p:nvPr>
            <p:ph type="sldNum" sz="quarter" idx="5"/>
          </p:nvPr>
        </p:nvSpPr>
        <p:spPr/>
        <p:txBody>
          <a:bodyPr/>
          <a:lstStyle/>
          <a:p>
            <a:fld id="{C987AAC7-CF25-414B-93E7-2A61E431E831}" type="slidenum">
              <a:rPr lang="en-US" smtClean="0"/>
              <a:t>15</a:t>
            </a:fld>
            <a:endParaRPr lang="en-US"/>
          </a:p>
        </p:txBody>
      </p:sp>
    </p:spTree>
    <p:extLst>
      <p:ext uri="{BB962C8B-B14F-4D97-AF65-F5344CB8AC3E}">
        <p14:creationId xmlns:p14="http://schemas.microsoft.com/office/powerpoint/2010/main" val="41404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65966-B4CC-21C2-4EA7-008DEB9D8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94D17-C7F5-F811-F1D2-2CD1FC10C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5387A-9311-A1A5-7C17-55B71B9560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C71DED-E90A-D459-339A-FFFE84E7D102}"/>
              </a:ext>
            </a:extLst>
          </p:cNvPr>
          <p:cNvSpPr>
            <a:spLocks noGrp="1"/>
          </p:cNvSpPr>
          <p:nvPr>
            <p:ph type="sldNum" sz="quarter" idx="5"/>
          </p:nvPr>
        </p:nvSpPr>
        <p:spPr/>
        <p:txBody>
          <a:bodyPr/>
          <a:lstStyle/>
          <a:p>
            <a:fld id="{C987AAC7-CF25-414B-93E7-2A61E431E831}" type="slidenum">
              <a:rPr lang="en-US" smtClean="0"/>
              <a:t>16</a:t>
            </a:fld>
            <a:endParaRPr lang="en-US"/>
          </a:p>
        </p:txBody>
      </p:sp>
    </p:spTree>
    <p:extLst>
      <p:ext uri="{BB962C8B-B14F-4D97-AF65-F5344CB8AC3E}">
        <p14:creationId xmlns:p14="http://schemas.microsoft.com/office/powerpoint/2010/main" val="342067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Find the value of $$C$$ when $$\\frac{x^3}{x}=x^C$$
https://www.polleverywhere.com/multiple_choice_polls/Yswwk34G3F5DbL0T4lPoX?display_state=instructions&amp;activity_state=opened&amp;state=opened&amp;flow=Engagement&amp;onscreen=persist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17</a:t>
            </a:fld>
            <a:endParaRPr lang="en-US"/>
          </a:p>
        </p:txBody>
      </p:sp>
      <p:sp>
        <p:nvSpPr>
          <p:cNvPr id="5" name="TextBox 4">
            <a:extLst>
              <a:ext uri="{FF2B5EF4-FFF2-40B4-BE49-F238E27FC236}">
                <a16:creationId xmlns:a16="http://schemas.microsoft.com/office/drawing/2014/main" id="{80BA062A-5A3E-F5E3-3CC9-4317D9A7871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3760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Find the value of $$C$$ when $$\\frac{x^3}{x}=x^C$$
https://www.polleverywhere.com/multiple_choice_polls/Yswwk34G3F5DbL0T4lPoX?display_state=chart&amp;activity_state=closed&amp;state=closed&amp;flow=Engagement&amp;onscreen=persist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18</a:t>
            </a:fld>
            <a:endParaRPr lang="en-US"/>
          </a:p>
        </p:txBody>
      </p:sp>
      <p:sp>
        <p:nvSpPr>
          <p:cNvPr id="5" name="TextBox 4">
            <a:extLst>
              <a:ext uri="{FF2B5EF4-FFF2-40B4-BE49-F238E27FC236}">
                <a16:creationId xmlns:a16="http://schemas.microsoft.com/office/drawing/2014/main" id="{20F7531C-7A8F-401B-E152-F16BB579008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3078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13776-62C9-4E1B-32D5-2B80587E3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41360-0A8B-2DE1-659E-17A45F32F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37198-2483-4541-5E67-7B6C44EA5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F20C6D-24B1-7637-405E-1EBF42982BAD}"/>
              </a:ext>
            </a:extLst>
          </p:cNvPr>
          <p:cNvSpPr>
            <a:spLocks noGrp="1"/>
          </p:cNvSpPr>
          <p:nvPr>
            <p:ph type="sldNum" sz="quarter" idx="5"/>
          </p:nvPr>
        </p:nvSpPr>
        <p:spPr/>
        <p:txBody>
          <a:bodyPr/>
          <a:lstStyle/>
          <a:p>
            <a:fld id="{C987AAC7-CF25-414B-93E7-2A61E431E831}" type="slidenum">
              <a:rPr lang="en-US" smtClean="0"/>
              <a:t>19</a:t>
            </a:fld>
            <a:endParaRPr lang="en-US"/>
          </a:p>
        </p:txBody>
      </p:sp>
    </p:spTree>
    <p:extLst>
      <p:ext uri="{BB962C8B-B14F-4D97-AF65-F5344CB8AC3E}">
        <p14:creationId xmlns:p14="http://schemas.microsoft.com/office/powerpoint/2010/main" val="49047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1E951-557F-DD0A-579E-D8F8381CD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D2598-1A2A-1359-D151-B88F9AE13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CA635-E64C-CA35-98E3-E8BB74029C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246E9D-9A7C-E2B8-C2BC-5D18F0E4977A}"/>
              </a:ext>
            </a:extLst>
          </p:cNvPr>
          <p:cNvSpPr>
            <a:spLocks noGrp="1"/>
          </p:cNvSpPr>
          <p:nvPr>
            <p:ph type="sldNum" sz="quarter" idx="5"/>
          </p:nvPr>
        </p:nvSpPr>
        <p:spPr/>
        <p:txBody>
          <a:bodyPr/>
          <a:lstStyle/>
          <a:p>
            <a:fld id="{C987AAC7-CF25-414B-93E7-2A61E431E831}" type="slidenum">
              <a:rPr lang="en-US" smtClean="0"/>
              <a:t>20</a:t>
            </a:fld>
            <a:endParaRPr lang="en-US"/>
          </a:p>
        </p:txBody>
      </p:sp>
    </p:spTree>
    <p:extLst>
      <p:ext uri="{BB962C8B-B14F-4D97-AF65-F5344CB8AC3E}">
        <p14:creationId xmlns:p14="http://schemas.microsoft.com/office/powerpoint/2010/main" val="4064285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Find the slope of the linear function: $$f(x)=11+2x$$
https://www.polleverywhere.com/multiple_choice_polls/XI6zqZIwn8w5BWqUdl0Il?display_state=instructions&amp;activity_state=opened&amp;state=opened&amp;flow=Engagement&amp;onscreen=persist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21</a:t>
            </a:fld>
            <a:endParaRPr lang="en-US"/>
          </a:p>
        </p:txBody>
      </p:sp>
      <p:sp>
        <p:nvSpPr>
          <p:cNvPr id="5" name="TextBox 4">
            <a:extLst>
              <a:ext uri="{FF2B5EF4-FFF2-40B4-BE49-F238E27FC236}">
                <a16:creationId xmlns:a16="http://schemas.microsoft.com/office/drawing/2014/main" id="{3AB88AE5-79AC-BA53-A573-134E27C5213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4552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Find the slope of the linear function: $$f(x)=11+2x$$
https://www.polleverywhere.com/multiple_choice_polls/XI6zqZIwn8w5BWqUdl0Il?display_state=chart&amp;activity_state=closed&amp;state=closed&amp;flow=Engagement&amp;onscreen=persist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22</a:t>
            </a:fld>
            <a:endParaRPr lang="en-US"/>
          </a:p>
        </p:txBody>
      </p:sp>
      <p:sp>
        <p:nvSpPr>
          <p:cNvPr id="5" name="TextBox 4">
            <a:extLst>
              <a:ext uri="{FF2B5EF4-FFF2-40B4-BE49-F238E27FC236}">
                <a16:creationId xmlns:a16="http://schemas.microsoft.com/office/drawing/2014/main" id="{37566240-3BAD-B601-FDF5-C32FDBE3FEC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8781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80B1-12D1-BA28-08E6-8F2B8280D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221EE-06BF-365D-E9AF-C0C4509F5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CA4E9-A2F5-D8E0-B650-622BCEAF5C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031515-26AC-5591-C6D5-635A0A108D87}"/>
              </a:ext>
            </a:extLst>
          </p:cNvPr>
          <p:cNvSpPr>
            <a:spLocks noGrp="1"/>
          </p:cNvSpPr>
          <p:nvPr>
            <p:ph type="sldNum" sz="quarter" idx="5"/>
          </p:nvPr>
        </p:nvSpPr>
        <p:spPr/>
        <p:txBody>
          <a:bodyPr/>
          <a:lstStyle/>
          <a:p>
            <a:fld id="{C987AAC7-CF25-414B-93E7-2A61E431E831}" type="slidenum">
              <a:rPr lang="en-US" smtClean="0"/>
              <a:t>4</a:t>
            </a:fld>
            <a:endParaRPr lang="en-US"/>
          </a:p>
        </p:txBody>
      </p:sp>
    </p:spTree>
    <p:extLst>
      <p:ext uri="{BB962C8B-B14F-4D97-AF65-F5344CB8AC3E}">
        <p14:creationId xmlns:p14="http://schemas.microsoft.com/office/powerpoint/2010/main" val="112559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F3122-0184-2745-7893-1AABDC612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84B03-21FB-73D8-21E1-44F9B0994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542C6-86EE-9E9C-BEEF-A533A9CF4A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FCF08-A2CE-A0F8-569C-75B056FAC182}"/>
              </a:ext>
            </a:extLst>
          </p:cNvPr>
          <p:cNvSpPr>
            <a:spLocks noGrp="1"/>
          </p:cNvSpPr>
          <p:nvPr>
            <p:ph type="sldNum" sz="quarter" idx="5"/>
          </p:nvPr>
        </p:nvSpPr>
        <p:spPr/>
        <p:txBody>
          <a:bodyPr/>
          <a:lstStyle/>
          <a:p>
            <a:fld id="{C987AAC7-CF25-414B-93E7-2A61E431E831}" type="slidenum">
              <a:rPr lang="en-US" smtClean="0"/>
              <a:t>23</a:t>
            </a:fld>
            <a:endParaRPr lang="en-US"/>
          </a:p>
        </p:txBody>
      </p:sp>
    </p:spTree>
    <p:extLst>
      <p:ext uri="{BB962C8B-B14F-4D97-AF65-F5344CB8AC3E}">
        <p14:creationId xmlns:p14="http://schemas.microsoft.com/office/powerpoint/2010/main" val="2315759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026D9-10BC-3846-25A5-2E777610E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B13A6-3D2D-4748-F291-553EF510C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55FB1-E325-6569-6E9F-03763754DD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1B02C8-E7D1-1BF7-EA7D-2D3D72769BCA}"/>
              </a:ext>
            </a:extLst>
          </p:cNvPr>
          <p:cNvSpPr>
            <a:spLocks noGrp="1"/>
          </p:cNvSpPr>
          <p:nvPr>
            <p:ph type="sldNum" sz="quarter" idx="5"/>
          </p:nvPr>
        </p:nvSpPr>
        <p:spPr/>
        <p:txBody>
          <a:bodyPr/>
          <a:lstStyle/>
          <a:p>
            <a:fld id="{C987AAC7-CF25-414B-93E7-2A61E431E831}" type="slidenum">
              <a:rPr lang="en-US" smtClean="0"/>
              <a:t>24</a:t>
            </a:fld>
            <a:endParaRPr lang="en-US"/>
          </a:p>
        </p:txBody>
      </p:sp>
    </p:spTree>
    <p:extLst>
      <p:ext uri="{BB962C8B-B14F-4D97-AF65-F5344CB8AC3E}">
        <p14:creationId xmlns:p14="http://schemas.microsoft.com/office/powerpoint/2010/main" val="133156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088D0-6B3D-2FCB-FF3B-BEFD89A7D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23152-D066-B08A-AEE2-17E2B2417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EE3E6A-227A-299E-1300-925BF7B92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C9E6AC-634B-B9C2-7857-7B22D7A19E60}"/>
              </a:ext>
            </a:extLst>
          </p:cNvPr>
          <p:cNvSpPr>
            <a:spLocks noGrp="1"/>
          </p:cNvSpPr>
          <p:nvPr>
            <p:ph type="sldNum" sz="quarter" idx="5"/>
          </p:nvPr>
        </p:nvSpPr>
        <p:spPr/>
        <p:txBody>
          <a:bodyPr/>
          <a:lstStyle/>
          <a:p>
            <a:fld id="{C987AAC7-CF25-414B-93E7-2A61E431E831}" type="slidenum">
              <a:rPr lang="en-US" smtClean="0"/>
              <a:t>25</a:t>
            </a:fld>
            <a:endParaRPr lang="en-US"/>
          </a:p>
        </p:txBody>
      </p:sp>
    </p:spTree>
    <p:extLst>
      <p:ext uri="{BB962C8B-B14F-4D97-AF65-F5344CB8AC3E}">
        <p14:creationId xmlns:p14="http://schemas.microsoft.com/office/powerpoint/2010/main" val="2304416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Calculate $$\\frac{d}{dx}3x^2$$
https://www.polleverywhere.com/multiple_choice_polls/MnyxnyMXxWjfJiZ0bPCf2?display_state=instructions&amp;activity_state=opened&amp;state=opened&amp;flow=Engagement&amp;onscreen=persist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26</a:t>
            </a:fld>
            <a:endParaRPr lang="en-US"/>
          </a:p>
        </p:txBody>
      </p:sp>
      <p:sp>
        <p:nvSpPr>
          <p:cNvPr id="5" name="TextBox 4">
            <a:extLst>
              <a:ext uri="{FF2B5EF4-FFF2-40B4-BE49-F238E27FC236}">
                <a16:creationId xmlns:a16="http://schemas.microsoft.com/office/drawing/2014/main" id="{E571F29E-43E6-4D31-C27B-BD0F5B0C0FA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48066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Calculate $$\\frac{d}{dx}3x^2$$
https://www.polleverywhere.com/multiple_choice_polls/MnyxnyMXxWjfJiZ0bPCf2?display_state=chart&amp;activity_state=closed&amp;state=closed&amp;flow=Engagement&amp;onscreen=persist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27</a:t>
            </a:fld>
            <a:endParaRPr lang="en-US"/>
          </a:p>
        </p:txBody>
      </p:sp>
      <p:sp>
        <p:nvSpPr>
          <p:cNvPr id="5" name="TextBox 4">
            <a:extLst>
              <a:ext uri="{FF2B5EF4-FFF2-40B4-BE49-F238E27FC236}">
                <a16:creationId xmlns:a16="http://schemas.microsoft.com/office/drawing/2014/main" id="{1A218DF5-6750-A0B2-100D-CFC666877EA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10640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7FBCD-0D23-6488-F5D9-BBEE0A9BE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7A3DD-5FCE-8137-6871-F7ECE480E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B9F4B-ED04-CF6D-2CB7-79CB3EA5B8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F6675E-17DA-C930-8E05-450F8A8CED23}"/>
              </a:ext>
            </a:extLst>
          </p:cNvPr>
          <p:cNvSpPr>
            <a:spLocks noGrp="1"/>
          </p:cNvSpPr>
          <p:nvPr>
            <p:ph type="sldNum" sz="quarter" idx="5"/>
          </p:nvPr>
        </p:nvSpPr>
        <p:spPr/>
        <p:txBody>
          <a:bodyPr/>
          <a:lstStyle/>
          <a:p>
            <a:fld id="{C987AAC7-CF25-414B-93E7-2A61E431E831}" type="slidenum">
              <a:rPr lang="en-US" smtClean="0"/>
              <a:t>28</a:t>
            </a:fld>
            <a:endParaRPr lang="en-US"/>
          </a:p>
        </p:txBody>
      </p:sp>
    </p:spTree>
    <p:extLst>
      <p:ext uri="{BB962C8B-B14F-4D97-AF65-F5344CB8AC3E}">
        <p14:creationId xmlns:p14="http://schemas.microsoft.com/office/powerpoint/2010/main" val="795444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C60D6-0A80-3463-A217-9AC96304A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12DE3-48D3-A972-75F4-D6895EF83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4EA8D-72CC-7C87-7E92-734360A62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2E07E2-8AE8-1B44-4F8B-C1544D35CC68}"/>
              </a:ext>
            </a:extLst>
          </p:cNvPr>
          <p:cNvSpPr>
            <a:spLocks noGrp="1"/>
          </p:cNvSpPr>
          <p:nvPr>
            <p:ph type="sldNum" sz="quarter" idx="5"/>
          </p:nvPr>
        </p:nvSpPr>
        <p:spPr/>
        <p:txBody>
          <a:bodyPr/>
          <a:lstStyle/>
          <a:p>
            <a:fld id="{C987AAC7-CF25-414B-93E7-2A61E431E831}" type="slidenum">
              <a:rPr lang="en-US" smtClean="0"/>
              <a:t>29</a:t>
            </a:fld>
            <a:endParaRPr lang="en-US"/>
          </a:p>
        </p:txBody>
      </p:sp>
    </p:spTree>
    <p:extLst>
      <p:ext uri="{BB962C8B-B14F-4D97-AF65-F5344CB8AC3E}">
        <p14:creationId xmlns:p14="http://schemas.microsoft.com/office/powerpoint/2010/main" val="4083450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Find $$\\frac{\\partial}{\\partial x}3x^3y^2$$
https://www.polleverywhere.com/multiple_choice_polls/3dOsWfZ8wOdr433uwObGQ?display_state=instructions&amp;activity_state=opened&amp;state=opened&amp;flow=Engagement&amp;onscreen=persist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30</a:t>
            </a:fld>
            <a:endParaRPr lang="en-US"/>
          </a:p>
        </p:txBody>
      </p:sp>
      <p:sp>
        <p:nvSpPr>
          <p:cNvPr id="5" name="TextBox 4">
            <a:extLst>
              <a:ext uri="{FF2B5EF4-FFF2-40B4-BE49-F238E27FC236}">
                <a16:creationId xmlns:a16="http://schemas.microsoft.com/office/drawing/2014/main" id="{997493EE-1A80-A373-292B-4A2CF26ED75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70760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Find $$\\frac{\\partial}{\\partial x}3x^3y^2$$
https://www.polleverywhere.com/multiple_choice_polls/3dOsWfZ8wOdr433uwObGQ?display_state=chart&amp;activity_state=closed&amp;state=closed&amp;flow=Engagement&amp;onscreen=persist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31</a:t>
            </a:fld>
            <a:endParaRPr lang="en-US"/>
          </a:p>
        </p:txBody>
      </p:sp>
      <p:sp>
        <p:nvSpPr>
          <p:cNvPr id="5" name="TextBox 4">
            <a:extLst>
              <a:ext uri="{FF2B5EF4-FFF2-40B4-BE49-F238E27FC236}">
                <a16:creationId xmlns:a16="http://schemas.microsoft.com/office/drawing/2014/main" id="{DC4AE337-E129-2A01-32AF-D7F5BEE462D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15261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06217-2FFB-AFB6-5EDD-53FABCDAD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1E586-7013-AEA1-07A5-F1B5FDB91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CF6FC-B759-E457-14EA-AB552DB49D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7E8037-8A9E-9064-5670-83896B0C2799}"/>
              </a:ext>
            </a:extLst>
          </p:cNvPr>
          <p:cNvSpPr>
            <a:spLocks noGrp="1"/>
          </p:cNvSpPr>
          <p:nvPr>
            <p:ph type="sldNum" sz="quarter" idx="5"/>
          </p:nvPr>
        </p:nvSpPr>
        <p:spPr/>
        <p:txBody>
          <a:bodyPr/>
          <a:lstStyle/>
          <a:p>
            <a:fld id="{C987AAC7-CF25-414B-93E7-2A61E431E831}" type="slidenum">
              <a:rPr lang="en-US" smtClean="0"/>
              <a:t>32</a:t>
            </a:fld>
            <a:endParaRPr lang="en-US"/>
          </a:p>
        </p:txBody>
      </p:sp>
    </p:spTree>
    <p:extLst>
      <p:ext uri="{BB962C8B-B14F-4D97-AF65-F5344CB8AC3E}">
        <p14:creationId xmlns:p14="http://schemas.microsoft.com/office/powerpoint/2010/main" val="22860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645A0-2000-B39E-97C5-8DC9A3EA6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4EACF-6AB2-52BF-FA61-3EC0CA721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0CC07-38CB-9AF9-4B2A-D50FF2F909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EB16B2-1F52-B33E-0957-F6A42DB7E4E3}"/>
              </a:ext>
            </a:extLst>
          </p:cNvPr>
          <p:cNvSpPr>
            <a:spLocks noGrp="1"/>
          </p:cNvSpPr>
          <p:nvPr>
            <p:ph type="sldNum" sz="quarter" idx="5"/>
          </p:nvPr>
        </p:nvSpPr>
        <p:spPr/>
        <p:txBody>
          <a:bodyPr/>
          <a:lstStyle/>
          <a:p>
            <a:fld id="{C987AAC7-CF25-414B-93E7-2A61E431E831}" type="slidenum">
              <a:rPr lang="en-US" smtClean="0"/>
              <a:t>5</a:t>
            </a:fld>
            <a:endParaRPr lang="en-US"/>
          </a:p>
        </p:txBody>
      </p:sp>
    </p:spTree>
    <p:extLst>
      <p:ext uri="{BB962C8B-B14F-4D97-AF65-F5344CB8AC3E}">
        <p14:creationId xmlns:p14="http://schemas.microsoft.com/office/powerpoint/2010/main" val="3840471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Solve for the values of $$x$$ when the following two equations are given:$$2x+y=5$$$$x-3y=-1$$.
https://www.polleverywhere.com/multiple_choice_polls/O6p2Jn2fMOtSxspr0UqGn?display_state=instructions&amp;activity_state=opened&amp;state=opened&amp;flow=Engagement&amp;onscreen=persist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33</a:t>
            </a:fld>
            <a:endParaRPr lang="en-US"/>
          </a:p>
        </p:txBody>
      </p:sp>
      <p:sp>
        <p:nvSpPr>
          <p:cNvPr id="5" name="TextBox 4">
            <a:extLst>
              <a:ext uri="{FF2B5EF4-FFF2-40B4-BE49-F238E27FC236}">
                <a16:creationId xmlns:a16="http://schemas.microsoft.com/office/drawing/2014/main" id="{B09B7B77-23A1-D3FF-6E1A-EF59FD6611E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83885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Solve for the values of $$x$$ when the following two equations are given:$$2x+y=5$$$$x-3y=-1$$.
https://www.polleverywhere.com/multiple_choice_polls/O6p2Jn2fMOtSxspr0UqGn?display_state=chart&amp;activity_state=closed&amp;state=closed&amp;flow=Engagement&amp;onscreen=persist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34</a:t>
            </a:fld>
            <a:endParaRPr lang="en-US"/>
          </a:p>
        </p:txBody>
      </p:sp>
      <p:sp>
        <p:nvSpPr>
          <p:cNvPr id="5" name="TextBox 4">
            <a:extLst>
              <a:ext uri="{FF2B5EF4-FFF2-40B4-BE49-F238E27FC236}">
                <a16:creationId xmlns:a16="http://schemas.microsoft.com/office/drawing/2014/main" id="{46F62F75-7502-13A5-617A-48A5EDE342B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8593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2DC02-1A2A-D818-B4F1-5030E1B50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6AFB9-6E48-D12B-13BC-6C8741AC0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A0644-076A-3FE1-9BC0-EE1C21C798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96E13D-7ECB-D358-DA40-B5D736052AEA}"/>
              </a:ext>
            </a:extLst>
          </p:cNvPr>
          <p:cNvSpPr>
            <a:spLocks noGrp="1"/>
          </p:cNvSpPr>
          <p:nvPr>
            <p:ph type="sldNum" sz="quarter" idx="5"/>
          </p:nvPr>
        </p:nvSpPr>
        <p:spPr/>
        <p:txBody>
          <a:bodyPr/>
          <a:lstStyle/>
          <a:p>
            <a:fld id="{C987AAC7-CF25-414B-93E7-2A61E431E831}" type="slidenum">
              <a:rPr lang="en-US" smtClean="0"/>
              <a:t>35</a:t>
            </a:fld>
            <a:endParaRPr lang="en-US"/>
          </a:p>
        </p:txBody>
      </p:sp>
    </p:spTree>
    <p:extLst>
      <p:ext uri="{BB962C8B-B14F-4D97-AF65-F5344CB8AC3E}">
        <p14:creationId xmlns:p14="http://schemas.microsoft.com/office/powerpoint/2010/main" val="3909742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231A-623F-9FAF-AAAA-1373AE542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5CED6-6A0D-B170-7BC1-52F8E5024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93E83-0921-21D8-95C5-7325CDB482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E1D754-4921-6AF9-2E36-CB2A36675235}"/>
              </a:ext>
            </a:extLst>
          </p:cNvPr>
          <p:cNvSpPr>
            <a:spLocks noGrp="1"/>
          </p:cNvSpPr>
          <p:nvPr>
            <p:ph type="sldNum" sz="quarter" idx="5"/>
          </p:nvPr>
        </p:nvSpPr>
        <p:spPr/>
        <p:txBody>
          <a:bodyPr/>
          <a:lstStyle/>
          <a:p>
            <a:fld id="{C987AAC7-CF25-414B-93E7-2A61E431E831}" type="slidenum">
              <a:rPr lang="en-US" smtClean="0"/>
              <a:t>36</a:t>
            </a:fld>
            <a:endParaRPr lang="en-US"/>
          </a:p>
        </p:txBody>
      </p:sp>
    </p:spTree>
    <p:extLst>
      <p:ext uri="{BB962C8B-B14F-4D97-AF65-F5344CB8AC3E}">
        <p14:creationId xmlns:p14="http://schemas.microsoft.com/office/powerpoint/2010/main" val="3901968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Find the value of $$x$$ that maximizes the function $$f(x)=-2x^2+8x-1$$.
https://www.polleverywhere.com/multiple_choice_polls/03wgudWY7A4LEAMk7UcD8?display_state=instructions&amp;activity_state=opened&amp;state=opened&amp;flow=Engagement&amp;onscreen=persist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37</a:t>
            </a:fld>
            <a:endParaRPr lang="en-US"/>
          </a:p>
        </p:txBody>
      </p:sp>
      <p:sp>
        <p:nvSpPr>
          <p:cNvPr id="5" name="TextBox 4">
            <a:extLst>
              <a:ext uri="{FF2B5EF4-FFF2-40B4-BE49-F238E27FC236}">
                <a16:creationId xmlns:a16="http://schemas.microsoft.com/office/drawing/2014/main" id="{6F0685B9-9CE4-BBBF-470D-ADCE4772E2B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24538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Find the value of $$x$$ that maximizes the function $$f(x)=-2x^2+8x-1$$.
https://www.polleverywhere.com/multiple_choice_polls/03wgudWY7A4LEAMk7UcD8?display_state=chart&amp;activity_state=closed&amp;state=closed&amp;flow=Engagement&amp;onscreen=persist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38</a:t>
            </a:fld>
            <a:endParaRPr lang="en-US"/>
          </a:p>
        </p:txBody>
      </p:sp>
      <p:sp>
        <p:nvSpPr>
          <p:cNvPr id="5" name="TextBox 4">
            <a:extLst>
              <a:ext uri="{FF2B5EF4-FFF2-40B4-BE49-F238E27FC236}">
                <a16:creationId xmlns:a16="http://schemas.microsoft.com/office/drawing/2014/main" id="{FA4025C9-9A67-4D80-CEB5-97B80D8C94F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8705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42B7A-7708-B9FA-9239-23F00EAC4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EA376-5A4B-B2E9-1A10-CA6C83DCA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811A9-FCFE-71BE-415A-1954FE8F07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8B3CE3-C134-864F-1467-A53BFBB58E26}"/>
              </a:ext>
            </a:extLst>
          </p:cNvPr>
          <p:cNvSpPr>
            <a:spLocks noGrp="1"/>
          </p:cNvSpPr>
          <p:nvPr>
            <p:ph type="sldNum" sz="quarter" idx="5"/>
          </p:nvPr>
        </p:nvSpPr>
        <p:spPr/>
        <p:txBody>
          <a:bodyPr/>
          <a:lstStyle/>
          <a:p>
            <a:fld id="{C987AAC7-CF25-414B-93E7-2A61E431E831}" type="slidenum">
              <a:rPr lang="en-US" smtClean="0"/>
              <a:t>40</a:t>
            </a:fld>
            <a:endParaRPr lang="en-US"/>
          </a:p>
        </p:txBody>
      </p:sp>
    </p:spTree>
    <p:extLst>
      <p:ext uri="{BB962C8B-B14F-4D97-AF65-F5344CB8AC3E}">
        <p14:creationId xmlns:p14="http://schemas.microsoft.com/office/powerpoint/2010/main" val="108704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06EB-60BF-FB10-AED4-06F651AEA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45F3D-4D43-5CEE-F1F9-738049F09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DC0B7-1DD1-8DE0-D952-18FD6AFD3C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3BBC69-5399-CBA0-622A-1637A240068D}"/>
              </a:ext>
            </a:extLst>
          </p:cNvPr>
          <p:cNvSpPr>
            <a:spLocks noGrp="1"/>
          </p:cNvSpPr>
          <p:nvPr>
            <p:ph type="sldNum" sz="quarter" idx="5"/>
          </p:nvPr>
        </p:nvSpPr>
        <p:spPr/>
        <p:txBody>
          <a:bodyPr/>
          <a:lstStyle/>
          <a:p>
            <a:fld id="{C987AAC7-CF25-414B-93E7-2A61E431E831}" type="slidenum">
              <a:rPr lang="en-US" smtClean="0"/>
              <a:t>6</a:t>
            </a:fld>
            <a:endParaRPr lang="en-US"/>
          </a:p>
        </p:txBody>
      </p:sp>
    </p:spTree>
    <p:extLst>
      <p:ext uri="{BB962C8B-B14F-4D97-AF65-F5344CB8AC3E}">
        <p14:creationId xmlns:p14="http://schemas.microsoft.com/office/powerpoint/2010/main" val="356814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0394-E5C4-6569-9000-A64A44EBA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C0823-31F3-9D0B-FCA7-0EF4F4FAD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F84BF-994F-E96E-A165-297952736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57F7C-824B-0983-C6CC-41D1AF925F07}"/>
              </a:ext>
            </a:extLst>
          </p:cNvPr>
          <p:cNvSpPr>
            <a:spLocks noGrp="1"/>
          </p:cNvSpPr>
          <p:nvPr>
            <p:ph type="sldNum" sz="quarter" idx="5"/>
          </p:nvPr>
        </p:nvSpPr>
        <p:spPr/>
        <p:txBody>
          <a:bodyPr/>
          <a:lstStyle/>
          <a:p>
            <a:fld id="{C987AAC7-CF25-414B-93E7-2A61E431E831}" type="slidenum">
              <a:rPr lang="en-US" smtClean="0"/>
              <a:t>7</a:t>
            </a:fld>
            <a:endParaRPr lang="en-US"/>
          </a:p>
        </p:txBody>
      </p:sp>
    </p:spTree>
    <p:extLst>
      <p:ext uri="{BB962C8B-B14F-4D97-AF65-F5344CB8AC3E}">
        <p14:creationId xmlns:p14="http://schemas.microsoft.com/office/powerpoint/2010/main" val="226359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80D28-79B8-418B-F1F4-E1428036C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0FAAC-4BED-9E0E-AC52-75C014FDB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482F5-1FDC-4CF8-F617-A8A7D9D2A8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048D17-9B78-B725-DAED-590A04460672}"/>
              </a:ext>
            </a:extLst>
          </p:cNvPr>
          <p:cNvSpPr>
            <a:spLocks noGrp="1"/>
          </p:cNvSpPr>
          <p:nvPr>
            <p:ph type="sldNum" sz="quarter" idx="5"/>
          </p:nvPr>
        </p:nvSpPr>
        <p:spPr/>
        <p:txBody>
          <a:bodyPr/>
          <a:lstStyle/>
          <a:p>
            <a:fld id="{C987AAC7-CF25-414B-93E7-2A61E431E831}" type="slidenum">
              <a:rPr lang="en-US" smtClean="0"/>
              <a:t>8</a:t>
            </a:fld>
            <a:endParaRPr lang="en-US"/>
          </a:p>
        </p:txBody>
      </p:sp>
    </p:spTree>
    <p:extLst>
      <p:ext uri="{BB962C8B-B14F-4D97-AF65-F5344CB8AC3E}">
        <p14:creationId xmlns:p14="http://schemas.microsoft.com/office/powerpoint/2010/main" val="424711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F950E-B60B-F6A6-5D33-8967F670E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8B88B-689E-F6E4-E6F4-F70FAE00F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78128-CB42-43D0-19CF-D9EC210091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DF75C-C6A6-2A60-3452-C8D5B933B045}"/>
              </a:ext>
            </a:extLst>
          </p:cNvPr>
          <p:cNvSpPr>
            <a:spLocks noGrp="1"/>
          </p:cNvSpPr>
          <p:nvPr>
            <p:ph type="sldNum" sz="quarter" idx="5"/>
          </p:nvPr>
        </p:nvSpPr>
        <p:spPr/>
        <p:txBody>
          <a:bodyPr/>
          <a:lstStyle/>
          <a:p>
            <a:fld id="{C987AAC7-CF25-414B-93E7-2A61E431E831}" type="slidenum">
              <a:rPr lang="en-US" smtClean="0"/>
              <a:t>9</a:t>
            </a:fld>
            <a:endParaRPr lang="en-US"/>
          </a:p>
        </p:txBody>
      </p:sp>
    </p:spTree>
    <p:extLst>
      <p:ext uri="{BB962C8B-B14F-4D97-AF65-F5344CB8AC3E}">
        <p14:creationId xmlns:p14="http://schemas.microsoft.com/office/powerpoint/2010/main" val="24557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1F65-F16D-9C06-D79D-05ABC785E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AE8E4-6DD8-6B91-9BB0-21D770E90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6E42A-3CE6-1393-5AE1-DCC22AAFD4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B1BF35-725D-8940-F1CC-D5740165EEF1}"/>
              </a:ext>
            </a:extLst>
          </p:cNvPr>
          <p:cNvSpPr>
            <a:spLocks noGrp="1"/>
          </p:cNvSpPr>
          <p:nvPr>
            <p:ph type="sldNum" sz="quarter" idx="5"/>
          </p:nvPr>
        </p:nvSpPr>
        <p:spPr/>
        <p:txBody>
          <a:bodyPr/>
          <a:lstStyle/>
          <a:p>
            <a:fld id="{C987AAC7-CF25-414B-93E7-2A61E431E831}" type="slidenum">
              <a:rPr lang="en-US" smtClean="0"/>
              <a:t>10</a:t>
            </a:fld>
            <a:endParaRPr lang="en-US"/>
          </a:p>
        </p:txBody>
      </p:sp>
    </p:spTree>
    <p:extLst>
      <p:ext uri="{BB962C8B-B14F-4D97-AF65-F5344CB8AC3E}">
        <p14:creationId xmlns:p14="http://schemas.microsoft.com/office/powerpoint/2010/main" val="187229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970F-E740-7E37-21C8-9B142EECE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3A6F3-CD4B-E144-6BA3-3E5B9CAA1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53C05-7CDC-C2F8-EEDF-5FB1D4882A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BE6FD-2A52-0E11-1112-6F4B5C5DF327}"/>
              </a:ext>
            </a:extLst>
          </p:cNvPr>
          <p:cNvSpPr>
            <a:spLocks noGrp="1"/>
          </p:cNvSpPr>
          <p:nvPr>
            <p:ph type="sldNum" sz="quarter" idx="5"/>
          </p:nvPr>
        </p:nvSpPr>
        <p:spPr/>
        <p:txBody>
          <a:bodyPr/>
          <a:lstStyle/>
          <a:p>
            <a:fld id="{C987AAC7-CF25-414B-93E7-2A61E431E831}" type="slidenum">
              <a:rPr lang="en-US" smtClean="0"/>
              <a:t>11</a:t>
            </a:fld>
            <a:endParaRPr lang="en-US"/>
          </a:p>
        </p:txBody>
      </p:sp>
    </p:spTree>
    <p:extLst>
      <p:ext uri="{BB962C8B-B14F-4D97-AF65-F5344CB8AC3E}">
        <p14:creationId xmlns:p14="http://schemas.microsoft.com/office/powerpoint/2010/main" val="294876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AD9B6F-3407-41BF-BC99-46304EDA0295}" type="datetime1">
              <a:rPr lang="en-US" smtClean="0"/>
              <a:t>1/11/2026</a:t>
            </a:fld>
            <a:endParaRPr lang="en-US"/>
          </a:p>
        </p:txBody>
      </p:sp>
      <p:sp>
        <p:nvSpPr>
          <p:cNvPr id="5" name="Footer Placeholder 4"/>
          <p:cNvSpPr>
            <a:spLocks noGrp="1"/>
          </p:cNvSpPr>
          <p:nvPr>
            <p:ph type="ftr" sz="quarter" idx="11"/>
          </p:nvPr>
        </p:nvSpPr>
        <p:spPr/>
        <p:txBody>
          <a:bodyPr/>
          <a:lstStyle/>
          <a:p>
            <a:r>
              <a:rPr lang="en-US"/>
              <a:t>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9B9149-47A6-42B2-B8F1-C4E2A7F14C23}" type="datetime1">
              <a:rPr lang="en-US" smtClean="0"/>
              <a:t>1/11/2026</a:t>
            </a:fld>
            <a:endParaRPr lang="en-US"/>
          </a:p>
        </p:txBody>
      </p:sp>
      <p:sp>
        <p:nvSpPr>
          <p:cNvPr id="5" name="Footer Placeholder 4"/>
          <p:cNvSpPr>
            <a:spLocks noGrp="1"/>
          </p:cNvSpPr>
          <p:nvPr>
            <p:ph type="ftr" sz="quarter" idx="11"/>
          </p:nvPr>
        </p:nvSpPr>
        <p:spPr/>
        <p:txBody>
          <a:bodyPr/>
          <a:lstStyle/>
          <a:p>
            <a:r>
              <a:rPr lang="en-US"/>
              <a:t>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FDBC8-0229-411F-8AC9-11ECB94018CF}" type="datetime1">
              <a:rPr lang="en-US" smtClean="0"/>
              <a:t>1/11/2026</a:t>
            </a:fld>
            <a:endParaRPr lang="en-US"/>
          </a:p>
        </p:txBody>
      </p:sp>
      <p:sp>
        <p:nvSpPr>
          <p:cNvPr id="5" name="Footer Placeholder 4"/>
          <p:cNvSpPr>
            <a:spLocks noGrp="1"/>
          </p:cNvSpPr>
          <p:nvPr>
            <p:ph type="ftr" sz="quarter" idx="11"/>
          </p:nvPr>
        </p:nvSpPr>
        <p:spPr/>
        <p:txBody>
          <a:bodyPr/>
          <a:lstStyle/>
          <a:p>
            <a:r>
              <a:rPr lang="en-US"/>
              <a:t>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FDACF-79E1-42A2-87FA-AC91DA978B7F}" type="datetime1">
              <a:rPr lang="en-US" smtClean="0"/>
              <a:t>1/11/2026</a:t>
            </a:fld>
            <a:endParaRPr lang="en-US"/>
          </a:p>
        </p:txBody>
      </p:sp>
      <p:sp>
        <p:nvSpPr>
          <p:cNvPr id="5" name="Footer Placeholder 4"/>
          <p:cNvSpPr>
            <a:spLocks noGrp="1"/>
          </p:cNvSpPr>
          <p:nvPr>
            <p:ph type="ftr" sz="quarter" idx="11"/>
          </p:nvPr>
        </p:nvSpPr>
        <p:spPr/>
        <p:txBody>
          <a:bodyPr/>
          <a:lstStyle/>
          <a:p>
            <a:r>
              <a:rPr lang="en-US"/>
              <a:t>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1B5DA-EC6E-4082-8279-FD87545CE4AF}" type="datetime1">
              <a:rPr lang="en-US" smtClean="0"/>
              <a:t>1/11/2026</a:t>
            </a:fld>
            <a:endParaRPr lang="en-US"/>
          </a:p>
        </p:txBody>
      </p:sp>
      <p:sp>
        <p:nvSpPr>
          <p:cNvPr id="5" name="Footer Placeholder 4"/>
          <p:cNvSpPr>
            <a:spLocks noGrp="1"/>
          </p:cNvSpPr>
          <p:nvPr>
            <p:ph type="ftr" sz="quarter" idx="11"/>
          </p:nvPr>
        </p:nvSpPr>
        <p:spPr/>
        <p:txBody>
          <a:bodyPr/>
          <a:lstStyle/>
          <a:p>
            <a:r>
              <a:rPr lang="en-US"/>
              <a:t>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B523F0-B2B7-499B-ADC7-6E8E268C1CDD}" type="datetime1">
              <a:rPr lang="en-US" smtClean="0"/>
              <a:t>1/11/2026</a:t>
            </a:fld>
            <a:endParaRPr lang="en-US"/>
          </a:p>
        </p:txBody>
      </p:sp>
      <p:sp>
        <p:nvSpPr>
          <p:cNvPr id="6" name="Footer Placeholder 5"/>
          <p:cNvSpPr>
            <a:spLocks noGrp="1"/>
          </p:cNvSpPr>
          <p:nvPr>
            <p:ph type="ftr" sz="quarter" idx="11"/>
          </p:nvPr>
        </p:nvSpPr>
        <p:spPr/>
        <p:txBody>
          <a:bodyPr/>
          <a:lstStyle/>
          <a:p>
            <a:r>
              <a:rPr lang="en-US"/>
              <a:t>Intermediate Microeconomic Theory</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A4244D-2530-408B-91A2-1ECC39BF4484}" type="datetime1">
              <a:rPr lang="en-US" smtClean="0"/>
              <a:t>1/11/2026</a:t>
            </a:fld>
            <a:endParaRPr lang="en-US"/>
          </a:p>
        </p:txBody>
      </p:sp>
      <p:sp>
        <p:nvSpPr>
          <p:cNvPr id="8" name="Footer Placeholder 7"/>
          <p:cNvSpPr>
            <a:spLocks noGrp="1"/>
          </p:cNvSpPr>
          <p:nvPr>
            <p:ph type="ftr" sz="quarter" idx="11"/>
          </p:nvPr>
        </p:nvSpPr>
        <p:spPr/>
        <p:txBody>
          <a:bodyPr/>
          <a:lstStyle/>
          <a:p>
            <a:r>
              <a:rPr lang="en-US"/>
              <a:t>Intermediate Microeconomic Theory</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A2163F-E3FF-4352-B493-0C8A05F55DB8}" type="datetime1">
              <a:rPr lang="en-US" smtClean="0"/>
              <a:t>1/11/2026</a:t>
            </a:fld>
            <a:endParaRPr lang="en-US"/>
          </a:p>
        </p:txBody>
      </p:sp>
      <p:sp>
        <p:nvSpPr>
          <p:cNvPr id="4" name="Footer Placeholder 3"/>
          <p:cNvSpPr>
            <a:spLocks noGrp="1"/>
          </p:cNvSpPr>
          <p:nvPr>
            <p:ph type="ftr" sz="quarter" idx="11"/>
          </p:nvPr>
        </p:nvSpPr>
        <p:spPr/>
        <p:txBody>
          <a:bodyPr/>
          <a:lstStyle/>
          <a:p>
            <a:r>
              <a:rPr lang="en-US"/>
              <a:t>Intermediate Microeconomic Theory</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4FA3E-1BF5-453A-B86A-E5DD4F1AB42B}" type="datetime1">
              <a:rPr lang="en-US" smtClean="0"/>
              <a:t>1/11/2026</a:t>
            </a:fld>
            <a:endParaRPr lang="en-US"/>
          </a:p>
        </p:txBody>
      </p:sp>
      <p:sp>
        <p:nvSpPr>
          <p:cNvPr id="3" name="Footer Placeholder 2"/>
          <p:cNvSpPr>
            <a:spLocks noGrp="1"/>
          </p:cNvSpPr>
          <p:nvPr>
            <p:ph type="ftr" sz="quarter" idx="11"/>
          </p:nvPr>
        </p:nvSpPr>
        <p:spPr/>
        <p:txBody>
          <a:bodyPr/>
          <a:lstStyle/>
          <a:p>
            <a:r>
              <a:rPr lang="en-US"/>
              <a:t>Intermediate Microeconomic Theory</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3BA59-2A87-42F6-9FA6-1F6E3E317776}" type="datetime1">
              <a:rPr lang="en-US" smtClean="0"/>
              <a:t>1/11/2026</a:t>
            </a:fld>
            <a:endParaRPr lang="en-US"/>
          </a:p>
        </p:txBody>
      </p:sp>
      <p:sp>
        <p:nvSpPr>
          <p:cNvPr id="6" name="Footer Placeholder 5"/>
          <p:cNvSpPr>
            <a:spLocks noGrp="1"/>
          </p:cNvSpPr>
          <p:nvPr>
            <p:ph type="ftr" sz="quarter" idx="11"/>
          </p:nvPr>
        </p:nvSpPr>
        <p:spPr/>
        <p:txBody>
          <a:bodyPr/>
          <a:lstStyle/>
          <a:p>
            <a:r>
              <a:rPr lang="en-US"/>
              <a:t>Intermediate Microeconomic Theory</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E9493A-DDF5-4BDC-98E1-757A82B4303D}" type="datetime1">
              <a:rPr lang="en-US" smtClean="0"/>
              <a:t>1/11/2026</a:t>
            </a:fld>
            <a:endParaRPr lang="en-US"/>
          </a:p>
        </p:txBody>
      </p:sp>
      <p:sp>
        <p:nvSpPr>
          <p:cNvPr id="6" name="Footer Placeholder 5"/>
          <p:cNvSpPr>
            <a:spLocks noGrp="1"/>
          </p:cNvSpPr>
          <p:nvPr>
            <p:ph type="ftr" sz="quarter" idx="11"/>
          </p:nvPr>
        </p:nvSpPr>
        <p:spPr/>
        <p:txBody>
          <a:bodyPr/>
          <a:lstStyle/>
          <a:p>
            <a:r>
              <a:rPr lang="en-US"/>
              <a:t>Intermediate Microeconomic Theory</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6CD4-DDB9-4759-8415-590E189A1AED}" type="datetime1">
              <a:rPr lang="en-US" smtClean="0"/>
              <a:t>1/11/2026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Intermediate Microeconomic Theory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738664"/>
          </a:xfrm>
          <a:prstGeom prst="rect">
            <a:avLst/>
          </a:prstGeom>
          <a:noFill/>
        </p:spPr>
        <p:txBody>
          <a:bodyPr wrap="square">
            <a:spAutoFit/>
          </a:bodyPr>
          <a:lstStyle/>
          <a:p>
            <a:pPr algn="ctr">
              <a:defRPr sz="4400" b="1">
                <a:solidFill>
                  <a:srgbClr val="FDB913"/>
                </a:solidFill>
                <a:latin typeface="Garamond"/>
              </a:defRPr>
            </a:pPr>
            <a:r>
              <a:rPr lang="en-US" sz="4200" dirty="0"/>
              <a:t>I</a:t>
            </a:r>
            <a:r>
              <a:rPr lang="en-US" sz="3600" dirty="0"/>
              <a:t>NTERMEDIATE</a:t>
            </a:r>
            <a:r>
              <a:rPr lang="en-US" sz="4200" dirty="0"/>
              <a:t> M</a:t>
            </a:r>
            <a:r>
              <a:rPr lang="en-US" sz="3600" dirty="0"/>
              <a:t>ICROECONOMIC</a:t>
            </a:r>
            <a:r>
              <a:rPr lang="en-US" sz="4200" dirty="0"/>
              <a:t> T</a:t>
            </a:r>
            <a:r>
              <a:rPr lang="en-US" sz="3600" dirty="0"/>
              <a:t>HEORY</a:t>
            </a:r>
            <a:endParaRPr lang="en-US" sz="42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1: Introduction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09B5-A94B-8488-7126-F134778C56A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A14FDCE-A3D1-D22C-5FF8-EEDE6799963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ADDC42-C58E-40F3-B7C0-178E96CD5C40}"/>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Policies: Quizzes</a:t>
            </a:r>
          </a:p>
        </p:txBody>
      </p:sp>
      <p:sp>
        <p:nvSpPr>
          <p:cNvPr id="7" name="Rectangle 6">
            <a:extLst>
              <a:ext uri="{FF2B5EF4-FFF2-40B4-BE49-F238E27FC236}">
                <a16:creationId xmlns:a16="http://schemas.microsoft.com/office/drawing/2014/main" id="{36BF4B1D-C187-D520-DB0C-5525B47C4B3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D462FBD8-9361-2301-0EE6-4F1ABDA5E5F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16F6B949-485F-57F9-8162-8F56BA3700A6}"/>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Regardless of the recovery rate, the maximum number of points a student may recover shall not exceed 25% of the total score for each quiz.</a:t>
            </a:r>
          </a:p>
          <a:p>
            <a:pPr marL="1371600" lvl="3" indent="0">
              <a:buNone/>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 missed quiz without an approved reason will result in a grade of zero.</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Make-up quizzes must be approved by the instructor and are granted only for documented or unavoidable conflicts.</a:t>
            </a:r>
          </a:p>
          <a:p>
            <a:pPr lvl="1">
              <a:defRPr sz="2000">
                <a:solidFill>
                  <a:srgbClr val="000000"/>
                </a:solidFill>
                <a:latin typeface="Garamond"/>
              </a:defRPr>
            </a:pPr>
            <a:r>
              <a:rPr lang="en-US" altLang="zh-TW" sz="2000" dirty="0"/>
              <a:t>Examples of commonly approved reasons include illness, medical appointments that cannot be rescheduled, family emergencies, and College-sponsored activities.</a:t>
            </a:r>
          </a:p>
          <a:p>
            <a:pPr lvl="1">
              <a:defRPr sz="2000">
                <a:solidFill>
                  <a:srgbClr val="000000"/>
                </a:solidFill>
                <a:latin typeface="Garamond"/>
              </a:defRPr>
            </a:pPr>
            <a:r>
              <a:rPr lang="en-US" altLang="zh-TW" sz="2000" dirty="0"/>
              <a:t>Personal scheduling conflicts or non-emergency commitments are generally not considered valid reasons for a make-up quiz.</a:t>
            </a:r>
          </a:p>
          <a:p>
            <a:pPr>
              <a:defRPr sz="2000">
                <a:solidFill>
                  <a:srgbClr val="000000"/>
                </a:solidFill>
                <a:latin typeface="Garamond"/>
              </a:defRPr>
            </a:pPr>
            <a:endParaRPr lang="en-US" altLang="zh-TW" sz="2400" dirty="0"/>
          </a:p>
        </p:txBody>
      </p:sp>
    </p:spTree>
    <p:extLst>
      <p:ext uri="{BB962C8B-B14F-4D97-AF65-F5344CB8AC3E}">
        <p14:creationId xmlns:p14="http://schemas.microsoft.com/office/powerpoint/2010/main" val="31454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fade">
                                      <p:cBhvr>
                                        <p:cTn id="20" dur="500"/>
                                        <p:tgtEl>
                                          <p:spTgt spid="1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fade">
                                      <p:cBhvr>
                                        <p:cTn id="23"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A9686-E12D-B8B6-83CC-6CC4E736953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46553C6-0935-BBE2-FA4C-DAAB459DBE7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C29543A-FF74-B869-FBE0-281D9FF66444}"/>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Policies: Final</a:t>
            </a:r>
          </a:p>
        </p:txBody>
      </p:sp>
      <p:sp>
        <p:nvSpPr>
          <p:cNvPr id="7" name="Rectangle 6">
            <a:extLst>
              <a:ext uri="{FF2B5EF4-FFF2-40B4-BE49-F238E27FC236}">
                <a16:creationId xmlns:a16="http://schemas.microsoft.com/office/drawing/2014/main" id="{6A3852DF-5AA2-700E-7BCB-0827E4F7335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A3975E23-A7D6-FCD2-7C6B-6079BDFC3FA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07CB12D4-19B8-A472-F8A1-787D84DFD1E6}"/>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A comprehensive, closed-book final exam will be administered on the date determined by the Registrar’s Office.</a:t>
            </a:r>
            <a:endParaRPr lang="en-US" altLang="zh-TW" sz="2000" dirty="0"/>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 final exam will follow the quiz format, with length and complexity adjusted for the extended test period.</a:t>
            </a:r>
          </a:p>
          <a:p>
            <a:pPr>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There will be no opportunity to recover deducted points. Students may request that their entire final exam be regraded to check for grading errors.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 missed final exam without an approved reason will result in a grade of zero.</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Make-up final exams must be approved by the instructor and are granted exclusively for documented or unavoidable conflicts. </a:t>
            </a:r>
          </a:p>
        </p:txBody>
      </p:sp>
    </p:spTree>
    <p:extLst>
      <p:ext uri="{BB962C8B-B14F-4D97-AF65-F5344CB8AC3E}">
        <p14:creationId xmlns:p14="http://schemas.microsoft.com/office/powerpoint/2010/main" val="72382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118EC-9257-446D-F358-002542BF629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82BA8CA-6490-02E5-3D25-F73DC6E690C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381C2F5-7ED8-5987-3B6A-6E88305B17C4}"/>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Policies: General</a:t>
            </a:r>
          </a:p>
        </p:txBody>
      </p:sp>
      <p:sp>
        <p:nvSpPr>
          <p:cNvPr id="7" name="Rectangle 6">
            <a:extLst>
              <a:ext uri="{FF2B5EF4-FFF2-40B4-BE49-F238E27FC236}">
                <a16:creationId xmlns:a16="http://schemas.microsoft.com/office/drawing/2014/main" id="{29E00CB9-5911-EF4F-94F6-65F70BF656D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48D59449-7849-DBBA-D994-E9F6B17D4B9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DA63D190-8E7B-8BCB-55B1-249EA194557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Extra credit opportunities may be offered on rare occasions at the instructor’s discretion</a:t>
            </a:r>
            <a:r>
              <a:rPr lang="en-US" altLang="zh-TW" sz="2000" dirty="0"/>
              <a:t>.</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 maximum number of extra credit points that may be applied to a student’s Grand Total score will not exceed 5 points.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Students are responsible for checking their Concordia email and the course learning platform regularly for announcements.</a:t>
            </a:r>
          </a:p>
        </p:txBody>
      </p:sp>
    </p:spTree>
    <p:extLst>
      <p:ext uri="{BB962C8B-B14F-4D97-AF65-F5344CB8AC3E}">
        <p14:creationId xmlns:p14="http://schemas.microsoft.com/office/powerpoint/2010/main" val="27697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CA76C3C9-26B7-CA9F-1F96-CB0A3E3C0D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74CD5E-AF43-D02A-9046-BBDFE5A2116F}"/>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Math Review</a:t>
            </a:r>
            <a:endParaRPr sz="4400" dirty="0">
              <a:solidFill>
                <a:schemeClr val="bg1"/>
              </a:solidFill>
            </a:endParaRPr>
          </a:p>
        </p:txBody>
      </p:sp>
    </p:spTree>
    <p:extLst>
      <p:ext uri="{BB962C8B-B14F-4D97-AF65-F5344CB8AC3E}">
        <p14:creationId xmlns:p14="http://schemas.microsoft.com/office/powerpoint/2010/main" val="79004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CF1C0-03C1-3EBF-271F-48F81E8AAC0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B904E8F-0FCD-9B73-8AB9-16A7EA1BDF0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3BDC40E-D4E9-F519-32C2-BB474A92F877}"/>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Why Math?</a:t>
            </a:r>
          </a:p>
        </p:txBody>
      </p:sp>
      <p:sp>
        <p:nvSpPr>
          <p:cNvPr id="7" name="Rectangle 6">
            <a:extLst>
              <a:ext uri="{FF2B5EF4-FFF2-40B4-BE49-F238E27FC236}">
                <a16:creationId xmlns:a16="http://schemas.microsoft.com/office/drawing/2014/main" id="{A711A96F-BFA4-ED30-2D6C-BF39F44DB76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4304B3DF-5F7C-C567-C845-D2E4219F596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C5336E30-AC77-99D2-64F6-02EEE61CCD0F}"/>
              </a:ext>
            </a:extLst>
          </p:cNvPr>
          <p:cNvSpPr>
            <a:spLocks noGrp="1"/>
          </p:cNvSpPr>
          <p:nvPr>
            <p:ph idx="1"/>
          </p:nvPr>
        </p:nvSpPr>
        <p:spPr>
          <a:xfrm>
            <a:off x="457199" y="1300900"/>
            <a:ext cx="11189855" cy="5081046"/>
          </a:xfrm>
        </p:spPr>
        <p:txBody>
          <a:bodyPr>
            <a:normAutofit lnSpcReduction="10000"/>
          </a:bodyPr>
          <a:lstStyle/>
          <a:p>
            <a:pPr>
              <a:defRPr sz="2000">
                <a:solidFill>
                  <a:srgbClr val="000000"/>
                </a:solidFill>
                <a:latin typeface="Garamond"/>
              </a:defRPr>
            </a:pPr>
            <a:r>
              <a:rPr lang="en-US" altLang="zh-TW" sz="2400" dirty="0"/>
              <a:t>Over the course of the semester, we study how economic agents make decisions:</a:t>
            </a:r>
          </a:p>
          <a:p>
            <a:pPr lvl="1">
              <a:defRPr sz="2000">
                <a:solidFill>
                  <a:srgbClr val="000000"/>
                </a:solidFill>
                <a:latin typeface="Garamond"/>
              </a:defRPr>
            </a:pPr>
            <a:r>
              <a:rPr lang="en-US" altLang="zh-TW" sz="2000" dirty="0"/>
              <a:t>How consumers choose what to buy</a:t>
            </a:r>
          </a:p>
          <a:p>
            <a:pPr lvl="1">
              <a:defRPr sz="2000">
                <a:solidFill>
                  <a:srgbClr val="000000"/>
                </a:solidFill>
                <a:latin typeface="Garamond"/>
              </a:defRPr>
            </a:pPr>
            <a:r>
              <a:rPr lang="en-US" altLang="zh-TW" sz="2000" dirty="0"/>
              <a:t>How workers choose how much to work</a:t>
            </a:r>
          </a:p>
          <a:p>
            <a:pPr lvl="1">
              <a:defRPr sz="2000">
                <a:solidFill>
                  <a:srgbClr val="000000"/>
                </a:solidFill>
                <a:latin typeface="Garamond"/>
              </a:defRPr>
            </a:pPr>
            <a:r>
              <a:rPr lang="en-US" altLang="zh-TW" sz="2000" dirty="0"/>
              <a:t>How firms choose how much to produce</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Answering these questions requires understanding the incentives agents face and the constraints they operate under.</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Economists use models to describe these decision-making processes in a disciplined and internally consistent way.</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Mathematics allows us to:</a:t>
            </a:r>
          </a:p>
          <a:p>
            <a:pPr lvl="1">
              <a:defRPr sz="2000">
                <a:solidFill>
                  <a:srgbClr val="000000"/>
                </a:solidFill>
                <a:latin typeface="Garamond"/>
              </a:defRPr>
            </a:pPr>
            <a:r>
              <a:rPr lang="en-US" altLang="zh-TW" sz="2000" dirty="0"/>
              <a:t>Clearly state assumptions and constraints</a:t>
            </a:r>
          </a:p>
          <a:p>
            <a:pPr lvl="1">
              <a:defRPr sz="2000">
                <a:solidFill>
                  <a:srgbClr val="000000"/>
                </a:solidFill>
                <a:latin typeface="Garamond"/>
              </a:defRPr>
            </a:pPr>
            <a:r>
              <a:rPr lang="en-US" altLang="zh-TW" sz="2000" dirty="0"/>
              <a:t>Derive implications and predictions from the model</a:t>
            </a:r>
          </a:p>
        </p:txBody>
      </p:sp>
    </p:spTree>
    <p:extLst>
      <p:ext uri="{BB962C8B-B14F-4D97-AF65-F5344CB8AC3E}">
        <p14:creationId xmlns:p14="http://schemas.microsoft.com/office/powerpoint/2010/main" val="42883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500"/>
                                        <p:tgtEl>
                                          <p:spTgt spid="1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7" end="7"/>
                                            </p:txEl>
                                          </p:spTgt>
                                        </p:tgtEl>
                                        <p:attrNameLst>
                                          <p:attrName>style.visibility</p:attrName>
                                        </p:attrNameLst>
                                      </p:cBhvr>
                                      <p:to>
                                        <p:strVal val="visible"/>
                                      </p:to>
                                    </p:set>
                                    <p:animEffect transition="in" filter="fade">
                                      <p:cBhvr>
                                        <p:cTn id="26" dur="500"/>
                                        <p:tgtEl>
                                          <p:spTgt spid="1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animEffect transition="in" filter="fade">
                                      <p:cBhvr>
                                        <p:cTn id="31" dur="500"/>
                                        <p:tgtEl>
                                          <p:spTgt spid="1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xEl>
                                              <p:pRg st="10" end="10"/>
                                            </p:txEl>
                                          </p:spTgt>
                                        </p:tgtEl>
                                        <p:attrNameLst>
                                          <p:attrName>style.visibility</p:attrName>
                                        </p:attrNameLst>
                                      </p:cBhvr>
                                      <p:to>
                                        <p:strVal val="visible"/>
                                      </p:to>
                                    </p:set>
                                    <p:animEffect transition="in" filter="fade">
                                      <p:cBhvr>
                                        <p:cTn id="34" dur="500"/>
                                        <p:tgtEl>
                                          <p:spTgt spid="1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xEl>
                                              <p:pRg st="11" end="11"/>
                                            </p:txEl>
                                          </p:spTgt>
                                        </p:tgtEl>
                                        <p:attrNameLst>
                                          <p:attrName>style.visibility</p:attrName>
                                        </p:attrNameLst>
                                      </p:cBhvr>
                                      <p:to>
                                        <p:strVal val="visible"/>
                                      </p:to>
                                    </p:set>
                                    <p:animEffect transition="in" filter="fade">
                                      <p:cBhvr>
                                        <p:cTn id="37"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DFDB6-FD2B-5F3F-02DA-C914B62AC9F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E74F62C-427E-C107-C103-DB0BD78C143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819D2F3-4502-A4DC-A182-746BF616C8B7}"/>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Mathematical Tools for Intermediate Micro</a:t>
            </a:r>
          </a:p>
        </p:txBody>
      </p:sp>
      <p:sp>
        <p:nvSpPr>
          <p:cNvPr id="7" name="Rectangle 6">
            <a:extLst>
              <a:ext uri="{FF2B5EF4-FFF2-40B4-BE49-F238E27FC236}">
                <a16:creationId xmlns:a16="http://schemas.microsoft.com/office/drawing/2014/main" id="{7DCD15BD-FAB8-8331-DE1E-EC41AE4F26E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CB9720DF-1B5E-8CC1-6C81-D770D34F811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69E2232D-CEA0-D9C8-C45F-890866296A86}"/>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Exponents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Slopes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Derivatives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Partial Derivatives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Systems of Equations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Unconstrained Optimization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Constrained Optimization: To be covered later in the semester.</a:t>
            </a:r>
          </a:p>
        </p:txBody>
      </p:sp>
    </p:spTree>
    <p:extLst>
      <p:ext uri="{BB962C8B-B14F-4D97-AF65-F5344CB8AC3E}">
        <p14:creationId xmlns:p14="http://schemas.microsoft.com/office/powerpoint/2010/main" val="391123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animEffect transition="in" filter="fade">
                                      <p:cBhvr>
                                        <p:cTn id="37"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8A9D0-8A5F-9A33-B409-C51EBE77752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88C60B6-A8B7-A6B0-6A1D-28B1F9B3B21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41E14FC-B290-CAA6-C606-96CE45A1140B}"/>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Exponents</a:t>
            </a:r>
          </a:p>
        </p:txBody>
      </p:sp>
      <p:sp>
        <p:nvSpPr>
          <p:cNvPr id="7" name="Rectangle 6">
            <a:extLst>
              <a:ext uri="{FF2B5EF4-FFF2-40B4-BE49-F238E27FC236}">
                <a16:creationId xmlns:a16="http://schemas.microsoft.com/office/drawing/2014/main" id="{50808FCE-C264-2312-54B0-CC2D101CDA4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62DAEEEB-85E4-2877-49C4-317D60039C4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C1D474E5-9C04-8BB4-3307-1DF366562D61}"/>
              </a:ext>
            </a:extLst>
          </p:cNvPr>
          <p:cNvSpPr>
            <a:spLocks noGrp="1"/>
          </p:cNvSpPr>
          <p:nvPr>
            <p:ph idx="1"/>
          </p:nvPr>
        </p:nvSpPr>
        <p:spPr>
          <a:xfrm>
            <a:off x="457199" y="1300900"/>
            <a:ext cx="11189855" cy="1572356"/>
          </a:xfrm>
        </p:spPr>
        <p:txBody>
          <a:bodyPr>
            <a:normAutofit/>
          </a:bodyPr>
          <a:lstStyle/>
          <a:p>
            <a:pPr>
              <a:defRPr sz="2000">
                <a:solidFill>
                  <a:srgbClr val="000000"/>
                </a:solidFill>
                <a:latin typeface="Garamond"/>
              </a:defRPr>
            </a:pPr>
            <a:r>
              <a:rPr lang="en-US" altLang="zh-TW" sz="2400" dirty="0"/>
              <a:t>Exponents appear frequently in utility maximization and cost minimization problems.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Below are basic definitions and rules for working with exponents:</a:t>
            </a: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49212385-169E-DE62-B062-62892050C91C}"/>
                  </a:ext>
                </a:extLst>
              </p:cNvPr>
              <p:cNvSpPr txBox="1">
                <a:spLocks/>
              </p:cNvSpPr>
              <p:nvPr/>
            </p:nvSpPr>
            <p:spPr>
              <a:xfrm>
                <a:off x="2133600" y="3016536"/>
                <a:ext cx="3209545" cy="31983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defRPr sz="2000">
                    <a:solidFill>
                      <a:srgbClr val="000000"/>
                    </a:solidFill>
                    <a:latin typeface="Garamond"/>
                  </a:defRPr>
                </a:pPr>
                <a14:m>
                  <m:oMath xmlns:m="http://schemas.openxmlformats.org/officeDocument/2006/math">
                    <m:sSup>
                      <m:sSupPr>
                        <m:ctrlPr>
                          <a:rPr lang="en-US" altLang="zh-TW" sz="2400" b="0" i="1" dirty="0" smtClean="0">
                            <a:solidFill>
                              <a:srgbClr val="000000"/>
                            </a:solidFill>
                            <a:latin typeface="Cambria Math" panose="02040503050406030204" pitchFamily="18" charset="0"/>
                          </a:rPr>
                        </m:ctrlPr>
                      </m:sSupPr>
                      <m:e>
                        <m:r>
                          <a:rPr lang="en-US" altLang="zh-TW" sz="2400" b="0" i="1" dirty="0" smtClean="0">
                            <a:solidFill>
                              <a:srgbClr val="000000"/>
                            </a:solidFill>
                            <a:latin typeface="Cambria Math" panose="02040503050406030204" pitchFamily="18" charset="0"/>
                          </a:rPr>
                          <m:t>𝑥</m:t>
                        </m:r>
                      </m:e>
                      <m:sup>
                        <m:r>
                          <a:rPr lang="en-US" altLang="zh-TW" sz="2400" b="0" i="1" dirty="0" smtClean="0">
                            <a:solidFill>
                              <a:srgbClr val="000000"/>
                            </a:solidFill>
                            <a:latin typeface="Cambria Math" panose="02040503050406030204" pitchFamily="18" charset="0"/>
                          </a:rPr>
                          <m:t>𝑎</m:t>
                        </m:r>
                      </m:sup>
                    </m:sSup>
                    <m:r>
                      <a:rPr lang="en-US" altLang="zh-TW" sz="2400" b="0" i="1" dirty="0" smtClean="0">
                        <a:solidFill>
                          <a:srgbClr val="000000"/>
                        </a:solidFill>
                        <a:latin typeface="Cambria Math" panose="02040503050406030204" pitchFamily="18" charset="0"/>
                      </a:rPr>
                      <m:t>=</m:t>
                    </m:r>
                    <m:limUpp>
                      <m:limUppPr>
                        <m:ctrlPr>
                          <a:rPr lang="en-US" altLang="zh-TW" sz="2400" b="0" i="1" dirty="0" smtClean="0">
                            <a:solidFill>
                              <a:srgbClr val="000000"/>
                            </a:solidFill>
                            <a:latin typeface="Cambria Math" panose="02040503050406030204" pitchFamily="18" charset="0"/>
                          </a:rPr>
                        </m:ctrlPr>
                      </m:limUppPr>
                      <m:e>
                        <m:groupChr>
                          <m:groupChrPr>
                            <m:chr m:val="⏞"/>
                            <m:pos m:val="top"/>
                            <m:vertJc m:val="bot"/>
                            <m:ctrlPr>
                              <a:rPr lang="en-US" altLang="zh-TW" sz="2400" b="0" i="1" dirty="0" smtClean="0">
                                <a:solidFill>
                                  <a:srgbClr val="000000"/>
                                </a:solidFill>
                                <a:latin typeface="Cambria Math" panose="02040503050406030204" pitchFamily="18" charset="0"/>
                              </a:rPr>
                            </m:ctrlPr>
                          </m:groupChrPr>
                          <m:e>
                            <m:r>
                              <a:rPr lang="en-US" altLang="zh-TW" sz="2400" i="1" dirty="0">
                                <a:solidFill>
                                  <a:srgbClr val="000000"/>
                                </a:solidFill>
                                <a:latin typeface="Cambria Math" panose="02040503050406030204" pitchFamily="18" charset="0"/>
                              </a:rPr>
                              <m:t>𝑥</m:t>
                            </m:r>
                            <m:r>
                              <a:rPr lang="en-US" altLang="zh-TW" sz="2400" i="1" dirty="0">
                                <a:solidFill>
                                  <a:srgbClr val="000000"/>
                                </a:solidFill>
                                <a:latin typeface="Cambria Math" panose="02040503050406030204" pitchFamily="18" charset="0"/>
                              </a:rPr>
                              <m:t>×</m:t>
                            </m:r>
                            <m:r>
                              <a:rPr lang="en-US" altLang="zh-TW" sz="2400" i="1" dirty="0">
                                <a:solidFill>
                                  <a:srgbClr val="000000"/>
                                </a:solidFill>
                                <a:latin typeface="Cambria Math" panose="02040503050406030204" pitchFamily="18" charset="0"/>
                              </a:rPr>
                              <m:t>𝑥</m:t>
                            </m:r>
                            <m:r>
                              <a:rPr lang="en-US" altLang="zh-TW" sz="2400" i="1" dirty="0">
                                <a:solidFill>
                                  <a:srgbClr val="000000"/>
                                </a:solidFill>
                                <a:latin typeface="Cambria Math" panose="02040503050406030204" pitchFamily="18" charset="0"/>
                              </a:rPr>
                              <m:t>×⋯×</m:t>
                            </m:r>
                            <m:r>
                              <a:rPr lang="en-US" altLang="zh-TW" sz="2400" i="1" dirty="0">
                                <a:solidFill>
                                  <a:srgbClr val="000000"/>
                                </a:solidFill>
                                <a:latin typeface="Cambria Math" panose="02040503050406030204" pitchFamily="18" charset="0"/>
                              </a:rPr>
                              <m:t>𝑥</m:t>
                            </m:r>
                          </m:e>
                        </m:groupChr>
                      </m:e>
                      <m:lim>
                        <m:r>
                          <a:rPr lang="en-US" altLang="zh-TW" sz="2400" b="0" i="1" dirty="0" smtClean="0">
                            <a:solidFill>
                              <a:srgbClr val="000000"/>
                            </a:solidFill>
                            <a:latin typeface="Cambria Math" panose="02040503050406030204" pitchFamily="18" charset="0"/>
                          </a:rPr>
                          <m:t>𝑎</m:t>
                        </m:r>
                        <m:r>
                          <a:rPr lang="en-US" altLang="zh-TW" sz="2400" b="0" i="1" dirty="0" smtClean="0">
                            <a:solidFill>
                              <a:srgbClr val="000000"/>
                            </a:solidFill>
                            <a:latin typeface="Cambria Math" panose="02040503050406030204" pitchFamily="18" charset="0"/>
                          </a:rPr>
                          <m:t> </m:t>
                        </m:r>
                        <m:r>
                          <a:rPr lang="en-US" altLang="zh-TW" sz="2400" b="0" i="1" dirty="0" smtClean="0">
                            <a:solidFill>
                              <a:srgbClr val="000000"/>
                            </a:solidFill>
                            <a:latin typeface="Cambria Math" panose="02040503050406030204" pitchFamily="18" charset="0"/>
                          </a:rPr>
                          <m:t>𝑡𝑖𝑚𝑒𝑠</m:t>
                        </m:r>
                      </m:lim>
                    </m:limUpp>
                  </m:oMath>
                </a14:m>
                <a:endParaRPr lang="en-US" altLang="zh-TW" sz="1400" dirty="0">
                  <a:solidFill>
                    <a:srgbClr val="000000"/>
                  </a:solidFill>
                  <a:latin typeface="Garamond"/>
                </a:endParaRPr>
              </a:p>
              <a:p>
                <a:pPr>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14:m>
                  <m:oMath xmlns:m="http://schemas.openxmlformats.org/officeDocument/2006/math">
                    <m:sSup>
                      <m:sSupPr>
                        <m:ctrlPr>
                          <a:rPr lang="en-US" altLang="zh-TW" sz="2400" b="0" i="1" smtClean="0">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m:t>
                        </m:r>
                        <m:r>
                          <a:rPr lang="en-US" altLang="zh-TW" sz="2400" b="0" i="1" smtClean="0">
                            <a:solidFill>
                              <a:srgbClr val="000000"/>
                            </a:solidFill>
                            <a:latin typeface="Cambria Math" panose="02040503050406030204" pitchFamily="18" charset="0"/>
                          </a:rPr>
                          <m:t>𝑎</m:t>
                        </m:r>
                      </m:sup>
                    </m:sSup>
                    <m:r>
                      <a:rPr lang="en-US" altLang="zh-TW" sz="2400" b="0" i="1" smtClean="0">
                        <a:solidFill>
                          <a:srgbClr val="000000"/>
                        </a:solidFill>
                        <a:latin typeface="Cambria Math" panose="02040503050406030204" pitchFamily="18" charset="0"/>
                      </a:rPr>
                      <m:t>=</m:t>
                    </m:r>
                    <m:f>
                      <m:fPr>
                        <m:ctrlPr>
                          <a:rPr lang="en-US" altLang="zh-TW" sz="2400" b="0" i="1" smtClean="0">
                            <a:solidFill>
                              <a:srgbClr val="000000"/>
                            </a:solidFill>
                            <a:latin typeface="Cambria Math" panose="02040503050406030204" pitchFamily="18" charset="0"/>
                          </a:rPr>
                        </m:ctrlPr>
                      </m:fPr>
                      <m:num>
                        <m:r>
                          <a:rPr lang="en-US" altLang="zh-TW" sz="2400" b="0" i="1" smtClean="0">
                            <a:solidFill>
                              <a:srgbClr val="000000"/>
                            </a:solidFill>
                            <a:latin typeface="Cambria Math" panose="02040503050406030204" pitchFamily="18" charset="0"/>
                          </a:rPr>
                          <m:t>1</m:t>
                        </m:r>
                      </m:num>
                      <m:den>
                        <m:sSup>
                          <m:sSupPr>
                            <m:ctrlPr>
                              <a:rPr lang="en-US" altLang="zh-TW" sz="2400" b="0" i="1" smtClean="0">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𝑎</m:t>
                            </m:r>
                          </m:sup>
                        </m:sSup>
                      </m:den>
                    </m:f>
                  </m:oMath>
                </a14:m>
                <a:endParaRPr lang="en-US" altLang="zh-TW" sz="2400" dirty="0">
                  <a:solidFill>
                    <a:srgbClr val="000000"/>
                  </a:solidFill>
                  <a:latin typeface="Garamond"/>
                </a:endParaRPr>
              </a:p>
              <a:p>
                <a:pPr lvl="3">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14:m>
                  <m:oMath xmlns:m="http://schemas.openxmlformats.org/officeDocument/2006/math">
                    <m:sSup>
                      <m:sSupPr>
                        <m:ctrlPr>
                          <a:rPr lang="en-US" altLang="zh-TW" sz="2400" i="1">
                            <a:solidFill>
                              <a:srgbClr val="000000"/>
                            </a:solidFill>
                            <a:latin typeface="Cambria Math" panose="02040503050406030204" pitchFamily="18" charset="0"/>
                          </a:rPr>
                        </m:ctrlPr>
                      </m:sSupPr>
                      <m:e>
                        <m:r>
                          <a:rPr lang="en-US" altLang="zh-TW" sz="2400" i="1">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0</m:t>
                        </m:r>
                      </m:sup>
                    </m:sSup>
                    <m:r>
                      <a:rPr lang="en-US" altLang="zh-TW" sz="2400" i="1">
                        <a:solidFill>
                          <a:srgbClr val="000000"/>
                        </a:solidFill>
                        <a:latin typeface="Cambria Math" panose="02040503050406030204" pitchFamily="18" charset="0"/>
                      </a:rPr>
                      <m:t>=</m:t>
                    </m:r>
                    <m:r>
                      <a:rPr lang="en-US" altLang="zh-TW" sz="2400" b="0" i="1" smtClean="0">
                        <a:solidFill>
                          <a:srgbClr val="000000"/>
                        </a:solidFill>
                        <a:latin typeface="Cambria Math" panose="02040503050406030204" pitchFamily="18" charset="0"/>
                      </a:rPr>
                      <m:t>1</m:t>
                    </m:r>
                  </m:oMath>
                </a14:m>
                <a:endParaRPr lang="en-US" altLang="zh-TW" sz="2400" dirty="0">
                  <a:solidFill>
                    <a:srgbClr val="000000"/>
                  </a:solidFill>
                  <a:latin typeface="Garamond"/>
                </a:endParaRPr>
              </a:p>
              <a:p>
                <a:pPr lvl="3">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14:m>
                  <m:oMath xmlns:m="http://schemas.openxmlformats.org/officeDocument/2006/math">
                    <m:sSup>
                      <m:sSupPr>
                        <m:ctrlPr>
                          <a:rPr lang="en-US" altLang="zh-TW" sz="2400" i="1" dirty="0">
                            <a:solidFill>
                              <a:srgbClr val="000000"/>
                            </a:solidFill>
                            <a:latin typeface="Cambria Math" panose="02040503050406030204" pitchFamily="18" charset="0"/>
                          </a:rPr>
                        </m:ctrlPr>
                      </m:sSupPr>
                      <m:e>
                        <m:r>
                          <a:rPr lang="en-US" altLang="zh-TW" sz="2400" i="1" dirty="0">
                            <a:solidFill>
                              <a:srgbClr val="000000"/>
                            </a:solidFill>
                            <a:latin typeface="Cambria Math" panose="02040503050406030204" pitchFamily="18" charset="0"/>
                          </a:rPr>
                          <m:t>𝑥</m:t>
                        </m:r>
                      </m:e>
                      <m:sup>
                        <m:r>
                          <a:rPr lang="en-US" altLang="zh-TW" sz="2400" i="1" dirty="0">
                            <a:solidFill>
                              <a:srgbClr val="000000"/>
                            </a:solidFill>
                            <a:latin typeface="Cambria Math" panose="02040503050406030204" pitchFamily="18" charset="0"/>
                          </a:rPr>
                          <m:t>𝑎</m:t>
                        </m:r>
                      </m:sup>
                    </m:sSup>
                    <m:r>
                      <a:rPr lang="en-US" altLang="zh-TW" sz="2400" b="0" i="1" dirty="0" smtClean="0">
                        <a:solidFill>
                          <a:srgbClr val="000000"/>
                        </a:solidFill>
                        <a:latin typeface="Cambria Math" panose="02040503050406030204" pitchFamily="18" charset="0"/>
                      </a:rPr>
                      <m:t>×</m:t>
                    </m:r>
                    <m:sSup>
                      <m:sSupPr>
                        <m:ctrlPr>
                          <a:rPr lang="en-US" altLang="zh-TW" sz="2400" b="0" i="1" dirty="0" smtClean="0">
                            <a:solidFill>
                              <a:srgbClr val="000000"/>
                            </a:solidFill>
                            <a:latin typeface="Cambria Math" panose="02040503050406030204" pitchFamily="18" charset="0"/>
                          </a:rPr>
                        </m:ctrlPr>
                      </m:sSupPr>
                      <m:e>
                        <m:r>
                          <a:rPr lang="en-US" altLang="zh-TW" sz="2400" b="0" i="1" dirty="0" smtClean="0">
                            <a:solidFill>
                              <a:srgbClr val="000000"/>
                            </a:solidFill>
                            <a:latin typeface="Cambria Math" panose="02040503050406030204" pitchFamily="18" charset="0"/>
                          </a:rPr>
                          <m:t>𝑥</m:t>
                        </m:r>
                      </m:e>
                      <m:sup>
                        <m:r>
                          <a:rPr lang="en-US" altLang="zh-TW" sz="2400" b="0" i="1" dirty="0" smtClean="0">
                            <a:solidFill>
                              <a:srgbClr val="000000"/>
                            </a:solidFill>
                            <a:latin typeface="Cambria Math" panose="02040503050406030204" pitchFamily="18" charset="0"/>
                          </a:rPr>
                          <m:t>𝑏</m:t>
                        </m:r>
                      </m:sup>
                    </m:sSup>
                    <m:r>
                      <a:rPr lang="en-US" altLang="zh-TW" sz="2400" b="0" i="1" dirty="0" smtClean="0">
                        <a:solidFill>
                          <a:srgbClr val="000000"/>
                        </a:solidFill>
                        <a:latin typeface="Cambria Math" panose="02040503050406030204" pitchFamily="18" charset="0"/>
                      </a:rPr>
                      <m:t>=</m:t>
                    </m:r>
                    <m:sSup>
                      <m:sSupPr>
                        <m:ctrlPr>
                          <a:rPr lang="en-US" altLang="zh-TW" sz="2400" b="0" i="1" dirty="0" smtClean="0">
                            <a:solidFill>
                              <a:srgbClr val="000000"/>
                            </a:solidFill>
                            <a:latin typeface="Cambria Math" panose="02040503050406030204" pitchFamily="18" charset="0"/>
                          </a:rPr>
                        </m:ctrlPr>
                      </m:sSupPr>
                      <m:e>
                        <m:r>
                          <a:rPr lang="en-US" altLang="zh-TW" sz="2400" b="0" i="1" dirty="0" smtClean="0">
                            <a:solidFill>
                              <a:srgbClr val="000000"/>
                            </a:solidFill>
                            <a:latin typeface="Cambria Math" panose="02040503050406030204" pitchFamily="18" charset="0"/>
                          </a:rPr>
                          <m:t>𝑥</m:t>
                        </m:r>
                      </m:e>
                      <m:sup>
                        <m:r>
                          <a:rPr lang="en-US" altLang="zh-TW" sz="2400" b="0" i="1" dirty="0" smtClean="0">
                            <a:solidFill>
                              <a:srgbClr val="000000"/>
                            </a:solidFill>
                            <a:latin typeface="Cambria Math" panose="02040503050406030204" pitchFamily="18" charset="0"/>
                          </a:rPr>
                          <m:t>𝑎</m:t>
                        </m:r>
                        <m:r>
                          <a:rPr lang="en-US" altLang="zh-TW" sz="2400" b="0" i="1" dirty="0" smtClean="0">
                            <a:solidFill>
                              <a:srgbClr val="000000"/>
                            </a:solidFill>
                            <a:latin typeface="Cambria Math" panose="02040503050406030204" pitchFamily="18" charset="0"/>
                          </a:rPr>
                          <m:t>+</m:t>
                        </m:r>
                        <m:r>
                          <a:rPr lang="en-US" altLang="zh-TW" sz="2400" b="0" i="1" dirty="0" smtClean="0">
                            <a:solidFill>
                              <a:srgbClr val="000000"/>
                            </a:solidFill>
                            <a:latin typeface="Cambria Math" panose="02040503050406030204" pitchFamily="18" charset="0"/>
                          </a:rPr>
                          <m:t>𝑏</m:t>
                        </m:r>
                      </m:sup>
                    </m:sSup>
                  </m:oMath>
                </a14:m>
                <a:endParaRPr lang="en-US" altLang="zh-TW" sz="2400" dirty="0">
                  <a:solidFill>
                    <a:srgbClr val="000000"/>
                  </a:solidFill>
                  <a:latin typeface="Garamond"/>
                </a:endParaRPr>
              </a:p>
            </p:txBody>
          </p:sp>
        </mc:Choice>
        <mc:Fallback xmlns="">
          <p:sp>
            <p:nvSpPr>
              <p:cNvPr id="2" name="Content Placeholder 2">
                <a:extLst>
                  <a:ext uri="{FF2B5EF4-FFF2-40B4-BE49-F238E27FC236}">
                    <a16:creationId xmlns:a16="http://schemas.microsoft.com/office/drawing/2014/main" id="{49212385-169E-DE62-B062-62892050C91C}"/>
                  </a:ext>
                </a:extLst>
              </p:cNvPr>
              <p:cNvSpPr txBox="1">
                <a:spLocks noRot="1" noChangeAspect="1" noMove="1" noResize="1" noEditPoints="1" noAdjustHandles="1" noChangeArrowheads="1" noChangeShapeType="1" noTextEdit="1"/>
              </p:cNvSpPr>
              <p:nvPr/>
            </p:nvSpPr>
            <p:spPr>
              <a:xfrm>
                <a:off x="2133600" y="3016536"/>
                <a:ext cx="3209545" cy="3198360"/>
              </a:xfrm>
              <a:prstGeom prst="rect">
                <a:avLst/>
              </a:prstGeom>
              <a:blipFill>
                <a:blip r:embed="rId3"/>
                <a:stretch>
                  <a:fillRect l="-24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D411A5-DEC1-7DBD-B640-AC845A86628C}"/>
                  </a:ext>
                </a:extLst>
              </p:cNvPr>
              <p:cNvSpPr txBox="1">
                <a:spLocks/>
              </p:cNvSpPr>
              <p:nvPr/>
            </p:nvSpPr>
            <p:spPr>
              <a:xfrm>
                <a:off x="6845680" y="2994168"/>
                <a:ext cx="3209545" cy="31983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defRPr sz="2000">
                    <a:solidFill>
                      <a:srgbClr val="000000"/>
                    </a:solidFill>
                    <a:latin typeface="Garamond"/>
                  </a:defRPr>
                </a:pPr>
                <a14:m>
                  <m:oMath xmlns:m="http://schemas.openxmlformats.org/officeDocument/2006/math">
                    <m:sSup>
                      <m:sSupPr>
                        <m:ctrlPr>
                          <a:rPr lang="en-US" altLang="zh-TW" sz="2400" b="0" i="1" dirty="0" smtClean="0">
                            <a:solidFill>
                              <a:srgbClr val="000000"/>
                            </a:solidFill>
                            <a:latin typeface="Cambria Math" panose="02040503050406030204" pitchFamily="18" charset="0"/>
                          </a:rPr>
                        </m:ctrlPr>
                      </m:sSupPr>
                      <m:e>
                        <m:r>
                          <a:rPr lang="en-US" altLang="zh-TW" sz="2400" b="0" i="1" dirty="0" smtClean="0">
                            <a:solidFill>
                              <a:srgbClr val="000000"/>
                            </a:solidFill>
                            <a:latin typeface="Cambria Math" panose="02040503050406030204" pitchFamily="18" charset="0"/>
                          </a:rPr>
                          <m:t>𝑥</m:t>
                        </m:r>
                      </m:e>
                      <m:sup>
                        <m:r>
                          <a:rPr lang="en-US" altLang="zh-TW" sz="2400" b="0" i="1" dirty="0" smtClean="0">
                            <a:solidFill>
                              <a:srgbClr val="000000"/>
                            </a:solidFill>
                            <a:latin typeface="Cambria Math" panose="02040503050406030204" pitchFamily="18" charset="0"/>
                          </a:rPr>
                          <m:t>𝑎</m:t>
                        </m:r>
                      </m:sup>
                    </m:sSup>
                    <m:r>
                      <a:rPr lang="en-US" altLang="zh-TW" sz="2400" b="0" i="1" dirty="0" smtClean="0">
                        <a:solidFill>
                          <a:srgbClr val="000000"/>
                        </a:solidFill>
                        <a:latin typeface="Cambria Math" panose="02040503050406030204" pitchFamily="18" charset="0"/>
                      </a:rPr>
                      <m:t>×</m:t>
                    </m:r>
                    <m:sSup>
                      <m:sSupPr>
                        <m:ctrlPr>
                          <a:rPr lang="en-US" altLang="zh-TW" sz="2400" b="0" i="1" dirty="0" smtClean="0">
                            <a:solidFill>
                              <a:srgbClr val="000000"/>
                            </a:solidFill>
                            <a:latin typeface="Cambria Math" panose="02040503050406030204" pitchFamily="18" charset="0"/>
                          </a:rPr>
                        </m:ctrlPr>
                      </m:sSupPr>
                      <m:e>
                        <m:r>
                          <a:rPr lang="en-US" altLang="zh-TW" sz="2400" b="0" i="1" dirty="0" smtClean="0">
                            <a:solidFill>
                              <a:srgbClr val="000000"/>
                            </a:solidFill>
                            <a:latin typeface="Cambria Math" panose="02040503050406030204" pitchFamily="18" charset="0"/>
                          </a:rPr>
                          <m:t>𝑦</m:t>
                        </m:r>
                      </m:e>
                      <m:sup>
                        <m:r>
                          <a:rPr lang="en-US" altLang="zh-TW" sz="2400" b="0" i="1" dirty="0" smtClean="0">
                            <a:solidFill>
                              <a:srgbClr val="000000"/>
                            </a:solidFill>
                            <a:latin typeface="Cambria Math" panose="02040503050406030204" pitchFamily="18" charset="0"/>
                          </a:rPr>
                          <m:t>𝑎</m:t>
                        </m:r>
                      </m:sup>
                    </m:sSup>
                    <m:r>
                      <a:rPr lang="en-US" altLang="zh-TW" sz="2400" b="0" i="1" dirty="0" smtClean="0">
                        <a:solidFill>
                          <a:srgbClr val="000000"/>
                        </a:solidFill>
                        <a:latin typeface="Cambria Math" panose="02040503050406030204" pitchFamily="18" charset="0"/>
                      </a:rPr>
                      <m:t>=</m:t>
                    </m:r>
                    <m:sSup>
                      <m:sSupPr>
                        <m:ctrlPr>
                          <a:rPr lang="en-US" altLang="zh-TW" sz="2400" b="0" i="1" dirty="0" smtClean="0">
                            <a:solidFill>
                              <a:srgbClr val="000000"/>
                            </a:solidFill>
                            <a:latin typeface="Cambria Math" panose="02040503050406030204" pitchFamily="18" charset="0"/>
                          </a:rPr>
                        </m:ctrlPr>
                      </m:sSupPr>
                      <m:e>
                        <m:d>
                          <m:dPr>
                            <m:ctrlPr>
                              <a:rPr lang="en-US" altLang="zh-TW" sz="2400" b="0" i="1" dirty="0" smtClean="0">
                                <a:solidFill>
                                  <a:srgbClr val="000000"/>
                                </a:solidFill>
                                <a:latin typeface="Cambria Math" panose="02040503050406030204" pitchFamily="18" charset="0"/>
                              </a:rPr>
                            </m:ctrlPr>
                          </m:dPr>
                          <m:e>
                            <m:r>
                              <a:rPr lang="en-US" altLang="zh-TW" sz="2400" b="0" i="1" dirty="0" smtClean="0">
                                <a:solidFill>
                                  <a:srgbClr val="000000"/>
                                </a:solidFill>
                                <a:latin typeface="Cambria Math" panose="02040503050406030204" pitchFamily="18" charset="0"/>
                              </a:rPr>
                              <m:t>𝑥</m:t>
                            </m:r>
                            <m:r>
                              <a:rPr lang="en-US" altLang="zh-TW" sz="2400" b="0" i="1" dirty="0" smtClean="0">
                                <a:solidFill>
                                  <a:srgbClr val="000000"/>
                                </a:solidFill>
                                <a:latin typeface="Cambria Math" panose="02040503050406030204" pitchFamily="18" charset="0"/>
                              </a:rPr>
                              <m:t>×</m:t>
                            </m:r>
                            <m:r>
                              <a:rPr lang="en-US" altLang="zh-TW" sz="2400" b="0" i="1" dirty="0" smtClean="0">
                                <a:solidFill>
                                  <a:srgbClr val="000000"/>
                                </a:solidFill>
                                <a:latin typeface="Cambria Math" panose="02040503050406030204" pitchFamily="18" charset="0"/>
                              </a:rPr>
                              <m:t>𝑦</m:t>
                            </m:r>
                          </m:e>
                        </m:d>
                      </m:e>
                      <m:sup>
                        <m:r>
                          <a:rPr lang="en-US" altLang="zh-TW" sz="2400" b="0" i="1" dirty="0" smtClean="0">
                            <a:solidFill>
                              <a:srgbClr val="000000"/>
                            </a:solidFill>
                            <a:latin typeface="Cambria Math" panose="02040503050406030204" pitchFamily="18" charset="0"/>
                          </a:rPr>
                          <m:t>𝑎</m:t>
                        </m:r>
                      </m:sup>
                    </m:sSup>
                  </m:oMath>
                </a14:m>
                <a:endParaRPr lang="en-US" altLang="zh-TW" sz="1400" dirty="0">
                  <a:solidFill>
                    <a:srgbClr val="000000"/>
                  </a:solidFill>
                  <a:latin typeface="Garamond"/>
                </a:endParaRPr>
              </a:p>
              <a:p>
                <a:pPr>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14:m>
                  <m:oMath xmlns:m="http://schemas.openxmlformats.org/officeDocument/2006/math">
                    <m:sSup>
                      <m:sSupPr>
                        <m:ctrlPr>
                          <a:rPr lang="en-US" altLang="zh-TW" sz="2400" b="0" i="1" smtClean="0">
                            <a:solidFill>
                              <a:srgbClr val="000000"/>
                            </a:solidFill>
                            <a:latin typeface="Cambria Math" panose="02040503050406030204" pitchFamily="18" charset="0"/>
                          </a:rPr>
                        </m:ctrlPr>
                      </m:sSupPr>
                      <m:e>
                        <m:d>
                          <m:dPr>
                            <m:ctrlPr>
                              <a:rPr lang="en-US" altLang="zh-TW" sz="2400" b="0" i="1" smtClean="0">
                                <a:solidFill>
                                  <a:srgbClr val="000000"/>
                                </a:solidFill>
                                <a:latin typeface="Cambria Math" panose="02040503050406030204" pitchFamily="18" charset="0"/>
                              </a:rPr>
                            </m:ctrlPr>
                          </m:dPr>
                          <m:e>
                            <m:sSup>
                              <m:sSupPr>
                                <m:ctrlPr>
                                  <a:rPr lang="en-US" altLang="zh-TW" sz="2400" b="0" i="1" smtClean="0">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𝑎</m:t>
                                </m:r>
                              </m:sup>
                            </m:sSup>
                          </m:e>
                        </m:d>
                      </m:e>
                      <m:sup>
                        <m:r>
                          <a:rPr lang="en-US" altLang="zh-TW" sz="2400" b="0" i="1" smtClean="0">
                            <a:solidFill>
                              <a:srgbClr val="000000"/>
                            </a:solidFill>
                            <a:latin typeface="Cambria Math" panose="02040503050406030204" pitchFamily="18" charset="0"/>
                          </a:rPr>
                          <m:t>𝑏</m:t>
                        </m:r>
                      </m:sup>
                    </m:sSup>
                    <m:r>
                      <a:rPr lang="en-US" altLang="zh-TW" sz="2400" b="0" i="1" smtClean="0">
                        <a:solidFill>
                          <a:srgbClr val="000000"/>
                        </a:solidFill>
                        <a:latin typeface="Cambria Math" panose="02040503050406030204" pitchFamily="18" charset="0"/>
                      </a:rPr>
                      <m:t>=</m:t>
                    </m:r>
                    <m:sSup>
                      <m:sSupPr>
                        <m:ctrlPr>
                          <a:rPr lang="en-US" altLang="zh-TW" sz="2400" b="0" i="1" smtClean="0">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𝑎</m:t>
                        </m:r>
                        <m:r>
                          <a:rPr lang="en-US" altLang="zh-TW" sz="2400" b="0" i="1" smtClean="0">
                            <a:solidFill>
                              <a:srgbClr val="000000"/>
                            </a:solidFill>
                            <a:latin typeface="Cambria Math" panose="02040503050406030204" pitchFamily="18" charset="0"/>
                          </a:rPr>
                          <m:t>×</m:t>
                        </m:r>
                        <m:r>
                          <a:rPr lang="en-US" altLang="zh-TW" sz="2400" b="0" i="1" smtClean="0">
                            <a:solidFill>
                              <a:srgbClr val="000000"/>
                            </a:solidFill>
                            <a:latin typeface="Cambria Math" panose="02040503050406030204" pitchFamily="18" charset="0"/>
                          </a:rPr>
                          <m:t>𝑏</m:t>
                        </m:r>
                      </m:sup>
                    </m:sSup>
                  </m:oMath>
                </a14:m>
                <a:endParaRPr lang="en-US" altLang="zh-TW" sz="2400" dirty="0">
                  <a:solidFill>
                    <a:srgbClr val="000000"/>
                  </a:solidFill>
                  <a:latin typeface="Garamond"/>
                </a:endParaRPr>
              </a:p>
              <a:p>
                <a:pPr lvl="3">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14:m>
                  <m:oMath xmlns:m="http://schemas.openxmlformats.org/officeDocument/2006/math">
                    <m:f>
                      <m:fPr>
                        <m:ctrlPr>
                          <a:rPr lang="en-US" altLang="zh-TW" sz="2400" i="1" smtClean="0">
                            <a:solidFill>
                              <a:srgbClr val="000000"/>
                            </a:solidFill>
                            <a:latin typeface="Cambria Math" panose="02040503050406030204" pitchFamily="18" charset="0"/>
                          </a:rPr>
                        </m:ctrlPr>
                      </m:fPr>
                      <m:num>
                        <m:sSup>
                          <m:sSupPr>
                            <m:ctrlPr>
                              <a:rPr lang="en-US" altLang="zh-TW" sz="2400" b="0" i="1" smtClean="0">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𝑎</m:t>
                            </m:r>
                          </m:sup>
                        </m:sSup>
                      </m:num>
                      <m:den>
                        <m:sSup>
                          <m:sSupPr>
                            <m:ctrlPr>
                              <a:rPr lang="en-US" altLang="zh-TW" sz="2400" b="0" i="1" smtClean="0">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𝑏</m:t>
                            </m:r>
                          </m:sup>
                        </m:sSup>
                      </m:den>
                    </m:f>
                    <m:r>
                      <a:rPr lang="en-US" altLang="zh-TW" sz="2400" i="1">
                        <a:solidFill>
                          <a:srgbClr val="000000"/>
                        </a:solidFill>
                        <a:latin typeface="Cambria Math" panose="02040503050406030204" pitchFamily="18" charset="0"/>
                      </a:rPr>
                      <m:t>=</m:t>
                    </m:r>
                    <m:sSup>
                      <m:sSupPr>
                        <m:ctrlPr>
                          <a:rPr lang="en-US" altLang="zh-TW" sz="2400" b="0" i="1" smtClean="0">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𝑎</m:t>
                        </m:r>
                        <m:r>
                          <a:rPr lang="en-US" altLang="zh-TW" sz="2400" b="0" i="1" smtClean="0">
                            <a:solidFill>
                              <a:srgbClr val="000000"/>
                            </a:solidFill>
                            <a:latin typeface="Cambria Math" panose="02040503050406030204" pitchFamily="18" charset="0"/>
                          </a:rPr>
                          <m:t>−</m:t>
                        </m:r>
                        <m:r>
                          <a:rPr lang="en-US" altLang="zh-TW" sz="2400" b="0" i="1" smtClean="0">
                            <a:solidFill>
                              <a:srgbClr val="000000"/>
                            </a:solidFill>
                            <a:latin typeface="Cambria Math" panose="02040503050406030204" pitchFamily="18" charset="0"/>
                          </a:rPr>
                          <m:t>𝑏</m:t>
                        </m:r>
                      </m:sup>
                    </m:sSup>
                  </m:oMath>
                </a14:m>
                <a:endParaRPr lang="en-US" altLang="zh-TW" sz="2400" dirty="0">
                  <a:solidFill>
                    <a:srgbClr val="000000"/>
                  </a:solidFill>
                  <a:latin typeface="Garamond"/>
                </a:endParaRPr>
              </a:p>
              <a:p>
                <a:pPr lvl="3">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14:m>
                  <m:oMath xmlns:m="http://schemas.openxmlformats.org/officeDocument/2006/math">
                    <m:f>
                      <m:fPr>
                        <m:ctrlPr>
                          <a:rPr lang="en-US" altLang="zh-TW" sz="2400" i="1">
                            <a:solidFill>
                              <a:srgbClr val="000000"/>
                            </a:solidFill>
                            <a:latin typeface="Cambria Math" panose="02040503050406030204" pitchFamily="18" charset="0"/>
                          </a:rPr>
                        </m:ctrlPr>
                      </m:fPr>
                      <m:num>
                        <m:sSup>
                          <m:sSupPr>
                            <m:ctrlPr>
                              <a:rPr lang="en-US" altLang="zh-TW" sz="2400" i="1">
                                <a:solidFill>
                                  <a:srgbClr val="000000"/>
                                </a:solidFill>
                                <a:latin typeface="Cambria Math" panose="02040503050406030204" pitchFamily="18" charset="0"/>
                              </a:rPr>
                            </m:ctrlPr>
                          </m:sSupPr>
                          <m:e>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𝑎</m:t>
                            </m:r>
                          </m:sup>
                        </m:sSup>
                      </m:num>
                      <m:den>
                        <m:sSup>
                          <m:sSupPr>
                            <m:ctrlPr>
                              <a:rPr lang="en-US" altLang="zh-TW"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𝑦</m:t>
                            </m:r>
                          </m:e>
                          <m:sup>
                            <m:r>
                              <a:rPr lang="en-US" altLang="zh-TW" sz="2400" b="0" i="1" smtClean="0">
                                <a:solidFill>
                                  <a:srgbClr val="000000"/>
                                </a:solidFill>
                                <a:latin typeface="Cambria Math" panose="02040503050406030204" pitchFamily="18" charset="0"/>
                              </a:rPr>
                              <m:t>𝑎</m:t>
                            </m:r>
                          </m:sup>
                        </m:sSup>
                      </m:den>
                    </m:f>
                    <m:r>
                      <a:rPr lang="en-US" altLang="zh-TW" sz="2400" i="1">
                        <a:solidFill>
                          <a:srgbClr val="000000"/>
                        </a:solidFill>
                        <a:latin typeface="Cambria Math" panose="02040503050406030204" pitchFamily="18" charset="0"/>
                      </a:rPr>
                      <m:t>=</m:t>
                    </m:r>
                    <m:sSup>
                      <m:sSupPr>
                        <m:ctrlPr>
                          <a:rPr lang="en-US" altLang="zh-TW" sz="2400" b="0" i="1" smtClean="0">
                            <a:solidFill>
                              <a:srgbClr val="000000"/>
                            </a:solidFill>
                            <a:latin typeface="Cambria Math" panose="02040503050406030204" pitchFamily="18" charset="0"/>
                          </a:rPr>
                        </m:ctrlPr>
                      </m:sSupPr>
                      <m:e>
                        <m:d>
                          <m:dPr>
                            <m:ctrlPr>
                              <a:rPr lang="en-US" altLang="zh-TW" sz="2400" i="1" smtClean="0">
                                <a:solidFill>
                                  <a:srgbClr val="000000"/>
                                </a:solidFill>
                                <a:latin typeface="Cambria Math" panose="02040503050406030204" pitchFamily="18" charset="0"/>
                              </a:rPr>
                            </m:ctrlPr>
                          </m:dPr>
                          <m:e>
                            <m:f>
                              <m:fPr>
                                <m:ctrlPr>
                                  <a:rPr lang="en-US" altLang="zh-TW" sz="2400" i="1">
                                    <a:solidFill>
                                      <a:srgbClr val="000000"/>
                                    </a:solidFill>
                                    <a:latin typeface="Cambria Math" panose="02040503050406030204" pitchFamily="18" charset="0"/>
                                  </a:rPr>
                                </m:ctrlPr>
                              </m:fPr>
                              <m:num>
                                <m:r>
                                  <a:rPr lang="en-US" altLang="zh-TW" sz="2400" b="0" i="1" smtClean="0">
                                    <a:solidFill>
                                      <a:srgbClr val="000000"/>
                                    </a:solidFill>
                                    <a:latin typeface="Cambria Math" panose="02040503050406030204" pitchFamily="18" charset="0"/>
                                  </a:rPr>
                                  <m:t>𝑥</m:t>
                                </m:r>
                              </m:num>
                              <m:den>
                                <m:r>
                                  <a:rPr lang="en-US" altLang="zh-TW" sz="2400" b="0" i="1" smtClean="0">
                                    <a:solidFill>
                                      <a:srgbClr val="000000"/>
                                    </a:solidFill>
                                    <a:latin typeface="Cambria Math" panose="02040503050406030204" pitchFamily="18" charset="0"/>
                                  </a:rPr>
                                  <m:t>𝑦</m:t>
                                </m:r>
                              </m:den>
                            </m:f>
                          </m:e>
                        </m:d>
                      </m:e>
                      <m:sup>
                        <m:r>
                          <a:rPr lang="en-US" altLang="zh-TW" sz="2400" b="0" i="1" smtClean="0">
                            <a:solidFill>
                              <a:srgbClr val="000000"/>
                            </a:solidFill>
                            <a:latin typeface="Cambria Math" panose="02040503050406030204" pitchFamily="18" charset="0"/>
                          </a:rPr>
                          <m:t>𝑎</m:t>
                        </m:r>
                      </m:sup>
                    </m:sSup>
                  </m:oMath>
                </a14:m>
                <a:endParaRPr lang="en-US" altLang="zh-TW" sz="2400" dirty="0">
                  <a:solidFill>
                    <a:srgbClr val="000000"/>
                  </a:solidFill>
                  <a:latin typeface="Garamond"/>
                </a:endParaRPr>
              </a:p>
            </p:txBody>
          </p:sp>
        </mc:Choice>
        <mc:Fallback xmlns="">
          <p:sp>
            <p:nvSpPr>
              <p:cNvPr id="3" name="Content Placeholder 2">
                <a:extLst>
                  <a:ext uri="{FF2B5EF4-FFF2-40B4-BE49-F238E27FC236}">
                    <a16:creationId xmlns:a16="http://schemas.microsoft.com/office/drawing/2014/main" id="{B1D411A5-DEC1-7DBD-B640-AC845A86628C}"/>
                  </a:ext>
                </a:extLst>
              </p:cNvPr>
              <p:cNvSpPr txBox="1">
                <a:spLocks noRot="1" noChangeAspect="1" noMove="1" noResize="1" noEditPoints="1" noAdjustHandles="1" noChangeArrowheads="1" noChangeShapeType="1" noTextEdit="1"/>
              </p:cNvSpPr>
              <p:nvPr/>
            </p:nvSpPr>
            <p:spPr>
              <a:xfrm>
                <a:off x="6845680" y="2994168"/>
                <a:ext cx="3209545" cy="3198360"/>
              </a:xfrm>
              <a:prstGeom prst="rect">
                <a:avLst/>
              </a:prstGeom>
              <a:blipFill>
                <a:blip r:embed="rId4"/>
                <a:stretch>
                  <a:fillRect l="-2662" t="-1143"/>
                </a:stretch>
              </a:blipFill>
            </p:spPr>
            <p:txBody>
              <a:bodyPr/>
              <a:lstStyle/>
              <a:p>
                <a:r>
                  <a:rPr lang="en-US">
                    <a:noFill/>
                  </a:rPr>
                  <a:t> </a:t>
                </a:r>
              </a:p>
            </p:txBody>
          </p:sp>
        </mc:Fallback>
      </mc:AlternateContent>
    </p:spTree>
    <p:extLst>
      <p:ext uri="{BB962C8B-B14F-4D97-AF65-F5344CB8AC3E}">
        <p14:creationId xmlns:p14="http://schemas.microsoft.com/office/powerpoint/2010/main" val="332694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9F31-649F-EE18-9971-F07798695DA2}"/>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Find the value of $$C$$ when $$\\frac{x^3}{x}=x^C$$
Slide 20</a:t>
            </a:r>
          </a:p>
        </p:txBody>
      </p:sp>
      <p:sp>
        <p:nvSpPr>
          <p:cNvPr id="3" name="Footer Placeholder 2" descr="Poll Everywhere multiple choice poll instructions screen&#10;Activity Title: Find the value of $$C$$ when $$\\frac{x^3}{x}=x^C$$">
            <a:extLst>
              <a:ext uri="{FF2B5EF4-FFF2-40B4-BE49-F238E27FC236}">
                <a16:creationId xmlns:a16="http://schemas.microsoft.com/office/drawing/2014/main" id="{D7919E4B-049E-DF5A-48E3-7F8DC51021A9}"/>
              </a:ext>
            </a:extLst>
          </p:cNvPr>
          <p:cNvSpPr>
            <a:spLocks noGrp="1"/>
          </p:cNvSpPr>
          <p:nvPr>
            <p:ph type="ftr" sz="quarter" idx="11"/>
          </p:nvPr>
        </p:nvSpPr>
        <p:spPr/>
        <p:txBody>
          <a:bodyPr/>
          <a:lstStyle/>
          <a:p>
            <a:r>
              <a:rPr lang="en-US"/>
              <a:t>Intermediate Microeconomic Theory</a:t>
            </a:r>
          </a:p>
        </p:txBody>
      </p:sp>
      <p:pic>
        <p:nvPicPr>
          <p:cNvPr id="6" name="Picture 5">
            <a:extLst>
              <a:ext uri="{FF2B5EF4-FFF2-40B4-BE49-F238E27FC236}">
                <a16:creationId xmlns:a16="http://schemas.microsoft.com/office/drawing/2014/main" id="{73E51F86-5084-66FF-B984-454B5A707D48}"/>
              </a:ext>
            </a:extLst>
          </p:cNvPr>
          <p:cNvPicPr>
            <a:picLocks/>
          </p:cNvPicPr>
          <p:nvPr>
            <p:custDataLst>
              <p:tags r:id="rId1"/>
            </p:custDataLst>
          </p:nvPr>
        </p:nvPicPr>
        <p:blipFill>
          <a:blip r:embed="rId4"/>
          <a:stretch>
            <a:fillRect/>
          </a:stretch>
        </p:blipFill>
        <p:spPr>
          <a:xfrm>
            <a:off x="190500" y="190500"/>
            <a:ext cx="11798300" cy="6477000"/>
          </a:xfrm>
          <a:prstGeom prst="rect">
            <a:avLst/>
          </a:prstGeom>
        </p:spPr>
      </p:pic>
    </p:spTree>
    <p:extLst>
      <p:ext uri="{BB962C8B-B14F-4D97-AF65-F5344CB8AC3E}">
        <p14:creationId xmlns:p14="http://schemas.microsoft.com/office/powerpoint/2010/main" val="223291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9EA3-196A-E022-999C-0D023340919F}"/>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Find the value of $$C$$ when $$\\frac{x^3}{x}=x^C$$
Slide 22</a:t>
            </a:r>
          </a:p>
        </p:txBody>
      </p:sp>
      <p:sp>
        <p:nvSpPr>
          <p:cNvPr id="3" name="Footer Placeholder 2" descr="Poll Everywhere multiple choice poll chart screen&#10;Activity Title: Find the value of $$C$$ when $$\\frac{x^3}{x}=x^C$$">
            <a:extLst>
              <a:ext uri="{FF2B5EF4-FFF2-40B4-BE49-F238E27FC236}">
                <a16:creationId xmlns:a16="http://schemas.microsoft.com/office/drawing/2014/main" id="{2A435ACB-8676-8BF6-D5C7-EDC212287B88}"/>
              </a:ext>
            </a:extLst>
          </p:cNvPr>
          <p:cNvSpPr>
            <a:spLocks noGrp="1"/>
          </p:cNvSpPr>
          <p:nvPr>
            <p:ph type="ftr" sz="quarter" idx="11"/>
          </p:nvPr>
        </p:nvSpPr>
        <p:spPr/>
        <p:txBody>
          <a:bodyPr/>
          <a:lstStyle/>
          <a:p>
            <a:r>
              <a:rPr lang="en-US"/>
              <a:t>Intermediate Microeconomic Theory</a:t>
            </a:r>
          </a:p>
        </p:txBody>
      </p:sp>
      <p:pic>
        <p:nvPicPr>
          <p:cNvPr id="6" name="Picture 5">
            <a:extLst>
              <a:ext uri="{FF2B5EF4-FFF2-40B4-BE49-F238E27FC236}">
                <a16:creationId xmlns:a16="http://schemas.microsoft.com/office/drawing/2014/main" id="{AAB098B1-8E99-9D55-106C-E33CFA286787}"/>
              </a:ext>
            </a:extLst>
          </p:cNvPr>
          <p:cNvPicPr>
            <a:picLocks/>
          </p:cNvPicPr>
          <p:nvPr>
            <p:custDataLst>
              <p:tags r:id="rId1"/>
            </p:custDataLst>
          </p:nvPr>
        </p:nvPicPr>
        <p:blipFill>
          <a:blip r:embed="rId4"/>
          <a:stretch>
            <a:fillRect/>
          </a:stretch>
        </p:blipFill>
        <p:spPr>
          <a:xfrm>
            <a:off x="190500" y="190500"/>
            <a:ext cx="11798300" cy="6477000"/>
          </a:xfrm>
          <a:prstGeom prst="rect">
            <a:avLst/>
          </a:prstGeom>
        </p:spPr>
      </p:pic>
    </p:spTree>
    <p:extLst>
      <p:ext uri="{BB962C8B-B14F-4D97-AF65-F5344CB8AC3E}">
        <p14:creationId xmlns:p14="http://schemas.microsoft.com/office/powerpoint/2010/main" val="137148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6CE60-EA12-6330-3A63-15AC102E680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7765076-9143-163E-5DD7-1F398AA9E3D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EC333B0-075D-A4ED-716B-BE4EC6F23E84}"/>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Slopes</a:t>
            </a:r>
          </a:p>
        </p:txBody>
      </p:sp>
      <p:sp>
        <p:nvSpPr>
          <p:cNvPr id="7" name="Rectangle 6">
            <a:extLst>
              <a:ext uri="{FF2B5EF4-FFF2-40B4-BE49-F238E27FC236}">
                <a16:creationId xmlns:a16="http://schemas.microsoft.com/office/drawing/2014/main" id="{272FB25C-2AE9-D14C-76FF-A0A8EEF8EBB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656366FE-98E3-1FCC-ACD2-1BC0D593987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8E33F032-7DD9-CF35-FC74-0E5EB2729B78}"/>
                  </a:ext>
                </a:extLst>
              </p:cNvPr>
              <p:cNvSpPr>
                <a:spLocks noGrp="1"/>
              </p:cNvSpPr>
              <p:nvPr>
                <p:ph idx="1"/>
              </p:nvPr>
            </p:nvSpPr>
            <p:spPr>
              <a:xfrm>
                <a:off x="457199" y="1300900"/>
                <a:ext cx="11189855" cy="5017604"/>
              </a:xfrm>
            </p:spPr>
            <p:txBody>
              <a:bodyPr>
                <a:normAutofit/>
              </a:bodyPr>
              <a:lstStyle/>
              <a:p>
                <a:pPr>
                  <a:defRPr sz="2000">
                    <a:solidFill>
                      <a:srgbClr val="000000"/>
                    </a:solidFill>
                    <a:latin typeface="Garamond"/>
                  </a:defRPr>
                </a:pPr>
                <a:r>
                  <a:rPr lang="en-US" altLang="zh-TW" sz="2400" dirty="0"/>
                  <a:t>In this course, slopes represent economically meaningful trade-offs, such as:</a:t>
                </a:r>
              </a:p>
              <a:p>
                <a:pPr lvl="1">
                  <a:defRPr sz="2000">
                    <a:solidFill>
                      <a:srgbClr val="000000"/>
                    </a:solidFill>
                    <a:latin typeface="Garamond"/>
                  </a:defRPr>
                </a:pPr>
                <a:r>
                  <a:rPr lang="en-US" altLang="zh-TW" sz="2000" dirty="0"/>
                  <a:t>Consumers’ subjective exchange rate between two goods</a:t>
                </a:r>
              </a:p>
              <a:p>
                <a:pPr lvl="1">
                  <a:defRPr sz="2000">
                    <a:solidFill>
                      <a:srgbClr val="000000"/>
                    </a:solidFill>
                    <a:latin typeface="Garamond"/>
                  </a:defRPr>
                </a:pPr>
                <a:r>
                  <a:rPr lang="en-US" altLang="zh-TW" sz="2000" dirty="0"/>
                  <a:t>How responsive demand is to changes in price</a:t>
                </a:r>
              </a:p>
              <a:p>
                <a:pPr lvl="1">
                  <a:defRPr sz="2000">
                    <a:solidFill>
                      <a:srgbClr val="000000"/>
                    </a:solidFill>
                    <a:latin typeface="Garamond"/>
                  </a:defRPr>
                </a:pPr>
                <a:r>
                  <a:rPr lang="en-US" altLang="zh-TW" sz="2000" dirty="0"/>
                  <a:t>The optimal mix of inputs in production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For a function (or graph), the slope is defined as:</a:t>
                </a:r>
              </a:p>
              <a:p>
                <a:pPr>
                  <a:defRPr sz="2000">
                    <a:solidFill>
                      <a:srgbClr val="000000"/>
                    </a:solidFill>
                    <a:latin typeface="Garamond"/>
                  </a:defRPr>
                </a:pPr>
                <a:endParaRPr lang="en-US" altLang="zh-TW" sz="1000" dirty="0"/>
              </a:p>
              <a:p>
                <a:pPr marL="0" indent="0">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𝑆𝑙𝑜𝑝𝑒</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𝑅𝑖𝑠𝑒</m:t>
                          </m:r>
                        </m:num>
                        <m:den>
                          <m:r>
                            <a:rPr lang="en-US" sz="2000" i="1">
                              <a:latin typeface="Cambria Math" panose="02040503050406030204" pitchFamily="18" charset="0"/>
                            </a:rPr>
                            <m:t>𝑅𝑢𝑛</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𝑉𝑒𝑟𝑡𝑖𝑐𝑎𝑙</m:t>
                          </m:r>
                          <m:r>
                            <a:rPr lang="en-US" sz="2000" i="1">
                              <a:latin typeface="Cambria Math" panose="02040503050406030204" pitchFamily="18" charset="0"/>
                            </a:rPr>
                            <m:t> </m:t>
                          </m:r>
                          <m:r>
                            <a:rPr lang="en-US" sz="2000" i="1">
                              <a:latin typeface="Cambria Math" panose="02040503050406030204" pitchFamily="18" charset="0"/>
                            </a:rPr>
                            <m:t>𝐶h𝑎𝑛𝑔𝑒</m:t>
                          </m:r>
                        </m:num>
                        <m:den>
                          <m:r>
                            <a:rPr lang="en-US" sz="2000" i="1">
                              <a:latin typeface="Cambria Math" panose="02040503050406030204" pitchFamily="18" charset="0"/>
                            </a:rPr>
                            <m:t>𝐻𝑜𝑟𝑖𝑧𝑜𝑛𝑡𝑎𝑙</m:t>
                          </m:r>
                          <m:r>
                            <a:rPr lang="en-US" sz="2000" i="1">
                              <a:latin typeface="Cambria Math" panose="02040503050406030204" pitchFamily="18" charset="0"/>
                            </a:rPr>
                            <m:t> </m:t>
                          </m:r>
                          <m:r>
                            <a:rPr lang="en-US" sz="2000" i="1">
                              <a:latin typeface="Cambria Math" panose="02040503050406030204" pitchFamily="18" charset="0"/>
                            </a:rPr>
                            <m:t>𝐶h𝑎𝑛𝑔𝑒</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r>
                            <a:rPr lang="en-US" sz="2000" i="1">
                              <a:latin typeface="Cambria Math" panose="02040503050406030204" pitchFamily="18" charset="0"/>
                            </a:rPr>
                            <m:t>)</m:t>
                          </m:r>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den>
                      </m:f>
                    </m:oMath>
                  </m:oMathPara>
                </a14:m>
                <a:endParaRPr lang="en-US" altLang="zh-TW" sz="2000" dirty="0"/>
              </a:p>
              <a:p>
                <a:pPr marL="0" indent="0">
                  <a:buNone/>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In practice, you choose two points on the graph, evaluate the function at each point, and apply the definition above.</a:t>
                </a:r>
              </a:p>
            </p:txBody>
          </p:sp>
        </mc:Choice>
        <mc:Fallback xmlns="">
          <p:sp>
            <p:nvSpPr>
              <p:cNvPr id="14" name="Content Placeholder 2">
                <a:extLst>
                  <a:ext uri="{FF2B5EF4-FFF2-40B4-BE49-F238E27FC236}">
                    <a16:creationId xmlns:a16="http://schemas.microsoft.com/office/drawing/2014/main" id="{8E33F032-7DD9-CF35-FC74-0E5EB2729B78}"/>
                  </a:ext>
                </a:extLst>
              </p:cNvPr>
              <p:cNvSpPr>
                <a:spLocks noGrp="1" noRot="1" noChangeAspect="1" noMove="1" noResize="1" noEditPoints="1" noAdjustHandles="1" noChangeArrowheads="1" noChangeShapeType="1" noTextEdit="1"/>
              </p:cNvSpPr>
              <p:nvPr>
                <p:ph idx="1"/>
              </p:nvPr>
            </p:nvSpPr>
            <p:spPr>
              <a:xfrm>
                <a:off x="457199" y="1300900"/>
                <a:ext cx="11189855" cy="5017604"/>
              </a:xfrm>
              <a:blipFill>
                <a:blip r:embed="rId3"/>
                <a:stretch>
                  <a:fillRect l="-708" t="-971"/>
                </a:stretch>
              </a:blipFill>
            </p:spPr>
            <p:txBody>
              <a:bodyPr/>
              <a:lstStyle/>
              <a:p>
                <a:r>
                  <a:rPr lang="en-US">
                    <a:noFill/>
                  </a:rPr>
                  <a:t> </a:t>
                </a:r>
              </a:p>
            </p:txBody>
          </p:sp>
        </mc:Fallback>
      </mc:AlternateContent>
    </p:spTree>
    <p:extLst>
      <p:ext uri="{BB962C8B-B14F-4D97-AF65-F5344CB8AC3E}">
        <p14:creationId xmlns:p14="http://schemas.microsoft.com/office/powerpoint/2010/main" val="40866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500"/>
                                        <p:tgtEl>
                                          <p:spTgt spid="1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xEl>
                                              <p:pRg st="7" end="7"/>
                                            </p:txEl>
                                          </p:spTgt>
                                        </p:tgtEl>
                                        <p:attrNameLst>
                                          <p:attrName>style.visibility</p:attrName>
                                        </p:attrNameLst>
                                      </p:cBhvr>
                                      <p:to>
                                        <p:strVal val="visible"/>
                                      </p:to>
                                    </p:set>
                                    <p:animEffect transition="in" filter="fade">
                                      <p:cBhvr>
                                        <p:cTn id="24" dur="500"/>
                                        <p:tgtEl>
                                          <p:spTgt spid="1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xEl>
                                              <p:pRg st="9" end="9"/>
                                            </p:txEl>
                                          </p:spTgt>
                                        </p:tgtEl>
                                        <p:attrNameLst>
                                          <p:attrName>style.visibility</p:attrName>
                                        </p:attrNameLst>
                                      </p:cBhvr>
                                      <p:to>
                                        <p:strVal val="visible"/>
                                      </p:to>
                                    </p:set>
                                    <p:animEffect transition="in" filter="fade">
                                      <p:cBhvr>
                                        <p:cTn id="29"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92F46-7324-5DC2-C536-34F2659E05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B44DE-A456-12A4-B96B-E4BE33264D79}"/>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Brian H. Park</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First year at Concordia College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Ph.D. in Applied Economics and Management, Cornell University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B.A. in Economics, Korea University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Research Interests</a:t>
            </a:r>
          </a:p>
          <a:p>
            <a:pPr lvl="1">
              <a:defRPr sz="2000">
                <a:solidFill>
                  <a:srgbClr val="000000"/>
                </a:solidFill>
                <a:latin typeface="Garamond"/>
              </a:defRPr>
            </a:pPr>
            <a:r>
              <a:rPr lang="en-US" altLang="zh-TW" sz="2000" dirty="0"/>
              <a:t>Environmental Economics and Demographic Economics</a:t>
            </a:r>
          </a:p>
          <a:p>
            <a:pPr lvl="1">
              <a:defRPr sz="2000">
                <a:solidFill>
                  <a:srgbClr val="000000"/>
                </a:solidFill>
                <a:latin typeface="Garamond"/>
              </a:defRPr>
            </a:pPr>
            <a:r>
              <a:rPr lang="en-US" altLang="zh-TW" sz="2000" dirty="0"/>
              <a:t>Climate Change and Migration Pattern of Agricultural Workers</a:t>
            </a:r>
          </a:p>
          <a:p>
            <a:pPr lvl="1">
              <a:defRPr sz="2000">
                <a:solidFill>
                  <a:srgbClr val="000000"/>
                </a:solidFill>
                <a:latin typeface="Garamond"/>
              </a:defRPr>
            </a:pPr>
            <a:r>
              <a:rPr lang="en-US" altLang="zh-TW" sz="2000" dirty="0"/>
              <a:t>Interactions of Border Enforcement Policies and International Migration</a:t>
            </a:r>
          </a:p>
          <a:p>
            <a:pPr lvl="1">
              <a:defRPr sz="2000">
                <a:solidFill>
                  <a:srgbClr val="000000"/>
                </a:solidFill>
                <a:latin typeface="Garamond"/>
              </a:defRPr>
            </a:pPr>
            <a:r>
              <a:rPr lang="en-US" altLang="zh-TW" sz="2000" dirty="0"/>
              <a:t>Influence of Pop Culture on Fertility Intent of Married Couples</a:t>
            </a:r>
          </a:p>
        </p:txBody>
      </p:sp>
      <p:sp>
        <p:nvSpPr>
          <p:cNvPr id="4" name="Rectangle 3">
            <a:extLst>
              <a:ext uri="{FF2B5EF4-FFF2-40B4-BE49-F238E27FC236}">
                <a16:creationId xmlns:a16="http://schemas.microsoft.com/office/drawing/2014/main" id="{E8947755-0160-7AFA-72C8-EA9832C61D9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4D45E-EFDC-F629-A59E-1F8B029C068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b="1" dirty="0">
                <a:solidFill>
                  <a:schemeClr val="bg1"/>
                </a:solidFill>
                <a:latin typeface="Garamond"/>
              </a:rPr>
              <a:t>  Announcements: About Me</a:t>
            </a:r>
            <a:endParaRPr lang="en-US" sz="4000" dirty="0">
              <a:solidFill>
                <a:schemeClr val="bg1"/>
              </a:solidFill>
            </a:endParaRPr>
          </a:p>
        </p:txBody>
      </p:sp>
      <p:sp>
        <p:nvSpPr>
          <p:cNvPr id="5" name="Rectangle 4">
            <a:extLst>
              <a:ext uri="{FF2B5EF4-FFF2-40B4-BE49-F238E27FC236}">
                <a16:creationId xmlns:a16="http://schemas.microsoft.com/office/drawing/2014/main" id="{BEAD084E-F597-B3D0-EDF0-F5E0D864CD7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FBCF0F4-DC2C-FBEC-E091-37E89842A79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7599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5D5A4-0921-CD81-BE45-B9169BD7C6B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203152C-ACFF-944D-04A1-542B218D83E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13F6245-86D1-F6EC-FC2F-A4A209D77706}"/>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Slopes of Linear Functions</a:t>
            </a:r>
          </a:p>
        </p:txBody>
      </p:sp>
      <p:sp>
        <p:nvSpPr>
          <p:cNvPr id="7" name="Rectangle 6">
            <a:extLst>
              <a:ext uri="{FF2B5EF4-FFF2-40B4-BE49-F238E27FC236}">
                <a16:creationId xmlns:a16="http://schemas.microsoft.com/office/drawing/2014/main" id="{6AC6EF9A-D7A9-664B-0461-4EDFD4F5C9C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5A13C968-6319-FC3C-C1F3-72588332702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593A1378-FF3C-4B9F-D5F6-092C32C61E72}"/>
                  </a:ext>
                </a:extLst>
              </p:cNvPr>
              <p:cNvSpPr>
                <a:spLocks noGrp="1"/>
              </p:cNvSpPr>
              <p:nvPr>
                <p:ph idx="1"/>
              </p:nvPr>
            </p:nvSpPr>
            <p:spPr>
              <a:xfrm>
                <a:off x="4343399" y="1300900"/>
                <a:ext cx="7303655" cy="5017604"/>
              </a:xfrm>
            </p:spPr>
            <p:txBody>
              <a:bodyPr>
                <a:normAutofit/>
              </a:bodyPr>
              <a:lstStyle/>
              <a:p>
                <a:pPr>
                  <a:defRPr sz="2000">
                    <a:solidFill>
                      <a:srgbClr val="000000"/>
                    </a:solidFill>
                    <a:latin typeface="Garamond"/>
                  </a:defRPr>
                </a:pPr>
                <a:r>
                  <a:rPr lang="en-US" altLang="zh-TW" sz="2400" dirty="0"/>
                  <a:t>When a function is linear, its slope is constant over the entire domain.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Consider the two intercepts (7,0) and (0,14).</a:t>
                </a:r>
              </a:p>
              <a:p>
                <a:pPr lvl="1">
                  <a:defRPr sz="2000">
                    <a:solidFill>
                      <a:srgbClr val="000000"/>
                    </a:solidFill>
                    <a:latin typeface="Garamond"/>
                  </a:defRPr>
                </a:pPr>
                <a:r>
                  <a:rPr lang="en-US" altLang="zh-TW" sz="2000" dirty="0"/>
                  <a:t>These do not have to be the intercepts</a:t>
                </a:r>
              </a:p>
              <a:p>
                <a:pPr lvl="1">
                  <a:defRPr sz="2000">
                    <a:solidFill>
                      <a:srgbClr val="000000"/>
                    </a:solidFill>
                    <a:latin typeface="Garamond"/>
                  </a:defRPr>
                </a:pPr>
                <a:r>
                  <a:rPr lang="en-US" altLang="zh-TW" sz="2000" dirty="0"/>
                  <a:t>Any two points on a linear function yield the same slope</a:t>
                </a:r>
              </a:p>
              <a:p>
                <a:pPr lvl="1">
                  <a:defRPr sz="2000">
                    <a:solidFill>
                      <a:srgbClr val="000000"/>
                    </a:solidFill>
                    <a:latin typeface="Garamond"/>
                  </a:defRPr>
                </a:pPr>
                <a:endParaRPr lang="en-US" altLang="zh-TW" sz="2000" dirty="0"/>
              </a:p>
              <a:p>
                <a:pPr>
                  <a:defRPr sz="2000">
                    <a:solidFill>
                      <a:srgbClr val="000000"/>
                    </a:solidFill>
                    <a:latin typeface="Garamond"/>
                  </a:defRPr>
                </a:pPr>
                <a:r>
                  <a:rPr lang="en-US" sz="2400" dirty="0"/>
                  <a:t>The slope is:</a:t>
                </a:r>
              </a:p>
              <a:p>
                <a:pPr marL="0" indent="0">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𝑆𝑙𝑜𝑝𝑒</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0−14</m:t>
                          </m:r>
                        </m:num>
                        <m:den>
                          <m:r>
                            <a:rPr lang="en-US" sz="2000" i="1">
                              <a:latin typeface="Cambria Math" panose="02040503050406030204" pitchFamily="18" charset="0"/>
                            </a:rPr>
                            <m:t>7−0</m:t>
                          </m:r>
                        </m:den>
                      </m:f>
                      <m:r>
                        <a:rPr lang="en-US" sz="2000" i="1">
                          <a:latin typeface="Cambria Math" panose="02040503050406030204" pitchFamily="18" charset="0"/>
                        </a:rPr>
                        <m:t>=−2</m:t>
                      </m:r>
                    </m:oMath>
                  </m:oMathPara>
                </a14:m>
                <a:endParaRPr lang="en-US" sz="2000" dirty="0"/>
              </a:p>
              <a:p>
                <a:pPr>
                  <a:defRPr sz="2000">
                    <a:solidFill>
                      <a:srgbClr val="000000"/>
                    </a:solidFill>
                    <a:latin typeface="Garamond"/>
                  </a:defRPr>
                </a:pPr>
                <a:endParaRPr lang="en-US" altLang="zh-TW" sz="2400" dirty="0"/>
              </a:p>
            </p:txBody>
          </p:sp>
        </mc:Choice>
        <mc:Fallback xmlns="">
          <p:sp>
            <p:nvSpPr>
              <p:cNvPr id="14" name="Content Placeholder 2">
                <a:extLst>
                  <a:ext uri="{FF2B5EF4-FFF2-40B4-BE49-F238E27FC236}">
                    <a16:creationId xmlns:a16="http://schemas.microsoft.com/office/drawing/2014/main" id="{593A1378-FF3C-4B9F-D5F6-092C32C61E72}"/>
                  </a:ext>
                </a:extLst>
              </p:cNvPr>
              <p:cNvSpPr>
                <a:spLocks noGrp="1" noRot="1" noChangeAspect="1" noMove="1" noResize="1" noEditPoints="1" noAdjustHandles="1" noChangeArrowheads="1" noChangeShapeType="1" noTextEdit="1"/>
              </p:cNvSpPr>
              <p:nvPr>
                <p:ph idx="1"/>
              </p:nvPr>
            </p:nvSpPr>
            <p:spPr>
              <a:xfrm>
                <a:off x="4343399" y="1300900"/>
                <a:ext cx="7303655" cy="5017604"/>
              </a:xfrm>
              <a:blipFill>
                <a:blip r:embed="rId3"/>
                <a:stretch>
                  <a:fillRect l="-1084" t="-971"/>
                </a:stretch>
              </a:blipFill>
            </p:spPr>
            <p:txBody>
              <a:bodyPr/>
              <a:lstStyle/>
              <a:p>
                <a:r>
                  <a:rPr lang="en-US">
                    <a:noFill/>
                  </a:rPr>
                  <a:t> </a:t>
                </a:r>
              </a:p>
            </p:txBody>
          </p:sp>
        </mc:Fallback>
      </mc:AlternateContent>
      <p:pic>
        <p:nvPicPr>
          <p:cNvPr id="2" name="Content Placeholder 8" descr="A line with a point&#10;&#10;Description automatically generated">
            <a:extLst>
              <a:ext uri="{FF2B5EF4-FFF2-40B4-BE49-F238E27FC236}">
                <a16:creationId xmlns:a16="http://schemas.microsoft.com/office/drawing/2014/main" id="{CC960B42-05F8-0D95-3649-B3BE7D23C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2418132"/>
            <a:ext cx="3886200" cy="2590800"/>
          </a:xfrm>
          <a:prstGeom prst="rect">
            <a:avLst/>
          </a:prstGeom>
        </p:spPr>
      </p:pic>
    </p:spTree>
    <p:extLst>
      <p:ext uri="{BB962C8B-B14F-4D97-AF65-F5344CB8AC3E}">
        <p14:creationId xmlns:p14="http://schemas.microsoft.com/office/powerpoint/2010/main" val="108894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500"/>
                                        <p:tgtEl>
                                          <p:spTgt spid="1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fade">
                                      <p:cBhvr>
                                        <p:cTn id="26" dur="500"/>
                                        <p:tgtEl>
                                          <p:spTgt spid="1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animEffect transition="in" filter="fade">
                                      <p:cBhvr>
                                        <p:cTn id="29"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4B65-AF04-40A1-45D2-95D316CEA237}"/>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Find the slope of the linear function: $$f(x)=11+2x$$
Slide 24</a:t>
            </a:r>
          </a:p>
        </p:txBody>
      </p:sp>
      <p:sp>
        <p:nvSpPr>
          <p:cNvPr id="3" name="Footer Placeholder 2" descr="Poll Everywhere multiple choice poll instructions screen&#10;Activity Title: Find the slope of the linear function: $$f(x)=11+2x$$">
            <a:extLst>
              <a:ext uri="{FF2B5EF4-FFF2-40B4-BE49-F238E27FC236}">
                <a16:creationId xmlns:a16="http://schemas.microsoft.com/office/drawing/2014/main" id="{567114C0-753E-D48B-E0A4-1E01213C3D55}"/>
              </a:ext>
            </a:extLst>
          </p:cNvPr>
          <p:cNvSpPr>
            <a:spLocks noGrp="1"/>
          </p:cNvSpPr>
          <p:nvPr>
            <p:ph type="ftr" sz="quarter" idx="11"/>
          </p:nvPr>
        </p:nvSpPr>
        <p:spPr/>
        <p:txBody>
          <a:bodyPr/>
          <a:lstStyle/>
          <a:p>
            <a:r>
              <a:rPr lang="en-US"/>
              <a:t>Intermediate Microeconomic Theory</a:t>
            </a:r>
          </a:p>
        </p:txBody>
      </p:sp>
      <p:pic>
        <p:nvPicPr>
          <p:cNvPr id="6" name="Picture 5">
            <a:extLst>
              <a:ext uri="{FF2B5EF4-FFF2-40B4-BE49-F238E27FC236}">
                <a16:creationId xmlns:a16="http://schemas.microsoft.com/office/drawing/2014/main" id="{84D93542-DD8C-FBF8-68F4-6D440701C0DE}"/>
              </a:ext>
            </a:extLst>
          </p:cNvPr>
          <p:cNvPicPr>
            <a:picLocks/>
          </p:cNvPicPr>
          <p:nvPr>
            <p:custDataLst>
              <p:tags r:id="rId1"/>
            </p:custDataLst>
          </p:nvPr>
        </p:nvPicPr>
        <p:blipFill>
          <a:blip r:embed="rId4"/>
          <a:stretch>
            <a:fillRect/>
          </a:stretch>
        </p:blipFill>
        <p:spPr>
          <a:xfrm>
            <a:off x="190500" y="190500"/>
            <a:ext cx="11798300" cy="6477000"/>
          </a:xfrm>
          <a:prstGeom prst="rect">
            <a:avLst/>
          </a:prstGeom>
        </p:spPr>
      </p:pic>
    </p:spTree>
    <p:extLst>
      <p:ext uri="{BB962C8B-B14F-4D97-AF65-F5344CB8AC3E}">
        <p14:creationId xmlns:p14="http://schemas.microsoft.com/office/powerpoint/2010/main" val="380332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F4E6-CE9B-8676-FD55-2B57D90CD286}"/>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Find the slope of the linear function: $$f(x)=11+2x$$
Slide 26</a:t>
            </a:r>
          </a:p>
        </p:txBody>
      </p:sp>
      <p:sp>
        <p:nvSpPr>
          <p:cNvPr id="3" name="Footer Placeholder 2" descr="Poll Everywhere multiple choice poll chart screen&#10;Activity Title: Find the slope of the linear function: $$f(x)=11+2x$$">
            <a:extLst>
              <a:ext uri="{FF2B5EF4-FFF2-40B4-BE49-F238E27FC236}">
                <a16:creationId xmlns:a16="http://schemas.microsoft.com/office/drawing/2014/main" id="{291E42C0-8DC2-C94D-92C9-4D43EDF9505A}"/>
              </a:ext>
            </a:extLst>
          </p:cNvPr>
          <p:cNvSpPr>
            <a:spLocks noGrp="1"/>
          </p:cNvSpPr>
          <p:nvPr>
            <p:ph type="ftr" sz="quarter" idx="11"/>
          </p:nvPr>
        </p:nvSpPr>
        <p:spPr/>
        <p:txBody>
          <a:bodyPr/>
          <a:lstStyle/>
          <a:p>
            <a:r>
              <a:rPr lang="en-US"/>
              <a:t>Intermediate Microeconomic Theory</a:t>
            </a:r>
          </a:p>
        </p:txBody>
      </p:sp>
      <p:pic>
        <p:nvPicPr>
          <p:cNvPr id="6" name="Picture 5">
            <a:extLst>
              <a:ext uri="{FF2B5EF4-FFF2-40B4-BE49-F238E27FC236}">
                <a16:creationId xmlns:a16="http://schemas.microsoft.com/office/drawing/2014/main" id="{2CBA6A02-CF5A-107B-7385-9B123925E3BD}"/>
              </a:ext>
            </a:extLst>
          </p:cNvPr>
          <p:cNvPicPr>
            <a:picLocks/>
          </p:cNvPicPr>
          <p:nvPr>
            <p:custDataLst>
              <p:tags r:id="rId1"/>
            </p:custDataLst>
          </p:nvPr>
        </p:nvPicPr>
        <p:blipFill>
          <a:blip r:embed="rId4"/>
          <a:stretch>
            <a:fillRect/>
          </a:stretch>
        </p:blipFill>
        <p:spPr>
          <a:xfrm>
            <a:off x="190500" y="190500"/>
            <a:ext cx="11798300" cy="6477000"/>
          </a:xfrm>
          <a:prstGeom prst="rect">
            <a:avLst/>
          </a:prstGeom>
        </p:spPr>
      </p:pic>
    </p:spTree>
    <p:extLst>
      <p:ext uri="{BB962C8B-B14F-4D97-AF65-F5344CB8AC3E}">
        <p14:creationId xmlns:p14="http://schemas.microsoft.com/office/powerpoint/2010/main" val="320605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80796-96DF-3333-BA4E-10F40CA1EB6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189EEFE-1400-F4F3-4DA9-9A74155A6F7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3710237-BA26-7200-5B0E-E23006D8F641}"/>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Slopes of Nonlinear Functions</a:t>
            </a:r>
          </a:p>
        </p:txBody>
      </p:sp>
      <p:sp>
        <p:nvSpPr>
          <p:cNvPr id="7" name="Rectangle 6">
            <a:extLst>
              <a:ext uri="{FF2B5EF4-FFF2-40B4-BE49-F238E27FC236}">
                <a16:creationId xmlns:a16="http://schemas.microsoft.com/office/drawing/2014/main" id="{BF81F3C1-3650-8A3B-3053-18713A6BD7A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B3263D3A-E5CF-9BD1-671A-10A98B9C01C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4D10898B-248D-5D14-0072-1B22F65AD9E1}"/>
                  </a:ext>
                </a:extLst>
              </p:cNvPr>
              <p:cNvSpPr>
                <a:spLocks noGrp="1"/>
              </p:cNvSpPr>
              <p:nvPr>
                <p:ph idx="1"/>
              </p:nvPr>
            </p:nvSpPr>
            <p:spPr>
              <a:xfrm>
                <a:off x="4553712" y="1300900"/>
                <a:ext cx="7093342" cy="5017604"/>
              </a:xfrm>
            </p:spPr>
            <p:txBody>
              <a:bodyPr>
                <a:normAutofit/>
              </a:bodyPr>
              <a:lstStyle/>
              <a:p>
                <a:pPr>
                  <a:defRPr sz="2000">
                    <a:solidFill>
                      <a:srgbClr val="000000"/>
                    </a:solidFill>
                    <a:latin typeface="Garamond"/>
                  </a:defRPr>
                </a:pPr>
                <a:r>
                  <a:rPr lang="en-US" altLang="zh-TW" sz="2400" dirty="0"/>
                  <a:t>For linear functions, the slope is constant regardless of which points are chosen.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Many functions we study do not share this property.</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Suppose we fix point A and compute slopes using points B, C, and D.</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 resulting slopes are:</a:t>
                </a:r>
              </a:p>
              <a:p>
                <a:pPr lvl="1">
                  <a:defRPr sz="2000">
                    <a:solidFill>
                      <a:srgbClr val="000000"/>
                    </a:solidFill>
                    <a:latin typeface="Garamond"/>
                  </a:defRPr>
                </a:pPr>
                <a:r>
                  <a:rPr lang="en-US" altLang="zh-TW" sz="2000" dirty="0"/>
                  <a:t>A and B: </a:t>
                </a:r>
                <a14:m>
                  <m:oMath xmlns:m="http://schemas.openxmlformats.org/officeDocument/2006/math">
                    <m:r>
                      <a:rPr lang="en-US" altLang="zh-TW" sz="2000" i="1" dirty="0" smtClean="0">
                        <a:latin typeface="Cambria Math" panose="02040503050406030204" pitchFamily="18" charset="0"/>
                      </a:rPr>
                      <m:t>(1−0)/(1−0)=1</m:t>
                    </m:r>
                  </m:oMath>
                </a14:m>
                <a:endParaRPr lang="en-US" altLang="zh-TW" sz="2400" dirty="0"/>
              </a:p>
              <a:p>
                <a:pPr lvl="1">
                  <a:defRPr sz="2000">
                    <a:solidFill>
                      <a:srgbClr val="000000"/>
                    </a:solidFill>
                    <a:latin typeface="Garamond"/>
                  </a:defRPr>
                </a:pPr>
                <a:r>
                  <a:rPr lang="en-US" altLang="zh-TW" sz="2000" dirty="0"/>
                  <a:t>A and C: </a:t>
                </a:r>
                <a14:m>
                  <m:oMath xmlns:m="http://schemas.openxmlformats.org/officeDocument/2006/math">
                    <m:r>
                      <a:rPr lang="en-US" altLang="zh-TW" sz="2000" i="1" dirty="0" smtClean="0">
                        <a:latin typeface="Cambria Math" panose="02040503050406030204" pitchFamily="18" charset="0"/>
                      </a:rPr>
                      <m:t>(4−0)/(2−0)=2</m:t>
                    </m:r>
                  </m:oMath>
                </a14:m>
                <a:endParaRPr lang="en-US" altLang="zh-TW" sz="2400" dirty="0"/>
              </a:p>
              <a:p>
                <a:pPr lvl="1">
                  <a:defRPr sz="2000">
                    <a:solidFill>
                      <a:srgbClr val="000000"/>
                    </a:solidFill>
                    <a:latin typeface="Garamond"/>
                  </a:defRPr>
                </a:pPr>
                <a:r>
                  <a:rPr lang="en-US" altLang="zh-TW" sz="2000" dirty="0"/>
                  <a:t>A and D: </a:t>
                </a:r>
                <a14:m>
                  <m:oMath xmlns:m="http://schemas.openxmlformats.org/officeDocument/2006/math">
                    <m:r>
                      <a:rPr lang="en-US" altLang="zh-TW" sz="2000" i="1" dirty="0" smtClean="0">
                        <a:latin typeface="Cambria Math" panose="02040503050406030204" pitchFamily="18" charset="0"/>
                      </a:rPr>
                      <m:t>(9−0)/(3−0)=3</m:t>
                    </m:r>
                  </m:oMath>
                </a14:m>
                <a:endParaRPr lang="en-US" altLang="zh-TW" sz="2000" dirty="0"/>
              </a:p>
              <a:p>
                <a:pPr>
                  <a:defRPr sz="2000">
                    <a:solidFill>
                      <a:srgbClr val="000000"/>
                    </a:solidFill>
                    <a:latin typeface="Garamond"/>
                  </a:defRPr>
                </a:pPr>
                <a:endParaRPr lang="en-US" altLang="zh-TW" sz="2400" dirty="0"/>
              </a:p>
            </p:txBody>
          </p:sp>
        </mc:Choice>
        <mc:Fallback xmlns="">
          <p:sp>
            <p:nvSpPr>
              <p:cNvPr id="14" name="Content Placeholder 2">
                <a:extLst>
                  <a:ext uri="{FF2B5EF4-FFF2-40B4-BE49-F238E27FC236}">
                    <a16:creationId xmlns:a16="http://schemas.microsoft.com/office/drawing/2014/main" id="{4D10898B-248D-5D14-0072-1B22F65AD9E1}"/>
                  </a:ext>
                </a:extLst>
              </p:cNvPr>
              <p:cNvSpPr>
                <a:spLocks noGrp="1" noRot="1" noChangeAspect="1" noMove="1" noResize="1" noEditPoints="1" noAdjustHandles="1" noChangeArrowheads="1" noChangeShapeType="1" noTextEdit="1"/>
              </p:cNvSpPr>
              <p:nvPr>
                <p:ph idx="1"/>
              </p:nvPr>
            </p:nvSpPr>
            <p:spPr>
              <a:xfrm>
                <a:off x="4553712" y="1300900"/>
                <a:ext cx="7093342" cy="5017604"/>
              </a:xfrm>
              <a:blipFill>
                <a:blip r:embed="rId3"/>
                <a:stretch>
                  <a:fillRect l="-1117" t="-971" r="-1117"/>
                </a:stretch>
              </a:blipFill>
            </p:spPr>
            <p:txBody>
              <a:bodyPr/>
              <a:lstStyle/>
              <a:p>
                <a:r>
                  <a:rPr lang="en-US">
                    <a:noFill/>
                  </a:rPr>
                  <a:t> </a:t>
                </a:r>
              </a:p>
            </p:txBody>
          </p:sp>
        </mc:Fallback>
      </mc:AlternateContent>
      <p:pic>
        <p:nvPicPr>
          <p:cNvPr id="2" name="Content Placeholder 11" descr="A diagram of a function&#10;&#10;Description automatically generated">
            <a:extLst>
              <a:ext uri="{FF2B5EF4-FFF2-40B4-BE49-F238E27FC236}">
                <a16:creationId xmlns:a16="http://schemas.microsoft.com/office/drawing/2014/main" id="{93208EDB-6BA8-EB12-9262-B9F4BDFAF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71" y="2514302"/>
            <a:ext cx="3886200" cy="2590800"/>
          </a:xfrm>
          <a:prstGeom prst="rect">
            <a:avLst/>
          </a:prstGeom>
        </p:spPr>
      </p:pic>
    </p:spTree>
    <p:extLst>
      <p:ext uri="{BB962C8B-B14F-4D97-AF65-F5344CB8AC3E}">
        <p14:creationId xmlns:p14="http://schemas.microsoft.com/office/powerpoint/2010/main" val="226100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500"/>
                                        <p:tgtEl>
                                          <p:spTgt spid="1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Effect transition="in" filter="fade">
                                      <p:cBhvr>
                                        <p:cTn id="25" dur="500"/>
                                        <p:tgtEl>
                                          <p:spTgt spid="1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xEl>
                                              <p:pRg st="7" end="7"/>
                                            </p:txEl>
                                          </p:spTgt>
                                        </p:tgtEl>
                                        <p:attrNameLst>
                                          <p:attrName>style.visibility</p:attrName>
                                        </p:attrNameLst>
                                      </p:cBhvr>
                                      <p:to>
                                        <p:strVal val="visible"/>
                                      </p:to>
                                    </p:set>
                                    <p:animEffect transition="in" filter="fade">
                                      <p:cBhvr>
                                        <p:cTn id="28" dur="500"/>
                                        <p:tgtEl>
                                          <p:spTgt spid="1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animEffect transition="in" filter="fade">
                                      <p:cBhvr>
                                        <p:cTn id="31" dur="500"/>
                                        <p:tgtEl>
                                          <p:spTgt spid="1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xEl>
                                              <p:pRg st="9" end="9"/>
                                            </p:txEl>
                                          </p:spTgt>
                                        </p:tgtEl>
                                        <p:attrNameLst>
                                          <p:attrName>style.visibility</p:attrName>
                                        </p:attrNameLst>
                                      </p:cBhvr>
                                      <p:to>
                                        <p:strVal val="visible"/>
                                      </p:to>
                                    </p:set>
                                    <p:animEffect transition="in" filter="fade">
                                      <p:cBhvr>
                                        <p:cTn id="34"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D46C8-5971-67FF-BBE4-903511495CD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D610062-5AE3-C23D-9DE0-EFCB63197B5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4B1882F-F1E4-9812-7083-DBFC0020BED4}"/>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The Derivative</a:t>
            </a:r>
          </a:p>
        </p:txBody>
      </p:sp>
      <p:sp>
        <p:nvSpPr>
          <p:cNvPr id="7" name="Rectangle 6">
            <a:extLst>
              <a:ext uri="{FF2B5EF4-FFF2-40B4-BE49-F238E27FC236}">
                <a16:creationId xmlns:a16="http://schemas.microsoft.com/office/drawing/2014/main" id="{2023C411-DCDE-3286-6802-F630D127640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001261B8-B81E-03C9-8A90-430ECA6CCCB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313F00F9-F244-6EF1-554F-08DC03A3BB12}"/>
                  </a:ext>
                </a:extLst>
              </p:cNvPr>
              <p:cNvSpPr>
                <a:spLocks noGrp="1"/>
              </p:cNvSpPr>
              <p:nvPr>
                <p:ph idx="1"/>
              </p:nvPr>
            </p:nvSpPr>
            <p:spPr>
              <a:xfrm>
                <a:off x="5007582" y="1300900"/>
                <a:ext cx="6639471" cy="5017604"/>
              </a:xfrm>
            </p:spPr>
            <p:txBody>
              <a:bodyPr>
                <a:normAutofit/>
              </a:bodyPr>
              <a:lstStyle/>
              <a:p>
                <a:pPr>
                  <a:defRPr sz="2000">
                    <a:solidFill>
                      <a:srgbClr val="000000"/>
                    </a:solidFill>
                    <a:latin typeface="Garamond"/>
                  </a:defRPr>
                </a:pPr>
                <a:r>
                  <a:rPr lang="en-US" altLang="zh-TW" sz="2400" dirty="0"/>
                  <a:t>To address this issue, we define the slope at a single point, rather than between two arbitrarily chosen points.</a:t>
                </a:r>
              </a:p>
              <a:p>
                <a:pPr lvl="2">
                  <a:defRPr sz="2000">
                    <a:solidFill>
                      <a:srgbClr val="000000"/>
                    </a:solidFill>
                    <a:latin typeface="Garamond"/>
                  </a:defRPr>
                </a:pPr>
                <a:endParaRPr lang="en-US" altLang="zh-TW" sz="1600" dirty="0"/>
              </a:p>
              <a:p>
                <a:pPr>
                  <a:defRPr sz="2000">
                    <a:solidFill>
                      <a:srgbClr val="000000"/>
                    </a:solidFill>
                    <a:latin typeface="Garamond"/>
                  </a:defRPr>
                </a:pPr>
                <a:r>
                  <a:rPr lang="en-US" altLang="zh-TW" sz="2400" dirty="0"/>
                  <a:t>This object is called the (first) derivative of the function at that point.</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Formally, the derivative of </a:t>
                </a:r>
                <a14:m>
                  <m:oMath xmlns:m="http://schemas.openxmlformats.org/officeDocument/2006/math">
                    <m:r>
                      <a:rPr lang="en-US" altLang="zh-TW" sz="2400" i="1" dirty="0" smtClean="0">
                        <a:latin typeface="Cambria Math" panose="02040503050406030204" pitchFamily="18" charset="0"/>
                      </a:rPr>
                      <m:t>𝑓</m:t>
                    </m:r>
                    <m:r>
                      <a:rPr lang="en-US" altLang="zh-TW" sz="2400" i="1" dirty="0" smtClean="0">
                        <a:latin typeface="Cambria Math" panose="02040503050406030204" pitchFamily="18" charset="0"/>
                      </a:rPr>
                      <m:t>(</m:t>
                    </m:r>
                    <m:r>
                      <a:rPr lang="en-US" altLang="zh-TW" sz="2400" i="1" dirty="0" smtClean="0">
                        <a:latin typeface="Cambria Math" panose="02040503050406030204" pitchFamily="18" charset="0"/>
                      </a:rPr>
                      <m:t>𝑥</m:t>
                    </m:r>
                    <m:r>
                      <a:rPr lang="en-US" altLang="zh-TW" sz="2400" i="1" dirty="0" smtClean="0">
                        <a:latin typeface="Cambria Math" panose="02040503050406030204" pitchFamily="18" charset="0"/>
                      </a:rPr>
                      <m:t>)</m:t>
                    </m:r>
                  </m:oMath>
                </a14:m>
                <a:r>
                  <a:rPr lang="en-US" altLang="zh-TW" sz="2400" dirty="0"/>
                  <a:t> with respect to </a:t>
                </a:r>
                <a14:m>
                  <m:oMath xmlns:m="http://schemas.openxmlformats.org/officeDocument/2006/math">
                    <m:r>
                      <a:rPr lang="en-US" altLang="zh-TW" sz="2400" i="1" dirty="0" smtClean="0">
                        <a:latin typeface="Cambria Math" panose="02040503050406030204" pitchFamily="18" charset="0"/>
                      </a:rPr>
                      <m:t>𝑥</m:t>
                    </m:r>
                  </m:oMath>
                </a14:m>
                <a:r>
                  <a:rPr lang="en-US" altLang="zh-TW" sz="2400" dirty="0"/>
                  <a:t> is defined as:</a:t>
                </a:r>
              </a:p>
              <a:p>
                <a:pPr>
                  <a:defRPr sz="2000">
                    <a:solidFill>
                      <a:srgbClr val="000000"/>
                    </a:solidFill>
                    <a:latin typeface="Garamond"/>
                  </a:defRPr>
                </a:pPr>
                <a:endParaRPr lang="en-US" altLang="zh-TW" sz="500" dirty="0"/>
              </a:p>
              <a:p>
                <a:pPr marL="0" indent="0">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𝑑</m:t>
                          </m:r>
                        </m:num>
                        <m:den>
                          <m:r>
                            <a:rPr lang="en-US" sz="2000" i="1">
                              <a:solidFill>
                                <a:schemeClr val="tx1"/>
                              </a:solidFill>
                              <a:latin typeface="Cambria Math" panose="02040503050406030204" pitchFamily="18" charset="0"/>
                            </a:rPr>
                            <m:t>𝑑𝑥</m:t>
                          </m:r>
                        </m:den>
                      </m:f>
                      <m:r>
                        <a:rPr lang="en-US" sz="2000" i="1">
                          <a:solidFill>
                            <a:schemeClr val="tx1"/>
                          </a:solidFill>
                          <a:latin typeface="Cambria Math" panose="02040503050406030204" pitchFamily="18" charset="0"/>
                        </a:rPr>
                        <m:t>𝑓</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e>
                      </m:d>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𝑓</m:t>
                          </m:r>
                        </m:e>
                        <m:sup>
                          <m:r>
                            <a:rPr lang="en-US" sz="2000" i="1">
                              <a:solidFill>
                                <a:schemeClr val="tx1"/>
                              </a:solidFill>
                              <a:latin typeface="Cambria Math" panose="02040503050406030204" pitchFamily="18" charset="0"/>
                            </a:rPr>
                            <m:t>′</m:t>
                          </m:r>
                        </m:sup>
                      </m:sSup>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e>
                      </m:d>
                      <m:r>
                        <a:rPr lang="en-US" sz="2000" i="1">
                          <a:solidFill>
                            <a:schemeClr val="tx1"/>
                          </a:solidFill>
                          <a:latin typeface="Cambria Math" panose="02040503050406030204" pitchFamily="18" charset="0"/>
                        </a:rPr>
                        <m:t>=</m:t>
                      </m:r>
                      <m:func>
                        <m:funcPr>
                          <m:ctrlPr>
                            <a:rPr lang="en-US" sz="2000" i="1">
                              <a:solidFill>
                                <a:schemeClr val="tx1"/>
                              </a:solidFill>
                              <a:latin typeface="Cambria Math" panose="02040503050406030204" pitchFamily="18" charset="0"/>
                            </a:rPr>
                          </m:ctrlPr>
                        </m:funcPr>
                        <m:fName>
                          <m:limLow>
                            <m:limLowPr>
                              <m:ctrlPr>
                                <a:rPr lang="en-US" sz="2000" i="1">
                                  <a:solidFill>
                                    <a:schemeClr val="tx1"/>
                                  </a:solidFill>
                                  <a:latin typeface="Cambria Math" panose="02040503050406030204" pitchFamily="18" charset="0"/>
                                </a:rPr>
                              </m:ctrlPr>
                            </m:limLowPr>
                            <m:e>
                              <m:r>
                                <m:rPr>
                                  <m:sty m:val="p"/>
                                </m:rPr>
                                <a:rPr lang="en-US" sz="2000">
                                  <a:solidFill>
                                    <a:schemeClr val="tx1"/>
                                  </a:solidFill>
                                  <a:latin typeface="Cambria Math" panose="02040503050406030204" pitchFamily="18" charset="0"/>
                                </a:rPr>
                                <m:t>lim</m:t>
                              </m:r>
                            </m:e>
                            <m:lim>
                              <m:r>
                                <a:rPr lang="en-US" sz="2000" i="1">
                                  <a:solidFill>
                                    <a:schemeClr val="tx1"/>
                                  </a:solidFill>
                                  <a:latin typeface="Cambria Math" panose="02040503050406030204" pitchFamily="18" charset="0"/>
                                </a:rPr>
                                <m:t>h</m:t>
                              </m:r>
                              <m:r>
                                <a:rPr lang="en-US" sz="2000" i="1">
                                  <a:solidFill>
                                    <a:schemeClr val="tx1"/>
                                  </a:solidFill>
                                  <a:latin typeface="Cambria Math" panose="02040503050406030204" pitchFamily="18" charset="0"/>
                                </a:rPr>
                                <m:t>→0</m:t>
                              </m:r>
                            </m:lim>
                          </m:limLow>
                        </m:fName>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𝑓</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h</m:t>
                                  </m:r>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𝑓</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num>
                            <m:den>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h</m:t>
                                  </m:r>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den>
                          </m:f>
                        </m:e>
                      </m:func>
                    </m:oMath>
                  </m:oMathPara>
                </a14:m>
                <a:endParaRPr lang="en-US" altLang="zh-TW" sz="2000" dirty="0">
                  <a:solidFill>
                    <a:schemeClr val="tx1"/>
                  </a:solidFill>
                </a:endParaRPr>
              </a:p>
              <a:p>
                <a:pPr>
                  <a:defRPr sz="2000">
                    <a:solidFill>
                      <a:srgbClr val="000000"/>
                    </a:solidFill>
                    <a:latin typeface="Garamond"/>
                  </a:defRPr>
                </a:pPr>
                <a:endParaRPr lang="en-US" altLang="zh-TW" sz="2400" dirty="0"/>
              </a:p>
            </p:txBody>
          </p:sp>
        </mc:Choice>
        <mc:Fallback xmlns="">
          <p:sp>
            <p:nvSpPr>
              <p:cNvPr id="14" name="Content Placeholder 2">
                <a:extLst>
                  <a:ext uri="{FF2B5EF4-FFF2-40B4-BE49-F238E27FC236}">
                    <a16:creationId xmlns:a16="http://schemas.microsoft.com/office/drawing/2014/main" id="{313F00F9-F244-6EF1-554F-08DC03A3BB12}"/>
                  </a:ext>
                </a:extLst>
              </p:cNvPr>
              <p:cNvSpPr>
                <a:spLocks noGrp="1" noRot="1" noChangeAspect="1" noMove="1" noResize="1" noEditPoints="1" noAdjustHandles="1" noChangeArrowheads="1" noChangeShapeType="1" noTextEdit="1"/>
              </p:cNvSpPr>
              <p:nvPr>
                <p:ph idx="1"/>
              </p:nvPr>
            </p:nvSpPr>
            <p:spPr>
              <a:xfrm>
                <a:off x="5007582" y="1300900"/>
                <a:ext cx="6639471" cy="5017604"/>
              </a:xfrm>
              <a:blipFill>
                <a:blip r:embed="rId3"/>
                <a:stretch>
                  <a:fillRect l="-1193" t="-971" r="-1835"/>
                </a:stretch>
              </a:blipFill>
            </p:spPr>
            <p:txBody>
              <a:bodyPr/>
              <a:lstStyle/>
              <a:p>
                <a:r>
                  <a:rPr lang="en-US">
                    <a:noFill/>
                  </a:rPr>
                  <a:t> </a:t>
                </a:r>
              </a:p>
            </p:txBody>
          </p:sp>
        </mc:Fallback>
      </mc:AlternateContent>
      <p:pic>
        <p:nvPicPr>
          <p:cNvPr id="3" name="Picture 2" descr="A graph of a function&#10;&#10;Description automatically generated">
            <a:extLst>
              <a:ext uri="{FF2B5EF4-FFF2-40B4-BE49-F238E27FC236}">
                <a16:creationId xmlns:a16="http://schemas.microsoft.com/office/drawing/2014/main" id="{8DD73FB5-A356-D54E-CF2A-6734B98CE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71" y="2224928"/>
            <a:ext cx="4465812" cy="2977208"/>
          </a:xfrm>
          <a:prstGeom prst="rect">
            <a:avLst/>
          </a:prstGeom>
        </p:spPr>
      </p:pic>
    </p:spTree>
    <p:extLst>
      <p:ext uri="{BB962C8B-B14F-4D97-AF65-F5344CB8AC3E}">
        <p14:creationId xmlns:p14="http://schemas.microsoft.com/office/powerpoint/2010/main" val="7798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fade">
                                      <p:cBhvr>
                                        <p:cTn id="23"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B6BA1-3CD9-1035-37C5-B6E95E19C92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78A80E4-9675-92E6-8565-5447055313F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AE63D19-17AE-72A3-0D6B-FA1419275AA4}"/>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Derivative Rules: Core</a:t>
            </a:r>
          </a:p>
        </p:txBody>
      </p:sp>
      <p:sp>
        <p:nvSpPr>
          <p:cNvPr id="7" name="Rectangle 6">
            <a:extLst>
              <a:ext uri="{FF2B5EF4-FFF2-40B4-BE49-F238E27FC236}">
                <a16:creationId xmlns:a16="http://schemas.microsoft.com/office/drawing/2014/main" id="{7B0259C4-5A35-B75E-84F0-0ABE26AA1E4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53E43146-3142-6E46-081F-4823A32B9E0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3E28C4FD-D6B4-BAC2-FAE4-C7E6796AC24A}"/>
                  </a:ext>
                </a:extLst>
              </p:cNvPr>
              <p:cNvSpPr>
                <a:spLocks noGrp="1"/>
              </p:cNvSpPr>
              <p:nvPr>
                <p:ph idx="1"/>
              </p:nvPr>
            </p:nvSpPr>
            <p:spPr>
              <a:xfrm>
                <a:off x="457199" y="1300900"/>
                <a:ext cx="11189855" cy="5026748"/>
              </a:xfrm>
            </p:spPr>
            <p:txBody>
              <a:bodyPr>
                <a:normAutofit/>
              </a:bodyPr>
              <a:lstStyle/>
              <a:p>
                <a:pPr>
                  <a:defRPr sz="2000">
                    <a:solidFill>
                      <a:srgbClr val="000000"/>
                    </a:solidFill>
                    <a:latin typeface="Garamond"/>
                  </a:defRPr>
                </a:pPr>
                <a:r>
                  <a:rPr lang="en-US" altLang="zh-TW" sz="2400" dirty="0"/>
                  <a:t>Suppose you are given two functions </a:t>
                </a:r>
                <a14:m>
                  <m:oMath xmlns:m="http://schemas.openxmlformats.org/officeDocument/2006/math">
                    <m:r>
                      <a:rPr lang="en-US" altLang="zh-TW" sz="2400" i="1" dirty="0" smtClean="0">
                        <a:latin typeface="Cambria Math" panose="02040503050406030204" pitchFamily="18" charset="0"/>
                      </a:rPr>
                      <m:t>𝑓</m:t>
                    </m:r>
                    <m:r>
                      <a:rPr lang="en-US" altLang="zh-TW" sz="2400" i="1" dirty="0" smtClean="0">
                        <a:latin typeface="Cambria Math" panose="02040503050406030204" pitchFamily="18" charset="0"/>
                      </a:rPr>
                      <m:t>(⋅)</m:t>
                    </m:r>
                  </m:oMath>
                </a14:m>
                <a:r>
                  <a:rPr lang="en-US" altLang="zh-TW" sz="2400" dirty="0"/>
                  <a:t> and </a:t>
                </a:r>
                <a14:m>
                  <m:oMath xmlns:m="http://schemas.openxmlformats.org/officeDocument/2006/math">
                    <m:r>
                      <a:rPr lang="en-US" altLang="zh-TW" sz="2400" i="1" dirty="0" smtClean="0">
                        <a:latin typeface="Cambria Math" panose="02040503050406030204" pitchFamily="18" charset="0"/>
                      </a:rPr>
                      <m:t>𝑔</m:t>
                    </m:r>
                    <m:d>
                      <m:dPr>
                        <m:ctrlPr>
                          <a:rPr lang="en-US" altLang="zh-TW" sz="2400" i="1" dirty="0" smtClean="0">
                            <a:latin typeface="Cambria Math" panose="02040503050406030204" pitchFamily="18" charset="0"/>
                          </a:rPr>
                        </m:ctrlPr>
                      </m:dPr>
                      <m:e>
                        <m:r>
                          <a:rPr lang="en-US" altLang="zh-TW" sz="2400" i="1" dirty="0" smtClean="0">
                            <a:latin typeface="Cambria Math" panose="02040503050406030204" pitchFamily="18" charset="0"/>
                          </a:rPr>
                          <m:t>⋅</m:t>
                        </m:r>
                      </m:e>
                    </m:d>
                  </m:oMath>
                </a14:m>
                <a:r>
                  <a:rPr lang="en-US" altLang="zh-TW" sz="2400" dirty="0"/>
                  <a:t>, and constants </a:t>
                </a:r>
                <a14:m>
                  <m:oMath xmlns:m="http://schemas.openxmlformats.org/officeDocument/2006/math">
                    <m:r>
                      <a:rPr lang="en-US" altLang="zh-TW" sz="2400" i="1" dirty="0" smtClean="0">
                        <a:latin typeface="Cambria Math" panose="02040503050406030204" pitchFamily="18" charset="0"/>
                      </a:rPr>
                      <m:t>𝑎</m:t>
                    </m:r>
                  </m:oMath>
                </a14:m>
                <a:r>
                  <a:rPr lang="en-US" altLang="zh-TW" sz="2400" dirty="0"/>
                  <a:t> and </a:t>
                </a:r>
                <a14:m>
                  <m:oMath xmlns:m="http://schemas.openxmlformats.org/officeDocument/2006/math">
                    <m:r>
                      <a:rPr lang="en-US" altLang="zh-TW" sz="2400" i="1" dirty="0" smtClean="0">
                        <a:latin typeface="Cambria Math" panose="02040503050406030204" pitchFamily="18" charset="0"/>
                      </a:rPr>
                      <m:t>𝑏</m:t>
                    </m:r>
                  </m:oMath>
                </a14:m>
                <a:r>
                  <a:rPr lang="en-US" altLang="zh-TW" sz="2400" dirty="0"/>
                  <a:t>.</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 following basic rules apply for derivatives: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sz="2400" dirty="0"/>
                  <a:t>Power Rule: </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panose="02040503050406030204" pitchFamily="18" charset="0"/>
                          </a:rPr>
                          <m:t>𝑑</m:t>
                        </m:r>
                      </m:num>
                      <m:den>
                        <m:r>
                          <a:rPr lang="en-US" sz="2400" i="1" dirty="0">
                            <a:latin typeface="Cambria Math" panose="02040503050406030204" pitchFamily="18" charset="0"/>
                          </a:rPr>
                          <m:t>𝑑𝑥</m:t>
                        </m:r>
                      </m:den>
                    </m:f>
                    <m:sSup>
                      <m:sSupPr>
                        <m:ctrlPr>
                          <a:rPr lang="en-US" sz="2400" i="1" dirty="0">
                            <a:latin typeface="Cambria Math" panose="02040503050406030204" pitchFamily="18" charset="0"/>
                          </a:rPr>
                        </m:ctrlPr>
                      </m:sSupPr>
                      <m:e>
                        <m:r>
                          <a:rPr lang="en-US" sz="2400" i="1" dirty="0">
                            <a:latin typeface="Cambria Math" panose="02040503050406030204" pitchFamily="18" charset="0"/>
                          </a:rPr>
                          <m:t>𝑏𝑥</m:t>
                        </m:r>
                      </m:e>
                      <m:sup>
                        <m:r>
                          <a:rPr lang="en-US" sz="2400" i="1" dirty="0">
                            <a:latin typeface="Cambria Math" panose="02040503050406030204" pitchFamily="18" charset="0"/>
                          </a:rPr>
                          <m:t>𝑎</m:t>
                        </m:r>
                      </m:sup>
                    </m:sSup>
                    <m:r>
                      <a:rPr lang="en-US" sz="2400" i="1" dirty="0">
                        <a:latin typeface="Cambria Math" panose="02040503050406030204" pitchFamily="18" charset="0"/>
                      </a:rPr>
                      <m:t>=</m:t>
                    </m:r>
                    <m:r>
                      <a:rPr lang="en-US" sz="2400" i="1" dirty="0">
                        <a:latin typeface="Cambria Math" panose="02040503050406030204" pitchFamily="18" charset="0"/>
                      </a:rPr>
                      <m:t>𝑎</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𝑏𝑥</m:t>
                        </m:r>
                      </m:e>
                      <m:sup>
                        <m:r>
                          <a:rPr lang="en-US" sz="2400" i="1" dirty="0">
                            <a:latin typeface="Cambria Math" panose="02040503050406030204" pitchFamily="18" charset="0"/>
                          </a:rPr>
                          <m:t>𝑎</m:t>
                        </m:r>
                        <m:r>
                          <a:rPr lang="en-US" sz="2400" i="1" dirty="0">
                            <a:latin typeface="Cambria Math" panose="02040503050406030204" pitchFamily="18" charset="0"/>
                          </a:rPr>
                          <m:t>−1</m:t>
                        </m:r>
                      </m:sup>
                    </m:sSup>
                  </m:oMath>
                </a14:m>
                <a:endParaRPr lang="en-US" altLang="zh-TW" sz="1400" dirty="0">
                  <a:solidFill>
                    <a:srgbClr val="000000"/>
                  </a:solidFill>
                  <a:latin typeface="Garamond"/>
                </a:endParaRPr>
              </a:p>
              <a:p>
                <a:pPr>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r>
                  <a:rPr lang="en-US" sz="2400" dirty="0"/>
                  <a:t>Constant Rule: </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panose="02040503050406030204" pitchFamily="18" charset="0"/>
                          </a:rPr>
                          <m:t>𝑑</m:t>
                        </m:r>
                      </m:num>
                      <m:den>
                        <m:r>
                          <a:rPr lang="en-US" sz="2400" i="1" dirty="0">
                            <a:latin typeface="Cambria Math" panose="02040503050406030204" pitchFamily="18" charset="0"/>
                          </a:rPr>
                          <m:t>𝑑𝑥</m:t>
                        </m:r>
                      </m:den>
                    </m:f>
                    <m:r>
                      <a:rPr lang="en-US" sz="2400" b="0" i="1" dirty="0" smtClean="0">
                        <a:latin typeface="Cambria Math" panose="02040503050406030204" pitchFamily="18" charset="0"/>
                      </a:rPr>
                      <m:t>𝑎</m:t>
                    </m:r>
                    <m:r>
                      <a:rPr lang="en-US" sz="2400" i="1" dirty="0">
                        <a:latin typeface="Cambria Math" panose="02040503050406030204" pitchFamily="18" charset="0"/>
                      </a:rPr>
                      <m:t>=0</m:t>
                    </m:r>
                  </m:oMath>
                </a14:m>
                <a:endParaRPr lang="en-US" altLang="zh-TW" sz="2400" dirty="0">
                  <a:solidFill>
                    <a:srgbClr val="000000"/>
                  </a:solidFill>
                  <a:latin typeface="Garamond"/>
                </a:endParaRPr>
              </a:p>
              <a:p>
                <a:pPr lvl="3">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r>
                  <a:rPr lang="en-US" sz="2400" dirty="0">
                    <a:latin typeface="Garamond"/>
                  </a:rPr>
                  <a:t>Sum Rule: </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panose="02040503050406030204" pitchFamily="18" charset="0"/>
                          </a:rPr>
                          <m:t>𝑑</m:t>
                        </m:r>
                      </m:num>
                      <m:den>
                        <m:r>
                          <a:rPr lang="en-US" sz="2400" i="1" dirty="0">
                            <a:latin typeface="Cambria Math" panose="02040503050406030204" pitchFamily="18" charset="0"/>
                          </a:rPr>
                          <m:t>𝑑𝑥</m:t>
                        </m:r>
                      </m:den>
                    </m:f>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𝑓</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m:t>
                        </m:r>
                        <m:r>
                          <a:rPr lang="en-US" sz="2400" i="1" dirty="0">
                            <a:latin typeface="Cambria Math" panose="02040503050406030204" pitchFamily="18" charset="0"/>
                          </a:rPr>
                          <m:t>𝑔</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e>
                    </m:d>
                    <m:r>
                      <a:rPr lang="en-US" sz="2400" i="1" dirty="0">
                        <a:latin typeface="Cambria Math" panose="02040503050406030204" pitchFamily="18" charset="0"/>
                      </a:rPr>
                      <m:t>=</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𝑓</m:t>
                        </m:r>
                      </m:e>
                      <m:sup>
                        <m:r>
                          <a:rPr lang="en-US" sz="2400" i="1" dirty="0">
                            <a:latin typeface="Cambria Math" panose="02040503050406030204" pitchFamily="18" charset="0"/>
                          </a:rPr>
                          <m:t>′</m:t>
                        </m:r>
                      </m:sup>
                    </m:sSup>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m:t>
                    </m:r>
                    <m:r>
                      <a:rPr lang="en-US" sz="2400" i="1" dirty="0">
                        <a:latin typeface="Cambria Math" panose="02040503050406030204" pitchFamily="18" charset="0"/>
                      </a:rPr>
                      <m:t>𝑔</m:t>
                    </m:r>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oMath>
                </a14:m>
                <a:endParaRPr lang="en-US" altLang="zh-TW" sz="1400" dirty="0">
                  <a:solidFill>
                    <a:srgbClr val="000000"/>
                  </a:solidFill>
                  <a:latin typeface="Garamond"/>
                </a:endParaRP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These rules are used constantly to compute marginal utility, marginal cost, and marginal product, which are central concepts in microeconomic theory..</a:t>
                </a:r>
              </a:p>
            </p:txBody>
          </p:sp>
        </mc:Choice>
        <mc:Fallback xmlns="">
          <p:sp>
            <p:nvSpPr>
              <p:cNvPr id="14" name="Content Placeholder 2">
                <a:extLst>
                  <a:ext uri="{FF2B5EF4-FFF2-40B4-BE49-F238E27FC236}">
                    <a16:creationId xmlns:a16="http://schemas.microsoft.com/office/drawing/2014/main" id="{3E28C4FD-D6B4-BAC2-FAE4-C7E6796AC24A}"/>
                  </a:ext>
                </a:extLst>
              </p:cNvPr>
              <p:cNvSpPr>
                <a:spLocks noGrp="1" noRot="1" noChangeAspect="1" noMove="1" noResize="1" noEditPoints="1" noAdjustHandles="1" noChangeArrowheads="1" noChangeShapeType="1" noTextEdit="1"/>
              </p:cNvSpPr>
              <p:nvPr>
                <p:ph idx="1"/>
              </p:nvPr>
            </p:nvSpPr>
            <p:spPr>
              <a:xfrm>
                <a:off x="457199" y="1300900"/>
                <a:ext cx="11189855" cy="5026748"/>
              </a:xfrm>
              <a:blipFill>
                <a:blip r:embed="rId3"/>
                <a:stretch>
                  <a:fillRect l="-708" t="-970"/>
                </a:stretch>
              </a:blipFill>
            </p:spPr>
            <p:txBody>
              <a:bodyPr/>
              <a:lstStyle/>
              <a:p>
                <a:r>
                  <a:rPr lang="en-US">
                    <a:noFill/>
                  </a:rPr>
                  <a:t> </a:t>
                </a:r>
              </a:p>
            </p:txBody>
          </p:sp>
        </mc:Fallback>
      </mc:AlternateContent>
    </p:spTree>
    <p:extLst>
      <p:ext uri="{BB962C8B-B14F-4D97-AF65-F5344CB8AC3E}">
        <p14:creationId xmlns:p14="http://schemas.microsoft.com/office/powerpoint/2010/main" val="24912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37CF-0CEE-E364-D11D-07AD950BA4F9}"/>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Calculate $$\\frac{d}{dx}3x^2$$
Slide 29</a:t>
            </a:r>
          </a:p>
        </p:txBody>
      </p:sp>
      <p:sp>
        <p:nvSpPr>
          <p:cNvPr id="3" name="Footer Placeholder 2" descr="Poll Everywhere multiple choice poll instructions screen&#10;Activity Title: Calculate $$\\frac{d}{dx}3x^2$$">
            <a:extLst>
              <a:ext uri="{FF2B5EF4-FFF2-40B4-BE49-F238E27FC236}">
                <a16:creationId xmlns:a16="http://schemas.microsoft.com/office/drawing/2014/main" id="{16DABB6E-7F99-854C-673E-A9ACC2D1F7FE}"/>
              </a:ext>
            </a:extLst>
          </p:cNvPr>
          <p:cNvSpPr>
            <a:spLocks noGrp="1"/>
          </p:cNvSpPr>
          <p:nvPr>
            <p:ph type="ftr" sz="quarter" idx="11"/>
          </p:nvPr>
        </p:nvSpPr>
        <p:spPr/>
        <p:txBody>
          <a:bodyPr/>
          <a:lstStyle/>
          <a:p>
            <a:r>
              <a:rPr lang="en-US"/>
              <a:t>Intermediate Microeconomic Theory</a:t>
            </a:r>
          </a:p>
        </p:txBody>
      </p:sp>
      <p:pic>
        <p:nvPicPr>
          <p:cNvPr id="5" name="Picture 4">
            <a:extLst>
              <a:ext uri="{FF2B5EF4-FFF2-40B4-BE49-F238E27FC236}">
                <a16:creationId xmlns:a16="http://schemas.microsoft.com/office/drawing/2014/main" id="{398967FF-0A21-FF5A-E28F-367F36BE389E}"/>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347151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4A6-5912-58B8-2720-407108171061}"/>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Calculate $$\\frac{d}{dx}3x^2$$
Slide 31</a:t>
            </a:r>
          </a:p>
        </p:txBody>
      </p:sp>
      <p:sp>
        <p:nvSpPr>
          <p:cNvPr id="3" name="Footer Placeholder 2" descr="Poll Everywhere multiple choice poll chart screen&#10;Activity Title: Calculate $$\\frac{d}{dx}3x^2$$">
            <a:extLst>
              <a:ext uri="{FF2B5EF4-FFF2-40B4-BE49-F238E27FC236}">
                <a16:creationId xmlns:a16="http://schemas.microsoft.com/office/drawing/2014/main" id="{B07F0655-D4BF-A644-5995-612BEEC23A36}"/>
              </a:ext>
            </a:extLst>
          </p:cNvPr>
          <p:cNvSpPr>
            <a:spLocks noGrp="1"/>
          </p:cNvSpPr>
          <p:nvPr>
            <p:ph type="ftr" sz="quarter" idx="11"/>
          </p:nvPr>
        </p:nvSpPr>
        <p:spPr/>
        <p:txBody>
          <a:bodyPr/>
          <a:lstStyle/>
          <a:p>
            <a:r>
              <a:rPr lang="en-US"/>
              <a:t>Intermediate Microeconomic Theory</a:t>
            </a:r>
          </a:p>
        </p:txBody>
      </p:sp>
      <p:pic>
        <p:nvPicPr>
          <p:cNvPr id="5" name="Picture 4">
            <a:extLst>
              <a:ext uri="{FF2B5EF4-FFF2-40B4-BE49-F238E27FC236}">
                <a16:creationId xmlns:a16="http://schemas.microsoft.com/office/drawing/2014/main" id="{3DAE7E37-A3FD-AB25-B957-2DB10374EFE4}"/>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948245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80210-3FF3-97F6-74AE-5A767A28700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87E2CCF-4599-F20E-5928-08791D8424B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EDE6027-4074-4C19-E48F-8F1F26A2429C}"/>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Derivative Rules: Occasional</a:t>
            </a:r>
          </a:p>
        </p:txBody>
      </p:sp>
      <p:sp>
        <p:nvSpPr>
          <p:cNvPr id="7" name="Rectangle 6">
            <a:extLst>
              <a:ext uri="{FF2B5EF4-FFF2-40B4-BE49-F238E27FC236}">
                <a16:creationId xmlns:a16="http://schemas.microsoft.com/office/drawing/2014/main" id="{0D767456-DA1D-FEA8-652A-B3D8ABC326B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198A5C41-2D35-5896-0495-6ACB953D1AC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2764622C-C4C5-79DD-27B8-36BF04DACEBA}"/>
                  </a:ext>
                </a:extLst>
              </p:cNvPr>
              <p:cNvSpPr>
                <a:spLocks noGrp="1"/>
              </p:cNvSpPr>
              <p:nvPr>
                <p:ph idx="1"/>
              </p:nvPr>
            </p:nvSpPr>
            <p:spPr>
              <a:xfrm>
                <a:off x="457199" y="1300900"/>
                <a:ext cx="11189855" cy="5026748"/>
              </a:xfrm>
            </p:spPr>
            <p:txBody>
              <a:bodyPr>
                <a:normAutofit/>
              </a:bodyPr>
              <a:lstStyle/>
              <a:p>
                <a:pPr>
                  <a:defRPr sz="2000">
                    <a:solidFill>
                      <a:srgbClr val="000000"/>
                    </a:solidFill>
                    <a:latin typeface="Garamond"/>
                  </a:defRPr>
                </a:pPr>
                <a:r>
                  <a:rPr lang="en-US" altLang="zh-TW" sz="2400" dirty="0"/>
                  <a:t>The following three rules are used less frequently, but are useful to know:</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sz="2400" dirty="0"/>
                  <a:t>Product Rule: </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panose="02040503050406030204" pitchFamily="18" charset="0"/>
                          </a:rPr>
                          <m:t>𝑑</m:t>
                        </m:r>
                      </m:num>
                      <m:den>
                        <m:r>
                          <a:rPr lang="en-US" sz="2400" i="1" dirty="0">
                            <a:latin typeface="Cambria Math" panose="02040503050406030204" pitchFamily="18" charset="0"/>
                          </a:rPr>
                          <m:t>𝑑𝑥</m:t>
                        </m:r>
                      </m:den>
                    </m:f>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𝑓</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m:t>
                        </m:r>
                        <m:r>
                          <a:rPr lang="en-US" sz="2400" i="1" dirty="0">
                            <a:latin typeface="Cambria Math" panose="02040503050406030204" pitchFamily="18" charset="0"/>
                          </a:rPr>
                          <m:t>𝑔</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e>
                    </m:d>
                    <m:r>
                      <a:rPr lang="en-US" sz="2400" i="1" dirty="0">
                        <a:latin typeface="Cambria Math" panose="02040503050406030204" pitchFamily="18" charset="0"/>
                      </a:rPr>
                      <m:t>=</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𝑓</m:t>
                        </m:r>
                      </m:e>
                      <m:sup>
                        <m:r>
                          <a:rPr lang="en-US" sz="2400" i="1" dirty="0">
                            <a:latin typeface="Cambria Math" panose="02040503050406030204" pitchFamily="18" charset="0"/>
                          </a:rPr>
                          <m:t>′</m:t>
                        </m:r>
                      </m:sup>
                    </m:sSup>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𝑔</m:t>
                    </m:r>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r>
                      <a:rPr lang="en-US" sz="2400" i="1" dirty="0">
                        <a:latin typeface="Cambria Math" panose="02040503050406030204" pitchFamily="18" charset="0"/>
                      </a:rPr>
                      <m:t>𝑓</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𝑔</m:t>
                    </m:r>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oMath>
                </a14:m>
                <a:endParaRPr lang="en-US" sz="2400" i="1" dirty="0">
                  <a:latin typeface="Cambria Math" panose="02040503050406030204" pitchFamily="18" charset="0"/>
                </a:endParaRPr>
              </a:p>
              <a:p>
                <a:pPr>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r>
                  <a:rPr lang="en-US" sz="2400" dirty="0"/>
                  <a:t>Quotient Rule: </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panose="02040503050406030204" pitchFamily="18" charset="0"/>
                          </a:rPr>
                          <m:t>𝑑</m:t>
                        </m:r>
                      </m:num>
                      <m:den>
                        <m:r>
                          <a:rPr lang="en-US" sz="2400" i="1" dirty="0">
                            <a:latin typeface="Cambria Math" panose="02040503050406030204" pitchFamily="18" charset="0"/>
                          </a:rPr>
                          <m:t>𝑑𝑥</m:t>
                        </m:r>
                      </m:den>
                    </m:f>
                    <m:d>
                      <m:dPr>
                        <m:ctrlPr>
                          <a:rPr lang="en-US" sz="2400" i="1" dirty="0">
                            <a:latin typeface="Cambria Math" panose="02040503050406030204" pitchFamily="18" charset="0"/>
                          </a:rPr>
                        </m:ctrlPr>
                      </m:dPr>
                      <m:e>
                        <m:f>
                          <m:fPr>
                            <m:ctrlPr>
                              <a:rPr lang="en-US" sz="2400" i="1" dirty="0">
                                <a:latin typeface="Cambria Math" panose="02040503050406030204" pitchFamily="18" charset="0"/>
                              </a:rPr>
                            </m:ctrlPr>
                          </m:fPr>
                          <m:num>
                            <m:r>
                              <a:rPr lang="en-US" sz="2400" i="1" dirty="0">
                                <a:latin typeface="Cambria Math" panose="02040503050406030204" pitchFamily="18" charset="0"/>
                              </a:rPr>
                              <m:t>𝑓</m:t>
                            </m:r>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num>
                          <m:den>
                            <m:r>
                              <a:rPr lang="en-US" sz="2400" i="1" dirty="0">
                                <a:latin typeface="Cambria Math" panose="02040503050406030204" pitchFamily="18" charset="0"/>
                              </a:rPr>
                              <m:t>𝑔</m:t>
                            </m:r>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den>
                        </m:f>
                      </m:e>
                    </m:d>
                    <m:r>
                      <a:rPr lang="en-US" sz="2400" i="1" dirty="0">
                        <a:latin typeface="Cambria Math" panose="02040503050406030204" pitchFamily="18" charset="0"/>
                      </a:rPr>
                      <m:t>=</m:t>
                    </m:r>
                    <m:f>
                      <m:fPr>
                        <m:ctrlPr>
                          <a:rPr lang="en-US" sz="2400" i="1" dirty="0">
                            <a:latin typeface="Cambria Math" panose="02040503050406030204" pitchFamily="18" charset="0"/>
                          </a:rPr>
                        </m:ctrlPr>
                      </m:fPr>
                      <m:num>
                        <m:sSup>
                          <m:sSupPr>
                            <m:ctrlPr>
                              <a:rPr lang="en-US" sz="2400" i="1" dirty="0">
                                <a:latin typeface="Cambria Math" panose="02040503050406030204" pitchFamily="18" charset="0"/>
                              </a:rPr>
                            </m:ctrlPr>
                          </m:sSupPr>
                          <m:e>
                            <m:r>
                              <a:rPr lang="en-US" sz="2400" i="1" dirty="0">
                                <a:latin typeface="Cambria Math" panose="02040503050406030204" pitchFamily="18" charset="0"/>
                              </a:rPr>
                              <m:t>𝑓</m:t>
                            </m:r>
                          </m:e>
                          <m:sup>
                            <m:r>
                              <a:rPr lang="en-US" sz="2400" i="1" dirty="0">
                                <a:latin typeface="Cambria Math" panose="02040503050406030204" pitchFamily="18" charset="0"/>
                              </a:rPr>
                              <m:t>′</m:t>
                            </m:r>
                          </m:sup>
                        </m:sSup>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𝑔</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m:t>
                        </m:r>
                        <m:r>
                          <a:rPr lang="en-US" sz="2400" i="1" dirty="0">
                            <a:latin typeface="Cambria Math" panose="02040503050406030204" pitchFamily="18" charset="0"/>
                          </a:rPr>
                          <m:t>𝑓</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sSup>
                          <m:sSupPr>
                            <m:ctrlPr>
                              <a:rPr lang="en-US" sz="2400" i="1" dirty="0">
                                <a:latin typeface="Cambria Math" panose="02040503050406030204" pitchFamily="18" charset="0"/>
                              </a:rPr>
                            </m:ctrlPr>
                          </m:sSupPr>
                          <m:e>
                            <m:r>
                              <a:rPr lang="en-US" sz="2400" i="1" dirty="0">
                                <a:latin typeface="Cambria Math" panose="02040503050406030204" pitchFamily="18" charset="0"/>
                              </a:rPr>
                              <m:t>𝑔</m:t>
                            </m:r>
                          </m:e>
                          <m:sup>
                            <m:r>
                              <a:rPr lang="en-US" sz="2400" i="1" dirty="0">
                                <a:latin typeface="Cambria Math" panose="02040503050406030204" pitchFamily="18" charset="0"/>
                              </a:rPr>
                              <m:t>′</m:t>
                            </m:r>
                          </m:sup>
                        </m:sSup>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num>
                      <m:den>
                        <m:r>
                          <a:rPr lang="en-US" sz="2400" i="1" dirty="0">
                            <a:latin typeface="Cambria Math" panose="02040503050406030204" pitchFamily="18" charset="0"/>
                          </a:rPr>
                          <m:t>𝑔</m:t>
                        </m:r>
                        <m:sSup>
                          <m:sSupPr>
                            <m:ctrlPr>
                              <a:rPr lang="en-US" sz="2400" i="1" dirty="0">
                                <a:latin typeface="Cambria Math" panose="02040503050406030204" pitchFamily="18" charset="0"/>
                              </a:rPr>
                            </m:ctrlPr>
                          </m:sSupPr>
                          <m:e>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e>
                          <m:sup>
                            <m:r>
                              <a:rPr lang="en-US" sz="2400" i="1" dirty="0">
                                <a:latin typeface="Cambria Math" panose="02040503050406030204" pitchFamily="18" charset="0"/>
                              </a:rPr>
                              <m:t>2</m:t>
                            </m:r>
                          </m:sup>
                        </m:sSup>
                      </m:den>
                    </m:f>
                  </m:oMath>
                </a14:m>
                <a:endParaRPr lang="en-US" altLang="zh-TW" sz="1400" dirty="0">
                  <a:solidFill>
                    <a:srgbClr val="000000"/>
                  </a:solidFill>
                  <a:latin typeface="Garamond"/>
                </a:endParaRPr>
              </a:p>
              <a:p>
                <a:pPr>
                  <a:defRPr sz="2000">
                    <a:solidFill>
                      <a:srgbClr val="000000"/>
                    </a:solidFill>
                    <a:latin typeface="Garamond"/>
                  </a:defRPr>
                </a:pPr>
                <a:endParaRPr lang="en-US" altLang="zh-TW" sz="1400" dirty="0">
                  <a:solidFill>
                    <a:srgbClr val="000000"/>
                  </a:solidFill>
                  <a:latin typeface="Garamond"/>
                </a:endParaRPr>
              </a:p>
              <a:p>
                <a:pPr>
                  <a:defRPr sz="2000">
                    <a:solidFill>
                      <a:srgbClr val="000000"/>
                    </a:solidFill>
                    <a:latin typeface="Garamond"/>
                  </a:defRPr>
                </a:pPr>
                <a:r>
                  <a:rPr lang="en-US" sz="2400" dirty="0">
                    <a:latin typeface="Garamond"/>
                  </a:rPr>
                  <a:t>Chain Rule: </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panose="02040503050406030204" pitchFamily="18" charset="0"/>
                          </a:rPr>
                          <m:t>𝑑</m:t>
                        </m:r>
                      </m:num>
                      <m:den>
                        <m:r>
                          <a:rPr lang="en-US" sz="2400" i="1" dirty="0">
                            <a:latin typeface="Cambria Math" panose="02040503050406030204" pitchFamily="18" charset="0"/>
                          </a:rPr>
                          <m:t>𝑑𝑥</m:t>
                        </m:r>
                      </m:den>
                    </m:f>
                    <m:r>
                      <a:rPr lang="en-US" sz="2400" i="1" dirty="0">
                        <a:latin typeface="Cambria Math" panose="02040503050406030204" pitchFamily="18" charset="0"/>
                      </a:rPr>
                      <m:t>𝑓</m:t>
                    </m:r>
                    <m:d>
                      <m:dPr>
                        <m:ctrlPr>
                          <a:rPr lang="en-US" sz="2400" i="1" dirty="0">
                            <a:latin typeface="Cambria Math" panose="02040503050406030204" pitchFamily="18" charset="0"/>
                          </a:rPr>
                        </m:ctrlPr>
                      </m:dPr>
                      <m:e>
                        <m:r>
                          <a:rPr lang="en-US" sz="2400" i="1" dirty="0">
                            <a:latin typeface="Cambria Math" panose="02040503050406030204" pitchFamily="18" charset="0"/>
                          </a:rPr>
                          <m:t>𝑔</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e>
                    </m:d>
                    <m:r>
                      <a:rPr lang="en-US" sz="2400" i="1" dirty="0">
                        <a:latin typeface="Cambria Math" panose="02040503050406030204" pitchFamily="18" charset="0"/>
                      </a:rPr>
                      <m:t>=</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𝑓</m:t>
                        </m:r>
                      </m:e>
                      <m:sup>
                        <m:r>
                          <a:rPr lang="en-US" sz="2400" i="1" dirty="0">
                            <a:latin typeface="Cambria Math" panose="02040503050406030204" pitchFamily="18" charset="0"/>
                          </a:rPr>
                          <m:t>′</m:t>
                        </m:r>
                      </m:sup>
                    </m:sSup>
                    <m:d>
                      <m:dPr>
                        <m:ctrlPr>
                          <a:rPr lang="en-US" sz="2400" i="1" dirty="0">
                            <a:latin typeface="Cambria Math" panose="02040503050406030204" pitchFamily="18" charset="0"/>
                          </a:rPr>
                        </m:ctrlPr>
                      </m:dPr>
                      <m:e>
                        <m:r>
                          <a:rPr lang="en-US" sz="2400" i="1" dirty="0">
                            <a:latin typeface="Cambria Math" panose="02040503050406030204" pitchFamily="18" charset="0"/>
                          </a:rPr>
                          <m:t>𝑔</m:t>
                        </m:r>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e>
                    </m:d>
                    <m:r>
                      <a:rPr lang="en-US" sz="2400" i="1" dirty="0">
                        <a:latin typeface="Cambria Math" panose="02040503050406030204" pitchFamily="18" charset="0"/>
                      </a:rPr>
                      <m:t>𝑔</m:t>
                    </m:r>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oMath>
                </a14:m>
                <a:endParaRPr lang="en-US" altLang="zh-TW" sz="2400" dirty="0"/>
              </a:p>
            </p:txBody>
          </p:sp>
        </mc:Choice>
        <mc:Fallback xmlns="">
          <p:sp>
            <p:nvSpPr>
              <p:cNvPr id="14" name="Content Placeholder 2">
                <a:extLst>
                  <a:ext uri="{FF2B5EF4-FFF2-40B4-BE49-F238E27FC236}">
                    <a16:creationId xmlns:a16="http://schemas.microsoft.com/office/drawing/2014/main" id="{2764622C-C4C5-79DD-27B8-36BF04DACEBA}"/>
                  </a:ext>
                </a:extLst>
              </p:cNvPr>
              <p:cNvSpPr>
                <a:spLocks noGrp="1" noRot="1" noChangeAspect="1" noMove="1" noResize="1" noEditPoints="1" noAdjustHandles="1" noChangeArrowheads="1" noChangeShapeType="1" noTextEdit="1"/>
              </p:cNvSpPr>
              <p:nvPr>
                <p:ph idx="1"/>
              </p:nvPr>
            </p:nvSpPr>
            <p:spPr>
              <a:xfrm>
                <a:off x="457199" y="1300900"/>
                <a:ext cx="11189855" cy="5026748"/>
              </a:xfrm>
              <a:blipFill>
                <a:blip r:embed="rId3"/>
                <a:stretch>
                  <a:fillRect l="-708" t="-970"/>
                </a:stretch>
              </a:blipFill>
            </p:spPr>
            <p:txBody>
              <a:bodyPr/>
              <a:lstStyle/>
              <a:p>
                <a:r>
                  <a:rPr lang="en-US">
                    <a:noFill/>
                  </a:rPr>
                  <a:t> </a:t>
                </a:r>
              </a:p>
            </p:txBody>
          </p:sp>
        </mc:Fallback>
      </mc:AlternateContent>
    </p:spTree>
    <p:extLst>
      <p:ext uri="{BB962C8B-B14F-4D97-AF65-F5344CB8AC3E}">
        <p14:creationId xmlns:p14="http://schemas.microsoft.com/office/powerpoint/2010/main" val="69147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8ABAE-6373-CF83-0A2A-5B9629ADD9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8FB7E87-29ED-88B5-F16C-A0896F901D1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E86D549-3338-B01B-93B6-7BE57517F9D0}"/>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Partial Derivatives</a:t>
            </a:r>
          </a:p>
        </p:txBody>
      </p:sp>
      <p:sp>
        <p:nvSpPr>
          <p:cNvPr id="7" name="Rectangle 6">
            <a:extLst>
              <a:ext uri="{FF2B5EF4-FFF2-40B4-BE49-F238E27FC236}">
                <a16:creationId xmlns:a16="http://schemas.microsoft.com/office/drawing/2014/main" id="{D6F0A7E0-1D33-050D-6DEA-853F7BB81B9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0872EC00-B272-1BD2-6C6A-B0A6146C2CA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C9156064-3606-072B-836E-CA150BD261E3}"/>
              </a:ext>
            </a:extLst>
          </p:cNvPr>
          <p:cNvSpPr>
            <a:spLocks noGrp="1"/>
          </p:cNvSpPr>
          <p:nvPr>
            <p:ph idx="1"/>
          </p:nvPr>
        </p:nvSpPr>
        <p:spPr>
          <a:xfrm>
            <a:off x="457199" y="1300900"/>
            <a:ext cx="11189855" cy="5026748"/>
          </a:xfrm>
        </p:spPr>
        <p:txBody>
          <a:bodyPr>
            <a:normAutofit/>
          </a:bodyPr>
          <a:lstStyle/>
          <a:p>
            <a:pPr>
              <a:defRPr sz="2000">
                <a:solidFill>
                  <a:srgbClr val="000000"/>
                </a:solidFill>
                <a:latin typeface="Garamond"/>
              </a:defRPr>
            </a:pPr>
            <a:r>
              <a:rPr lang="en-US" altLang="zh-TW" sz="2400" dirty="0"/>
              <a:t>In this course, we will often work with functions that depend on more than one variable. In these cases, we use partial derivatives.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 partial derivative measures how a function changes with respect to one variable at a time, holding all other variables constant.</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Operationally, partial derivatives follow the same rules as ordinary derivatives. </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 only difference is that variables we are not differentiating with respect to are treated as constants.</a:t>
            </a:r>
          </a:p>
        </p:txBody>
      </p:sp>
    </p:spTree>
    <p:extLst>
      <p:ext uri="{BB962C8B-B14F-4D97-AF65-F5344CB8AC3E}">
        <p14:creationId xmlns:p14="http://schemas.microsoft.com/office/powerpoint/2010/main" val="173921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72B0DAAF-40A5-A286-2B4C-BCF5174407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FAD69C-E09B-78C9-D07C-A0BFB72A97A1}"/>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Administration</a:t>
            </a:r>
            <a:endParaRPr sz="4400" dirty="0">
              <a:solidFill>
                <a:schemeClr val="bg1"/>
              </a:solidFill>
            </a:endParaRPr>
          </a:p>
        </p:txBody>
      </p:sp>
    </p:spTree>
    <p:extLst>
      <p:ext uri="{BB962C8B-B14F-4D97-AF65-F5344CB8AC3E}">
        <p14:creationId xmlns:p14="http://schemas.microsoft.com/office/powerpoint/2010/main" val="407315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22AA-D89A-92D1-0481-DEB5153CA03D}"/>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Find $$\\frac{\\partial}{\\partial x}3x^3y^2$$
Slide 30</a:t>
            </a:r>
          </a:p>
        </p:txBody>
      </p:sp>
      <p:sp>
        <p:nvSpPr>
          <p:cNvPr id="3" name="Footer Placeholder 2" descr="Poll Everywhere multiple choice poll instructions screen&#10;Activity Title: Find $$\\frac{\\partial}{\\partial x}3x^3y^2$$">
            <a:extLst>
              <a:ext uri="{FF2B5EF4-FFF2-40B4-BE49-F238E27FC236}">
                <a16:creationId xmlns:a16="http://schemas.microsoft.com/office/drawing/2014/main" id="{2200EB5F-0D7F-2113-F839-405ED07DD607}"/>
              </a:ext>
            </a:extLst>
          </p:cNvPr>
          <p:cNvSpPr>
            <a:spLocks noGrp="1"/>
          </p:cNvSpPr>
          <p:nvPr>
            <p:ph type="ftr" sz="quarter" idx="11"/>
          </p:nvPr>
        </p:nvSpPr>
        <p:spPr/>
        <p:txBody>
          <a:bodyPr/>
          <a:lstStyle/>
          <a:p>
            <a:r>
              <a:rPr lang="en-US"/>
              <a:t>Intermediate Microeconomic Theory</a:t>
            </a:r>
          </a:p>
        </p:txBody>
      </p:sp>
      <p:pic>
        <p:nvPicPr>
          <p:cNvPr id="5" name="Picture 4">
            <a:extLst>
              <a:ext uri="{FF2B5EF4-FFF2-40B4-BE49-F238E27FC236}">
                <a16:creationId xmlns:a16="http://schemas.microsoft.com/office/drawing/2014/main" id="{8C87A46A-EB3A-7BED-BA60-3CFC95730C66}"/>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3404046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DE6D-C118-BE3B-BF95-FA20B73D3EE2}"/>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Find $$\\frac{\\partial}{\\partial x}3x^3y^2$$
Slide 32</a:t>
            </a:r>
          </a:p>
        </p:txBody>
      </p:sp>
      <p:sp>
        <p:nvSpPr>
          <p:cNvPr id="3" name="Footer Placeholder 2" descr="Poll Everywhere multiple choice poll chart screen&#10;Activity Title: Find $$\\frac{\\partial}{\\partial x}3x^3y^2$$">
            <a:extLst>
              <a:ext uri="{FF2B5EF4-FFF2-40B4-BE49-F238E27FC236}">
                <a16:creationId xmlns:a16="http://schemas.microsoft.com/office/drawing/2014/main" id="{CF5F21C3-9083-EF01-FC74-AB20636A6091}"/>
              </a:ext>
            </a:extLst>
          </p:cNvPr>
          <p:cNvSpPr>
            <a:spLocks noGrp="1"/>
          </p:cNvSpPr>
          <p:nvPr>
            <p:ph type="ftr" sz="quarter" idx="11"/>
          </p:nvPr>
        </p:nvSpPr>
        <p:spPr/>
        <p:txBody>
          <a:bodyPr/>
          <a:lstStyle/>
          <a:p>
            <a:r>
              <a:rPr lang="en-US"/>
              <a:t>Intermediate Microeconomic Theory</a:t>
            </a:r>
          </a:p>
        </p:txBody>
      </p:sp>
      <p:pic>
        <p:nvPicPr>
          <p:cNvPr id="5" name="Picture 4">
            <a:extLst>
              <a:ext uri="{FF2B5EF4-FFF2-40B4-BE49-F238E27FC236}">
                <a16:creationId xmlns:a16="http://schemas.microsoft.com/office/drawing/2014/main" id="{BB52066E-6BDE-5448-7CE1-DDD45D5994BD}"/>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192511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3D0D-761D-DF40-A986-9D4C4D17612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1458FB3-69CE-B421-0526-CC54D9B9E69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29F337B-2BCF-97AD-DF90-F5F12EE5CD39}"/>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Systems of Equations</a:t>
            </a:r>
          </a:p>
        </p:txBody>
      </p:sp>
      <p:sp>
        <p:nvSpPr>
          <p:cNvPr id="7" name="Rectangle 6">
            <a:extLst>
              <a:ext uri="{FF2B5EF4-FFF2-40B4-BE49-F238E27FC236}">
                <a16:creationId xmlns:a16="http://schemas.microsoft.com/office/drawing/2014/main" id="{10015DB4-E099-F2A1-D38F-055989AEC40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C5A497FB-B5BD-C01A-6CF2-2C8A304BAFA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58CCFFC7-B409-1E24-41D9-DCC6C18D613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Throughout the semester, many problems reduce to finding values of two unknowns that must satisfy two conditions at the same time.</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In most cases, this means solving a system of two equations in two unknowns.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Systems of equations typically arise as the final step when determining:</a:t>
                </a:r>
              </a:p>
              <a:p>
                <a:pPr lvl="1">
                  <a:defRPr sz="2000">
                    <a:solidFill>
                      <a:srgbClr val="000000"/>
                    </a:solidFill>
                    <a:latin typeface="Garamond"/>
                  </a:defRPr>
                </a:pPr>
                <a:r>
                  <a:rPr lang="en-US" altLang="zh-TW" sz="2000" dirty="0"/>
                  <a:t>Units of good </a:t>
                </a:r>
                <a14:m>
                  <m:oMath xmlns:m="http://schemas.openxmlformats.org/officeDocument/2006/math">
                    <m:sSub>
                      <m:sSubPr>
                        <m:ctrlPr>
                          <a:rPr lang="en-US" altLang="zh-TW" sz="2000" b="0" i="1" dirty="0" smtClean="0">
                            <a:latin typeface="Cambria Math" panose="02040503050406030204" pitchFamily="18" charset="0"/>
                          </a:rPr>
                        </m:ctrlPr>
                      </m:sSubPr>
                      <m:e>
                        <m:r>
                          <a:rPr lang="en-US" altLang="zh-TW" sz="2000" i="1" dirty="0" smtClean="0">
                            <a:latin typeface="Cambria Math" panose="02040503050406030204" pitchFamily="18" charset="0"/>
                          </a:rPr>
                          <m:t>𝑥</m:t>
                        </m:r>
                      </m:e>
                      <m:sub>
                        <m:r>
                          <a:rPr lang="en-US" altLang="zh-TW" sz="2000" i="1" dirty="0" smtClean="0">
                            <a:latin typeface="Cambria Math" panose="02040503050406030204" pitchFamily="18" charset="0"/>
                          </a:rPr>
                          <m:t>1</m:t>
                        </m:r>
                      </m:sub>
                    </m:sSub>
                  </m:oMath>
                </a14:m>
                <a:r>
                  <a:rPr lang="en-US" altLang="zh-TW" sz="2000" dirty="0"/>
                  <a:t> and </a:t>
                </a:r>
                <a14:m>
                  <m:oMath xmlns:m="http://schemas.openxmlformats.org/officeDocument/2006/math">
                    <m:sSub>
                      <m:sSubPr>
                        <m:ctrlPr>
                          <a:rPr lang="en-US" altLang="zh-TW" sz="2000" i="1" dirty="0">
                            <a:latin typeface="Cambria Math" panose="02040503050406030204" pitchFamily="18" charset="0"/>
                          </a:rPr>
                        </m:ctrlPr>
                      </m:sSubPr>
                      <m:e>
                        <m:r>
                          <a:rPr lang="en-US" altLang="zh-TW" sz="2000" i="1" dirty="0">
                            <a:latin typeface="Cambria Math" panose="02040503050406030204" pitchFamily="18" charset="0"/>
                          </a:rPr>
                          <m:t>𝑥</m:t>
                        </m:r>
                      </m:e>
                      <m:sub>
                        <m:r>
                          <a:rPr lang="en-US" altLang="zh-TW" sz="2000" b="0" i="1" dirty="0" smtClean="0">
                            <a:latin typeface="Cambria Math" panose="02040503050406030204" pitchFamily="18" charset="0"/>
                          </a:rPr>
                          <m:t>2</m:t>
                        </m:r>
                      </m:sub>
                    </m:sSub>
                  </m:oMath>
                </a14:m>
                <a:r>
                  <a:rPr lang="en-US" altLang="zh-TW" sz="2000" dirty="0"/>
                  <a:t> to be consumed</a:t>
                </a:r>
              </a:p>
              <a:p>
                <a:pPr lvl="1">
                  <a:defRPr sz="2000">
                    <a:solidFill>
                      <a:srgbClr val="000000"/>
                    </a:solidFill>
                    <a:latin typeface="Garamond"/>
                  </a:defRPr>
                </a:pPr>
                <a:r>
                  <a:rPr lang="en-US" altLang="zh-TW" sz="2000" dirty="0"/>
                  <a:t>Units of labor and capital to be employ</a:t>
                </a:r>
              </a:p>
              <a:p>
                <a:pPr lvl="1">
                  <a:defRPr sz="2000">
                    <a:solidFill>
                      <a:srgbClr val="000000"/>
                    </a:solidFill>
                    <a:latin typeface="Garamond"/>
                  </a:defRPr>
                </a:pPr>
                <a:r>
                  <a:rPr lang="en-US" altLang="zh-TW" sz="2000" dirty="0"/>
                  <a:t>How much output to produce</a:t>
                </a:r>
              </a:p>
              <a:p>
                <a:pPr lvl="1">
                  <a:defRPr sz="2000">
                    <a:solidFill>
                      <a:srgbClr val="000000"/>
                    </a:solidFill>
                    <a:latin typeface="Garamond"/>
                  </a:defRPr>
                </a:pPr>
                <a:r>
                  <a:rPr lang="en-US" altLang="zh-TW" sz="2000" dirty="0"/>
                  <a:t>and more…</a:t>
                </a:r>
              </a:p>
            </p:txBody>
          </p:sp>
        </mc:Choice>
        <mc:Fallback xmlns="">
          <p:sp>
            <p:nvSpPr>
              <p:cNvPr id="14" name="Content Placeholder 2">
                <a:extLst>
                  <a:ext uri="{FF2B5EF4-FFF2-40B4-BE49-F238E27FC236}">
                    <a16:creationId xmlns:a16="http://schemas.microsoft.com/office/drawing/2014/main" id="{58CCFFC7-B409-1E24-41D9-DCC6C18D613F}"/>
                  </a:ext>
                </a:extLst>
              </p:cNvPr>
              <p:cNvSpPr>
                <a:spLocks noGrp="1" noRot="1" noChangeAspect="1" noMove="1" noResize="1" noEditPoints="1" noAdjustHandles="1" noChangeArrowheads="1" noChangeShapeType="1" noTextEdit="1"/>
              </p:cNvSpPr>
              <p:nvPr>
                <p:ph idx="1"/>
              </p:nvPr>
            </p:nvSpPr>
            <p:spPr>
              <a:xfrm>
                <a:off x="457199" y="1300900"/>
                <a:ext cx="11189855" cy="5081046"/>
              </a:xfrm>
              <a:blipFill>
                <a:blip r:embed="rId3"/>
                <a:stretch>
                  <a:fillRect l="-708" t="-959" r="-599"/>
                </a:stretch>
              </a:blipFill>
            </p:spPr>
            <p:txBody>
              <a:bodyPr/>
              <a:lstStyle/>
              <a:p>
                <a:r>
                  <a:rPr lang="en-US">
                    <a:noFill/>
                  </a:rPr>
                  <a:t> </a:t>
                </a:r>
              </a:p>
            </p:txBody>
          </p:sp>
        </mc:Fallback>
      </mc:AlternateContent>
    </p:spTree>
    <p:extLst>
      <p:ext uri="{BB962C8B-B14F-4D97-AF65-F5344CB8AC3E}">
        <p14:creationId xmlns:p14="http://schemas.microsoft.com/office/powerpoint/2010/main" val="318171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fade">
                                      <p:cBhvr>
                                        <p:cTn id="20" dur="500"/>
                                        <p:tgtEl>
                                          <p:spTgt spid="1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fade">
                                      <p:cBhvr>
                                        <p:cTn id="23" dur="500"/>
                                        <p:tgtEl>
                                          <p:spTgt spid="1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xEl>
                                              <p:pRg st="7" end="7"/>
                                            </p:txEl>
                                          </p:spTgt>
                                        </p:tgtEl>
                                        <p:attrNameLst>
                                          <p:attrName>style.visibility</p:attrName>
                                        </p:attrNameLst>
                                      </p:cBhvr>
                                      <p:to>
                                        <p:strVal val="visible"/>
                                      </p:to>
                                    </p:set>
                                    <p:animEffect transition="in" filter="fade">
                                      <p:cBhvr>
                                        <p:cTn id="26" dur="500"/>
                                        <p:tgtEl>
                                          <p:spTgt spid="1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animEffect transition="in" filter="fade">
                                      <p:cBhvr>
                                        <p:cTn id="29"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D879-D560-C55B-80B9-C66FB04541D0}"/>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Solve for the values of $$x$$ when the following two equations are given:$$2x+y=5$$$$x-3y=-1$$.
Slide 17</a:t>
            </a:r>
          </a:p>
        </p:txBody>
      </p:sp>
      <p:sp>
        <p:nvSpPr>
          <p:cNvPr id="3" name="Footer Placeholder 2" descr="Poll Everywhere multiple choice poll instructions screen&#10;Activity Title: Solve for the values of $$x$$ when the following two equations are given:$$2x+y=5$$$$x-3y=-1$$.">
            <a:extLst>
              <a:ext uri="{FF2B5EF4-FFF2-40B4-BE49-F238E27FC236}">
                <a16:creationId xmlns:a16="http://schemas.microsoft.com/office/drawing/2014/main" id="{AD7F619D-B6AF-D992-C449-EF154607590B}"/>
              </a:ext>
            </a:extLst>
          </p:cNvPr>
          <p:cNvSpPr>
            <a:spLocks noGrp="1"/>
          </p:cNvSpPr>
          <p:nvPr>
            <p:ph type="ftr" sz="quarter" idx="11"/>
          </p:nvPr>
        </p:nvSpPr>
        <p:spPr/>
        <p:txBody>
          <a:bodyPr/>
          <a:lstStyle/>
          <a:p>
            <a:r>
              <a:rPr lang="en-US"/>
              <a:t>Intermediate Microeconomic Theory</a:t>
            </a:r>
          </a:p>
        </p:txBody>
      </p:sp>
      <p:pic>
        <p:nvPicPr>
          <p:cNvPr id="6" name="Picture 5">
            <a:extLst>
              <a:ext uri="{FF2B5EF4-FFF2-40B4-BE49-F238E27FC236}">
                <a16:creationId xmlns:a16="http://schemas.microsoft.com/office/drawing/2014/main" id="{3A08196E-ED24-541D-420D-9A1B10D87C7A}"/>
              </a:ext>
            </a:extLst>
          </p:cNvPr>
          <p:cNvPicPr>
            <a:picLocks/>
          </p:cNvPicPr>
          <p:nvPr>
            <p:custDataLst>
              <p:tags r:id="rId1"/>
            </p:custDataLst>
          </p:nvPr>
        </p:nvPicPr>
        <p:blipFill>
          <a:blip r:embed="rId4"/>
          <a:stretch>
            <a:fillRect/>
          </a:stretch>
        </p:blipFill>
        <p:spPr>
          <a:xfrm>
            <a:off x="190500" y="190500"/>
            <a:ext cx="11798300" cy="6477000"/>
          </a:xfrm>
          <a:prstGeom prst="rect">
            <a:avLst/>
          </a:prstGeom>
        </p:spPr>
      </p:pic>
    </p:spTree>
    <p:extLst>
      <p:ext uri="{BB962C8B-B14F-4D97-AF65-F5344CB8AC3E}">
        <p14:creationId xmlns:p14="http://schemas.microsoft.com/office/powerpoint/2010/main" val="260808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E3AD-E184-6D57-FF6D-9B71912DF35C}"/>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Solve for the values of $$x$$ when the following two equations are given:$$2x+y=5$$$$x-3y=-1$$.
Slide 19</a:t>
            </a:r>
          </a:p>
        </p:txBody>
      </p:sp>
      <p:sp>
        <p:nvSpPr>
          <p:cNvPr id="3" name="Footer Placeholder 2" descr="Poll Everywhere multiple choice poll chart screen&#10;Activity Title: Solve for the values of $$x$$ when the following two equations are given:$$2x+y=5$$$$x-3y=-1$$.">
            <a:extLst>
              <a:ext uri="{FF2B5EF4-FFF2-40B4-BE49-F238E27FC236}">
                <a16:creationId xmlns:a16="http://schemas.microsoft.com/office/drawing/2014/main" id="{50D666F9-1324-124B-34FA-0EC148D5B512}"/>
              </a:ext>
            </a:extLst>
          </p:cNvPr>
          <p:cNvSpPr>
            <a:spLocks noGrp="1"/>
          </p:cNvSpPr>
          <p:nvPr>
            <p:ph type="ftr" sz="quarter" idx="11"/>
          </p:nvPr>
        </p:nvSpPr>
        <p:spPr/>
        <p:txBody>
          <a:bodyPr/>
          <a:lstStyle/>
          <a:p>
            <a:r>
              <a:rPr lang="en-US"/>
              <a:t>Intermediate Microeconomic Theory</a:t>
            </a:r>
          </a:p>
        </p:txBody>
      </p:sp>
      <p:pic>
        <p:nvPicPr>
          <p:cNvPr id="6" name="Picture 5">
            <a:extLst>
              <a:ext uri="{FF2B5EF4-FFF2-40B4-BE49-F238E27FC236}">
                <a16:creationId xmlns:a16="http://schemas.microsoft.com/office/drawing/2014/main" id="{DDD53673-437C-027C-B39F-BC3C36CD3404}"/>
              </a:ext>
            </a:extLst>
          </p:cNvPr>
          <p:cNvPicPr>
            <a:picLocks/>
          </p:cNvPicPr>
          <p:nvPr>
            <p:custDataLst>
              <p:tags r:id="rId1"/>
            </p:custDataLst>
          </p:nvPr>
        </p:nvPicPr>
        <p:blipFill>
          <a:blip r:embed="rId4"/>
          <a:stretch>
            <a:fillRect/>
          </a:stretch>
        </p:blipFill>
        <p:spPr>
          <a:xfrm>
            <a:off x="190500" y="190500"/>
            <a:ext cx="11798300" cy="6477000"/>
          </a:xfrm>
          <a:prstGeom prst="rect">
            <a:avLst/>
          </a:prstGeom>
        </p:spPr>
      </p:pic>
    </p:spTree>
    <p:extLst>
      <p:ext uri="{BB962C8B-B14F-4D97-AF65-F5344CB8AC3E}">
        <p14:creationId xmlns:p14="http://schemas.microsoft.com/office/powerpoint/2010/main" val="384172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1EBF-8D37-C2A5-FBE0-3A809B387D3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A1AECF0-A7CA-44FD-C7D4-643F3F90884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722C6F1-E1CE-8197-08E3-3ABF1C4B79ED}"/>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Unconstrained Optimization</a:t>
            </a:r>
          </a:p>
        </p:txBody>
      </p:sp>
      <p:sp>
        <p:nvSpPr>
          <p:cNvPr id="7" name="Rectangle 6">
            <a:extLst>
              <a:ext uri="{FF2B5EF4-FFF2-40B4-BE49-F238E27FC236}">
                <a16:creationId xmlns:a16="http://schemas.microsoft.com/office/drawing/2014/main" id="{518084FF-837C-0D63-1A1C-6FCB92F6F05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B3A91219-9827-1DCE-67B2-E968BC34ED9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BD9849CE-EEAF-DD9C-9542-D0D2C285FC2C}"/>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In many economic problems, agents choose a value of a decision variable to maximize or minimize an objective function.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In unconstrained optimization problems, this choice is not restricted by an explicit constraint.</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Typical examples include:</a:t>
            </a:r>
          </a:p>
          <a:p>
            <a:pPr lvl="1">
              <a:defRPr sz="2000">
                <a:solidFill>
                  <a:srgbClr val="000000"/>
                </a:solidFill>
                <a:latin typeface="Garamond"/>
              </a:defRPr>
            </a:pPr>
            <a:r>
              <a:rPr lang="en-US" altLang="zh-TW" sz="2000" dirty="0"/>
              <a:t>Maximizing profit with respect to output</a:t>
            </a:r>
          </a:p>
          <a:p>
            <a:pPr lvl="1">
              <a:defRPr sz="2000">
                <a:solidFill>
                  <a:srgbClr val="000000"/>
                </a:solidFill>
                <a:latin typeface="Garamond"/>
              </a:defRPr>
            </a:pPr>
            <a:r>
              <a:rPr lang="en-US" altLang="zh-TW" sz="2000" dirty="0"/>
              <a:t>Maximizing utility with respect to a choice variable</a:t>
            </a:r>
          </a:p>
          <a:p>
            <a:pPr lvl="1">
              <a:defRPr sz="2000">
                <a:solidFill>
                  <a:srgbClr val="000000"/>
                </a:solidFill>
                <a:latin typeface="Garamond"/>
              </a:defRPr>
            </a:pPr>
            <a:r>
              <a:rPr lang="en-US" altLang="zh-TW" sz="2000" dirty="0"/>
              <a:t>Minimizing cost when input is adjustable</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Solving these problems involves identifying points where small changes in the choice variable do not improve the objective.</a:t>
            </a:r>
          </a:p>
        </p:txBody>
      </p:sp>
    </p:spTree>
    <p:extLst>
      <p:ext uri="{BB962C8B-B14F-4D97-AF65-F5344CB8AC3E}">
        <p14:creationId xmlns:p14="http://schemas.microsoft.com/office/powerpoint/2010/main" val="284065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fade">
                                      <p:cBhvr>
                                        <p:cTn id="20" dur="500"/>
                                        <p:tgtEl>
                                          <p:spTgt spid="1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fade">
                                      <p:cBhvr>
                                        <p:cTn id="23" dur="500"/>
                                        <p:tgtEl>
                                          <p:spTgt spid="1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xEl>
                                              <p:pRg st="7" end="7"/>
                                            </p:txEl>
                                          </p:spTgt>
                                        </p:tgtEl>
                                        <p:attrNameLst>
                                          <p:attrName>style.visibility</p:attrName>
                                        </p:attrNameLst>
                                      </p:cBhvr>
                                      <p:to>
                                        <p:strVal val="visible"/>
                                      </p:to>
                                    </p:set>
                                    <p:animEffect transition="in" filter="fade">
                                      <p:cBhvr>
                                        <p:cTn id="26" dur="500"/>
                                        <p:tgtEl>
                                          <p:spTgt spid="1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animEffect transition="in" filter="fade">
                                      <p:cBhvr>
                                        <p:cTn id="31"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586A-B9F5-14CA-1C2A-82A8BE29B8F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0DE68D1-37A3-D46A-897A-90379A2D6A0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F551177-43D8-6D27-60E5-620973462349}"/>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Unconstrained Optimization: First-Order Condition</a:t>
            </a:r>
          </a:p>
        </p:txBody>
      </p:sp>
      <p:sp>
        <p:nvSpPr>
          <p:cNvPr id="7" name="Rectangle 6">
            <a:extLst>
              <a:ext uri="{FF2B5EF4-FFF2-40B4-BE49-F238E27FC236}">
                <a16:creationId xmlns:a16="http://schemas.microsoft.com/office/drawing/2014/main" id="{BF230064-C9C7-D5D1-484D-79C919BACA7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0A1E6C38-1004-BB38-71E5-8C0ADF40BB9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mc:AlternateContent xmlns:mc="http://schemas.openxmlformats.org/markup-compatibility/2006">
        <mc:Choice xmlns:a14="http://schemas.microsoft.com/office/drawing/2010/main" Requires="a14">
          <p:sp>
            <p:nvSpPr>
              <p:cNvPr id="14" name="Content Placeholder 2">
                <a:extLst>
                  <a:ext uri="{FF2B5EF4-FFF2-40B4-BE49-F238E27FC236}">
                    <a16:creationId xmlns:a16="http://schemas.microsoft.com/office/drawing/2014/main" id="{0B317B26-AFCC-8B64-0EE6-173BEB78C4D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Consider an objective function </a:t>
                </a:r>
                <a14:m>
                  <m:oMath xmlns:m="http://schemas.openxmlformats.org/officeDocument/2006/math">
                    <m:r>
                      <a:rPr lang="en-US" altLang="zh-TW" sz="2400" i="1" dirty="0" smtClean="0">
                        <a:latin typeface="Cambria Math" panose="02040503050406030204" pitchFamily="18" charset="0"/>
                      </a:rPr>
                      <m:t>𝑓</m:t>
                    </m:r>
                    <m:r>
                      <a:rPr lang="en-US" altLang="zh-TW" sz="2400" i="1" dirty="0" smtClean="0">
                        <a:latin typeface="Cambria Math" panose="02040503050406030204" pitchFamily="18" charset="0"/>
                      </a:rPr>
                      <m:t>(</m:t>
                    </m:r>
                    <m:r>
                      <a:rPr lang="en-US" altLang="zh-TW" sz="2400" i="1" dirty="0" smtClean="0">
                        <a:latin typeface="Cambria Math" panose="02040503050406030204" pitchFamily="18" charset="0"/>
                      </a:rPr>
                      <m:t>𝑥</m:t>
                    </m:r>
                    <m:r>
                      <a:rPr lang="en-US" altLang="zh-TW" sz="2400" i="1" dirty="0" smtClean="0">
                        <a:latin typeface="Cambria Math" panose="02040503050406030204" pitchFamily="18" charset="0"/>
                      </a:rPr>
                      <m:t>)</m:t>
                    </m:r>
                  </m:oMath>
                </a14:m>
                <a:r>
                  <a:rPr lang="en-US" altLang="zh-TW" sz="2400" dirty="0"/>
                  <a:t>, where </a:t>
                </a:r>
                <a14:m>
                  <m:oMath xmlns:m="http://schemas.openxmlformats.org/officeDocument/2006/math">
                    <m:r>
                      <a:rPr lang="en-US" altLang="zh-TW" sz="2400" i="1" dirty="0" smtClean="0">
                        <a:latin typeface="Cambria Math" panose="02040503050406030204" pitchFamily="18" charset="0"/>
                      </a:rPr>
                      <m:t>𝑥</m:t>
                    </m:r>
                  </m:oMath>
                </a14:m>
                <a:r>
                  <a:rPr lang="en-US" altLang="zh-TW" sz="2400" dirty="0"/>
                  <a:t> is the choice variable.</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An interior optimum occurs at a point where small changes in </a:t>
                </a:r>
                <a14:m>
                  <m:oMath xmlns:m="http://schemas.openxmlformats.org/officeDocument/2006/math">
                    <m:r>
                      <a:rPr lang="en-US" altLang="zh-TW" sz="2400" i="1" dirty="0" smtClean="0">
                        <a:latin typeface="Cambria Math" panose="02040503050406030204" pitchFamily="18" charset="0"/>
                      </a:rPr>
                      <m:t>𝑥</m:t>
                    </m:r>
                  </m:oMath>
                </a14:m>
                <a:r>
                  <a:rPr lang="en-US" altLang="zh-TW" sz="2400" dirty="0"/>
                  <a:t> do not increase or decrease the value of the objective.</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At such a point, the slope of the objective function is zero.:</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Formally, an interior optimum satisfies the first-order condition:</a:t>
                </a:r>
              </a:p>
              <a:p>
                <a:pPr>
                  <a:defRPr sz="2000">
                    <a:solidFill>
                      <a:srgbClr val="000000"/>
                    </a:solidFill>
                    <a:latin typeface="Garamond"/>
                  </a:defRPr>
                </a:pPr>
                <a:endParaRPr lang="en-US" altLang="zh-TW" sz="500" dirty="0"/>
              </a:p>
              <a:p>
                <a:pPr marL="0" indent="0">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𝑑𝑥</m:t>
                          </m:r>
                        </m:den>
                      </m:f>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b="0" i="1" smtClean="0">
                          <a:latin typeface="Cambria Math" panose="02040503050406030204" pitchFamily="18" charset="0"/>
                        </a:rPr>
                        <m:t>0</m:t>
                      </m:r>
                    </m:oMath>
                  </m:oMathPara>
                </a14:m>
                <a:endParaRPr lang="en-US" altLang="zh-TW" sz="2000" dirty="0"/>
              </a:p>
              <a:p>
                <a:pPr marL="0" indent="0">
                  <a:buNone/>
                  <a:defRPr sz="2000">
                    <a:solidFill>
                      <a:srgbClr val="000000"/>
                    </a:solidFill>
                    <a:latin typeface="Garamond"/>
                  </a:defRPr>
                </a:pPr>
                <a:endParaRPr lang="en-US" altLang="zh-TW" sz="500" dirty="0"/>
              </a:p>
              <a:p>
                <a:pPr>
                  <a:defRPr sz="2000">
                    <a:solidFill>
                      <a:srgbClr val="000000"/>
                    </a:solidFill>
                    <a:latin typeface="Garamond"/>
                  </a:defRPr>
                </a:pPr>
                <a:r>
                  <a:rPr lang="en-US" altLang="zh-TW" sz="2400" dirty="0"/>
                  <a:t>Functionally, we take the first derivative of the function and solve for the value of </a:t>
                </a:r>
                <a:r>
                  <a:rPr lang="zh-TW" altLang="en-US" sz="2400" dirty="0"/>
                  <a:t>𝑥</a:t>
                </a:r>
                <a:r>
                  <a:rPr lang="en-US" altLang="zh-TW" sz="2400" dirty="0"/>
                  <a:t> at which the derivative equals zero.</a:t>
                </a:r>
              </a:p>
            </p:txBody>
          </p:sp>
        </mc:Choice>
        <mc:Fallback>
          <p:sp>
            <p:nvSpPr>
              <p:cNvPr id="14" name="Content Placeholder 2">
                <a:extLst>
                  <a:ext uri="{FF2B5EF4-FFF2-40B4-BE49-F238E27FC236}">
                    <a16:creationId xmlns:a16="http://schemas.microsoft.com/office/drawing/2014/main" id="{0B317B26-AFCC-8B64-0EE6-173BEB78C4DF}"/>
                  </a:ext>
                </a:extLst>
              </p:cNvPr>
              <p:cNvSpPr>
                <a:spLocks noGrp="1" noRot="1" noChangeAspect="1" noMove="1" noResize="1" noEditPoints="1" noAdjustHandles="1" noChangeArrowheads="1" noChangeShapeType="1" noTextEdit="1"/>
              </p:cNvSpPr>
              <p:nvPr>
                <p:ph idx="1"/>
              </p:nvPr>
            </p:nvSpPr>
            <p:spPr>
              <a:xfrm>
                <a:off x="457199" y="1300900"/>
                <a:ext cx="11189855" cy="5081046"/>
              </a:xfrm>
              <a:blipFill>
                <a:blip r:embed="rId3"/>
                <a:stretch>
                  <a:fillRect l="-708" t="-959"/>
                </a:stretch>
              </a:blipFill>
            </p:spPr>
            <p:txBody>
              <a:bodyPr/>
              <a:lstStyle/>
              <a:p>
                <a:r>
                  <a:rPr lang="en-US">
                    <a:noFill/>
                  </a:rPr>
                  <a:t> </a:t>
                </a:r>
              </a:p>
            </p:txBody>
          </p:sp>
        </mc:Fallback>
      </mc:AlternateContent>
    </p:spTree>
    <p:extLst>
      <p:ext uri="{BB962C8B-B14F-4D97-AF65-F5344CB8AC3E}">
        <p14:creationId xmlns:p14="http://schemas.microsoft.com/office/powerpoint/2010/main" val="25238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animEffect transition="in" filter="fade">
                                      <p:cBhvr>
                                        <p:cTn id="25" dur="500"/>
                                        <p:tgtEl>
                                          <p:spTgt spid="1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10" end="10"/>
                                            </p:txEl>
                                          </p:spTgt>
                                        </p:tgtEl>
                                        <p:attrNameLst>
                                          <p:attrName>style.visibility</p:attrName>
                                        </p:attrNameLst>
                                      </p:cBhvr>
                                      <p:to>
                                        <p:strVal val="visible"/>
                                      </p:to>
                                    </p:set>
                                    <p:animEffect transition="in" filter="fade">
                                      <p:cBhvr>
                                        <p:cTn id="30"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F846-F0C5-D261-1652-670D9DA4F803}"/>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Find the value of $$x$$ that maximizes the function $$f(x)=-2x^2+8x-1$$.
Slide 37</a:t>
            </a:r>
          </a:p>
        </p:txBody>
      </p:sp>
      <p:sp>
        <p:nvSpPr>
          <p:cNvPr id="3" name="Footer Placeholder 2" descr="Poll Everywhere multiple choice poll instructions screen&#10;Activity Title: Find the value of $$x$$ that maximizes the function $$f(x)=-2x^2+8x-1$$.">
            <a:extLst>
              <a:ext uri="{FF2B5EF4-FFF2-40B4-BE49-F238E27FC236}">
                <a16:creationId xmlns:a16="http://schemas.microsoft.com/office/drawing/2014/main" id="{0356C34E-0953-95F6-F61D-28F9EF208D31}"/>
              </a:ext>
            </a:extLst>
          </p:cNvPr>
          <p:cNvSpPr>
            <a:spLocks noGrp="1"/>
          </p:cNvSpPr>
          <p:nvPr>
            <p:ph type="ftr" sz="quarter" idx="11"/>
          </p:nvPr>
        </p:nvSpPr>
        <p:spPr/>
        <p:txBody>
          <a:bodyPr/>
          <a:lstStyle/>
          <a:p>
            <a:r>
              <a:rPr lang="en-US"/>
              <a:t>Intermediate Microeconomic Theory</a:t>
            </a:r>
          </a:p>
        </p:txBody>
      </p:sp>
      <p:pic>
        <p:nvPicPr>
          <p:cNvPr id="5" name="Picture 4">
            <a:extLst>
              <a:ext uri="{FF2B5EF4-FFF2-40B4-BE49-F238E27FC236}">
                <a16:creationId xmlns:a16="http://schemas.microsoft.com/office/drawing/2014/main" id="{AE90EA8B-53D2-68BC-6CE1-6A8FA725D3F1}"/>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7314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5618-262D-7DD0-AE7C-6C3F14179A91}"/>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Find the value of $$x$$ that maximizes the function $$f(x)=-2x^2+8x-1$$.
Slide 39</a:t>
            </a:r>
          </a:p>
        </p:txBody>
      </p:sp>
      <p:sp>
        <p:nvSpPr>
          <p:cNvPr id="3" name="Footer Placeholder 2" descr="Poll Everywhere multiple choice poll chart screen&#10;Activity Title: Find the value of $$x$$ that maximizes the function $$f(x)=-2x^2+8x-1$$.">
            <a:extLst>
              <a:ext uri="{FF2B5EF4-FFF2-40B4-BE49-F238E27FC236}">
                <a16:creationId xmlns:a16="http://schemas.microsoft.com/office/drawing/2014/main" id="{26A672AC-6CB1-94FA-0779-E3CFAFCF9343}"/>
              </a:ext>
            </a:extLst>
          </p:cNvPr>
          <p:cNvSpPr>
            <a:spLocks noGrp="1"/>
          </p:cNvSpPr>
          <p:nvPr>
            <p:ph type="ftr" sz="quarter" idx="11"/>
          </p:nvPr>
        </p:nvSpPr>
        <p:spPr/>
        <p:txBody>
          <a:bodyPr/>
          <a:lstStyle/>
          <a:p>
            <a:r>
              <a:rPr lang="en-US"/>
              <a:t>Intermediate Microeconomic Theory</a:t>
            </a:r>
          </a:p>
        </p:txBody>
      </p:sp>
      <p:pic>
        <p:nvPicPr>
          <p:cNvPr id="5" name="Picture 4">
            <a:extLst>
              <a:ext uri="{FF2B5EF4-FFF2-40B4-BE49-F238E27FC236}">
                <a16:creationId xmlns:a16="http://schemas.microsoft.com/office/drawing/2014/main" id="{56B1A1B5-82E4-C700-0D1A-7F37F66CB72D}"/>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1966821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195F0ABC-BB7C-8426-BE83-55983BA74E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DE1643-46CF-61E4-48F5-9D621914F594}"/>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Preview</a:t>
            </a:r>
            <a:endParaRPr sz="4400" dirty="0">
              <a:solidFill>
                <a:schemeClr val="bg1"/>
              </a:solidFill>
            </a:endParaRPr>
          </a:p>
        </p:txBody>
      </p:sp>
    </p:spTree>
    <p:extLst>
      <p:ext uri="{BB962C8B-B14F-4D97-AF65-F5344CB8AC3E}">
        <p14:creationId xmlns:p14="http://schemas.microsoft.com/office/powerpoint/2010/main" val="23155955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1AD7B-0BC6-34DD-1E8E-FB03E4CF63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39D6C-FB19-2DD6-6EC6-0EE32A1A6BE0}"/>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Email: HPARK3@cord.edu</a:t>
            </a:r>
          </a:p>
          <a:p>
            <a:pPr lvl="1">
              <a:defRPr sz="2000">
                <a:solidFill>
                  <a:srgbClr val="000000"/>
                </a:solidFill>
                <a:latin typeface="Garamond"/>
              </a:defRPr>
            </a:pPr>
            <a:r>
              <a:rPr lang="en-US" altLang="zh-TW" sz="2000" dirty="0"/>
              <a:t>Please include BUSN301 in the subject line, and my target response is within 1 business day.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Office: Grant Center 101</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Regular Office Hours</a:t>
            </a:r>
          </a:p>
          <a:p>
            <a:pPr lvl="1">
              <a:defRPr sz="2000">
                <a:solidFill>
                  <a:srgbClr val="000000"/>
                </a:solidFill>
                <a:latin typeface="Garamond"/>
              </a:defRPr>
            </a:pPr>
            <a:r>
              <a:rPr lang="en-US" altLang="zh-TW" sz="2000" dirty="0"/>
              <a:t>Mondays &amp; Wednesdays 12:30 PM to 2:00 PM, and</a:t>
            </a:r>
          </a:p>
          <a:p>
            <a:pPr lvl="1">
              <a:defRPr sz="2000">
                <a:solidFill>
                  <a:srgbClr val="000000"/>
                </a:solidFill>
                <a:latin typeface="Garamond"/>
              </a:defRPr>
            </a:pPr>
            <a:r>
              <a:rPr lang="en-US" altLang="zh-TW" sz="2000" dirty="0"/>
              <a:t>By appointment via Calendly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Calendly: calendly.com/brianhwpark</a:t>
            </a:r>
          </a:p>
          <a:p>
            <a:pPr lvl="1">
              <a:defRPr sz="2000">
                <a:solidFill>
                  <a:srgbClr val="000000"/>
                </a:solidFill>
                <a:latin typeface="Garamond"/>
              </a:defRPr>
            </a:pPr>
            <a:r>
              <a:rPr lang="en-US" altLang="zh-TW" sz="2000" dirty="0"/>
              <a:t>Book on-demand office hours in 15-minute increments</a:t>
            </a:r>
          </a:p>
          <a:p>
            <a:pPr lvl="1">
              <a:defRPr sz="2000">
                <a:solidFill>
                  <a:srgbClr val="000000"/>
                </a:solidFill>
                <a:latin typeface="Garamond"/>
              </a:defRPr>
            </a:pPr>
            <a:r>
              <a:rPr lang="en-US" altLang="zh-TW" sz="2000" dirty="0"/>
              <a:t>Calendar opens 10 days in advance, with a minimum of 90 minutes notice</a:t>
            </a:r>
          </a:p>
          <a:p>
            <a:pPr lvl="1">
              <a:defRPr sz="2000">
                <a:solidFill>
                  <a:srgbClr val="000000"/>
                </a:solidFill>
                <a:latin typeface="Garamond"/>
              </a:defRPr>
            </a:pPr>
            <a:r>
              <a:rPr lang="en-US" altLang="zh-TW" sz="2000" dirty="0"/>
              <a:t>For longer sessions, you may book 2~3 sessions in a row</a:t>
            </a:r>
          </a:p>
          <a:p>
            <a:pPr lvl="2">
              <a:defRPr sz="2000">
                <a:solidFill>
                  <a:srgbClr val="000000"/>
                </a:solidFill>
                <a:latin typeface="Garamond"/>
              </a:defRPr>
            </a:pPr>
            <a:r>
              <a:rPr lang="en-US" altLang="zh-TW" sz="1600" dirty="0"/>
              <a:t>e.g. Book a session at 2:00 PM, and another at 2:15 PM for a meeting from 2:00 PM through 2:30 PM.</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53656699-D054-692A-B8C5-222C3D41D0A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37B4A-FF4D-FB6A-AF3C-13B30764A07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b="1" dirty="0">
                <a:solidFill>
                  <a:schemeClr val="bg1"/>
                </a:solidFill>
                <a:latin typeface="Garamond"/>
              </a:rPr>
              <a:t>  Announcements: Contact</a:t>
            </a:r>
            <a:endParaRPr lang="en-US" sz="4000" dirty="0">
              <a:solidFill>
                <a:schemeClr val="bg1"/>
              </a:solidFill>
            </a:endParaRPr>
          </a:p>
        </p:txBody>
      </p:sp>
      <p:sp>
        <p:nvSpPr>
          <p:cNvPr id="5" name="Rectangle 4">
            <a:extLst>
              <a:ext uri="{FF2B5EF4-FFF2-40B4-BE49-F238E27FC236}">
                <a16:creationId xmlns:a16="http://schemas.microsoft.com/office/drawing/2014/main" id="{D29AB883-1694-75EC-39F0-5F0532C38F7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0AC99B2-5A4C-8BD7-7BE1-F1C1646FA61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861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361F-2725-CEA8-E0ED-D4290FD0A46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059FF1E-45FC-602F-BB07-318B0F95002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572E819-2AC3-D7A3-83FE-FE1FF1FCD4EB}"/>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Preview</a:t>
            </a:r>
          </a:p>
        </p:txBody>
      </p:sp>
      <p:sp>
        <p:nvSpPr>
          <p:cNvPr id="7" name="Rectangle 6">
            <a:extLst>
              <a:ext uri="{FF2B5EF4-FFF2-40B4-BE49-F238E27FC236}">
                <a16:creationId xmlns:a16="http://schemas.microsoft.com/office/drawing/2014/main" id="{3DAE5A5F-D207-374F-99E2-F8757A3EBBC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A40E7281-6C6B-77F3-6F1E-7E71218922F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198E934D-8ABA-13BA-0D69-A5A7DAA9E803}"/>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We now turn to consumer theory, which studies how individuals make choices under scarcity.</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We begin by representing scarcity mathematically using the budget constraint.</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Although we start with monetary budgets, this framework generalizes to other forms of scarcity, including time, land, and resources, across many areas of economics.</a:t>
            </a:r>
          </a:p>
        </p:txBody>
      </p:sp>
    </p:spTree>
    <p:extLst>
      <p:ext uri="{BB962C8B-B14F-4D97-AF65-F5344CB8AC3E}">
        <p14:creationId xmlns:p14="http://schemas.microsoft.com/office/powerpoint/2010/main" val="37194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32C3-2508-6B39-ECE9-F1DC64113E2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1A6601-6353-3352-CE9E-80DDBD15B4E2}"/>
              </a:ext>
            </a:extLst>
          </p:cNvPr>
          <p:cNvSpPr>
            <a:spLocks noGrp="1"/>
          </p:cNvSpPr>
          <p:nvPr>
            <p:ph sz="half" idx="2"/>
          </p:nvPr>
        </p:nvSpPr>
        <p:spPr>
          <a:xfrm>
            <a:off x="3831336" y="1190856"/>
            <a:ext cx="8028305" cy="5045352"/>
          </a:xfrm>
        </p:spPr>
        <p:txBody>
          <a:bodyPr>
            <a:normAutofit/>
          </a:bodyPr>
          <a:lstStyle/>
          <a:p>
            <a:pPr>
              <a:defRPr sz="2000">
                <a:solidFill>
                  <a:srgbClr val="000000"/>
                </a:solidFill>
                <a:latin typeface="Garamond"/>
              </a:defRPr>
            </a:pPr>
            <a:r>
              <a:rPr lang="en-US" sz="2400" dirty="0">
                <a:solidFill>
                  <a:srgbClr val="000000"/>
                </a:solidFill>
                <a:latin typeface="Garamond"/>
              </a:rPr>
              <a:t>Intermediate Microeconomics with Calculus</a:t>
            </a:r>
          </a:p>
          <a:p>
            <a:pPr lvl="3">
              <a:defRPr sz="2000">
                <a:solidFill>
                  <a:srgbClr val="000000"/>
                </a:solidFill>
                <a:latin typeface="Garamond"/>
              </a:defRPr>
            </a:pPr>
            <a:endParaRPr lang="en-US" sz="1400" dirty="0">
              <a:solidFill>
                <a:srgbClr val="000000"/>
              </a:solidFill>
              <a:latin typeface="Garamond"/>
            </a:endParaRPr>
          </a:p>
          <a:p>
            <a:pPr>
              <a:defRPr sz="2000">
                <a:solidFill>
                  <a:srgbClr val="000000"/>
                </a:solidFill>
                <a:latin typeface="Garamond"/>
              </a:defRPr>
            </a:pPr>
            <a:r>
              <a:rPr lang="en-US" sz="2400" dirty="0">
                <a:solidFill>
                  <a:srgbClr val="000000"/>
                </a:solidFill>
                <a:latin typeface="Garamond"/>
              </a:rPr>
              <a:t>2</a:t>
            </a:r>
            <a:r>
              <a:rPr lang="en-US" sz="2400" baseline="30000" dirty="0">
                <a:solidFill>
                  <a:srgbClr val="000000"/>
                </a:solidFill>
                <a:latin typeface="Garamond"/>
              </a:rPr>
              <a:t>nd</a:t>
            </a:r>
            <a:r>
              <a:rPr lang="en-US" sz="2400" dirty="0">
                <a:solidFill>
                  <a:srgbClr val="000000"/>
                </a:solidFill>
                <a:latin typeface="Garamond"/>
              </a:rPr>
              <a:t> Edition</a:t>
            </a:r>
          </a:p>
          <a:p>
            <a:pPr lvl="3">
              <a:defRPr sz="2000">
                <a:solidFill>
                  <a:srgbClr val="000000"/>
                </a:solidFill>
                <a:latin typeface="Garamond"/>
              </a:defRPr>
            </a:pPr>
            <a:endParaRPr lang="en-US" sz="1400" dirty="0">
              <a:solidFill>
                <a:srgbClr val="000000"/>
              </a:solidFill>
              <a:latin typeface="Garamond"/>
            </a:endParaRPr>
          </a:p>
          <a:p>
            <a:pPr>
              <a:defRPr sz="2000">
                <a:solidFill>
                  <a:srgbClr val="000000"/>
                </a:solidFill>
                <a:latin typeface="Garamond"/>
              </a:defRPr>
            </a:pPr>
            <a:r>
              <a:rPr lang="en-US" sz="2400" dirty="0">
                <a:solidFill>
                  <a:srgbClr val="000000"/>
                </a:solidFill>
                <a:latin typeface="Garamond"/>
              </a:rPr>
              <a:t>Hal R. Varian &amp; Marc J. Melitz</a:t>
            </a:r>
          </a:p>
          <a:p>
            <a:pPr lvl="3">
              <a:defRPr sz="2000">
                <a:solidFill>
                  <a:srgbClr val="000000"/>
                </a:solidFill>
                <a:latin typeface="Garamond"/>
              </a:defRPr>
            </a:pPr>
            <a:endParaRPr lang="en-US" sz="1400" dirty="0">
              <a:solidFill>
                <a:srgbClr val="000000"/>
              </a:solidFill>
              <a:latin typeface="Garamond"/>
            </a:endParaRPr>
          </a:p>
          <a:p>
            <a:pPr>
              <a:defRPr sz="2000">
                <a:solidFill>
                  <a:srgbClr val="000000"/>
                </a:solidFill>
                <a:latin typeface="Garamond"/>
              </a:defRPr>
            </a:pPr>
            <a:r>
              <a:rPr lang="en-US" sz="2400" dirty="0">
                <a:solidFill>
                  <a:srgbClr val="000000"/>
                </a:solidFill>
                <a:latin typeface="Garamond"/>
              </a:rPr>
              <a:t>W. W. Norton</a:t>
            </a:r>
            <a:endParaRPr lang="en-US" sz="1400" dirty="0">
              <a:solidFill>
                <a:srgbClr val="000000"/>
              </a:solidFill>
              <a:latin typeface="Garamond"/>
            </a:endParaRPr>
          </a:p>
          <a:p>
            <a:pPr lvl="3">
              <a:defRPr sz="2000">
                <a:solidFill>
                  <a:srgbClr val="000000"/>
                </a:solidFill>
                <a:latin typeface="Garamond"/>
              </a:defRPr>
            </a:pPr>
            <a:endParaRPr lang="en-US" sz="1400" dirty="0">
              <a:solidFill>
                <a:srgbClr val="000000"/>
              </a:solidFill>
              <a:latin typeface="Garamond"/>
            </a:endParaRPr>
          </a:p>
          <a:p>
            <a:pPr>
              <a:defRPr sz="2000">
                <a:solidFill>
                  <a:srgbClr val="000000"/>
                </a:solidFill>
                <a:latin typeface="Garamond"/>
              </a:defRPr>
            </a:pPr>
            <a:r>
              <a:rPr lang="en-US" sz="2400" dirty="0">
                <a:solidFill>
                  <a:srgbClr val="000000"/>
                </a:solidFill>
                <a:latin typeface="Garamond"/>
              </a:rPr>
              <a:t>Lecture notes to be distributed over Moodle</a:t>
            </a:r>
          </a:p>
          <a:p>
            <a:pPr lvl="3">
              <a:defRPr sz="2000">
                <a:solidFill>
                  <a:srgbClr val="000000"/>
                </a:solidFill>
                <a:latin typeface="Garamond"/>
              </a:defRPr>
            </a:pPr>
            <a:endParaRPr lang="en-US" sz="1400" dirty="0">
              <a:solidFill>
                <a:srgbClr val="000000"/>
              </a:solidFill>
              <a:latin typeface="Garamond"/>
            </a:endParaRPr>
          </a:p>
          <a:p>
            <a:pPr>
              <a:defRPr sz="2000">
                <a:solidFill>
                  <a:srgbClr val="000000"/>
                </a:solidFill>
                <a:latin typeface="Garamond"/>
              </a:defRPr>
            </a:pPr>
            <a:r>
              <a:rPr lang="en-US" sz="2400" dirty="0">
                <a:solidFill>
                  <a:srgbClr val="000000"/>
                </a:solidFill>
                <a:latin typeface="Garamond"/>
              </a:rPr>
              <a:t>Previous editions are acceptable</a:t>
            </a:r>
          </a:p>
        </p:txBody>
      </p:sp>
      <p:sp>
        <p:nvSpPr>
          <p:cNvPr id="5" name="Rectangle 4">
            <a:extLst>
              <a:ext uri="{FF2B5EF4-FFF2-40B4-BE49-F238E27FC236}">
                <a16:creationId xmlns:a16="http://schemas.microsoft.com/office/drawing/2014/main" id="{D28C6408-049E-9139-96E8-EF4359483F7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59077B6-E55E-618B-D0E5-86C1AF34313F}"/>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Announcements: Textbook</a:t>
            </a:r>
          </a:p>
        </p:txBody>
      </p:sp>
      <p:sp>
        <p:nvSpPr>
          <p:cNvPr id="7" name="Rectangle 6">
            <a:extLst>
              <a:ext uri="{FF2B5EF4-FFF2-40B4-BE49-F238E27FC236}">
                <a16:creationId xmlns:a16="http://schemas.microsoft.com/office/drawing/2014/main" id="{65C65DCF-2401-759E-64BA-AC22665AD43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5B9FAA8C-43F5-436A-5BC5-9FC9B1AA60D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pic>
        <p:nvPicPr>
          <p:cNvPr id="1026" name="Picture 2" descr="Intermediate Microeconomics With Calculus: 9781324034414: Economics Books @  Amazon.com">
            <a:extLst>
              <a:ext uri="{FF2B5EF4-FFF2-40B4-BE49-F238E27FC236}">
                <a16:creationId xmlns:a16="http://schemas.microsoft.com/office/drawing/2014/main" id="{6FDB0ABF-4B9F-CF11-8AEA-F4628C290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70" y="1427532"/>
            <a:ext cx="332845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A3235-BA29-0B59-9251-31E7747DD6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0C154A4-E18D-A4AB-3E44-4BBB697785A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BBD7F54-46B0-4AFB-D306-3CD1A7059562}"/>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Policies: Grading</a:t>
            </a:r>
          </a:p>
        </p:txBody>
      </p:sp>
      <p:sp>
        <p:nvSpPr>
          <p:cNvPr id="7" name="Rectangle 6">
            <a:extLst>
              <a:ext uri="{FF2B5EF4-FFF2-40B4-BE49-F238E27FC236}">
                <a16:creationId xmlns:a16="http://schemas.microsoft.com/office/drawing/2014/main" id="{A8341872-A8B5-9270-944D-1AA771E26D9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D7FEB5CA-C0F0-C65D-0590-3C8FA065F7F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B8889659-6172-629C-CEA2-890F7C20A681}"/>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The final letter grade to be calculated using your end of semester Grand Total score.</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Grand Total #1: Balanced</a:t>
            </a:r>
          </a:p>
          <a:p>
            <a:pPr lvl="1">
              <a:defRPr sz="2000">
                <a:solidFill>
                  <a:srgbClr val="000000"/>
                </a:solidFill>
                <a:latin typeface="Garamond"/>
              </a:defRPr>
            </a:pPr>
            <a:r>
              <a:rPr lang="en-US" altLang="zh-TW" sz="2000" dirty="0"/>
              <a:t>33% for Homework, 33% for Quizzes, 34% for the Final Exam</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Grand Total #2: Rewarding Consistency</a:t>
            </a:r>
          </a:p>
          <a:p>
            <a:pPr lvl="1">
              <a:defRPr sz="2000">
                <a:solidFill>
                  <a:srgbClr val="000000"/>
                </a:solidFill>
                <a:latin typeface="Garamond"/>
              </a:defRPr>
            </a:pPr>
            <a:r>
              <a:rPr lang="en-US" altLang="zh-TW" sz="2000" dirty="0"/>
              <a:t>40% for Homework, 40% for Quizzes, 20% for the Final Exam</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Grand Total #3: The “Hail Mary” option</a:t>
            </a:r>
          </a:p>
          <a:p>
            <a:pPr lvl="1">
              <a:defRPr sz="2000">
                <a:solidFill>
                  <a:srgbClr val="000000"/>
                </a:solidFill>
                <a:latin typeface="Garamond"/>
              </a:defRPr>
            </a:pPr>
            <a:r>
              <a:rPr lang="en-US" altLang="zh-TW" sz="2000" dirty="0"/>
              <a:t>15% for Homework, 15% for Quizzes, 70% for the Final Exam</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At the end of the term, any additional credit will be added to each grand total, and the highest of the three Grand Total scores is used to determine your letter grade.</a:t>
            </a:r>
          </a:p>
        </p:txBody>
      </p:sp>
    </p:spTree>
    <p:extLst>
      <p:ext uri="{BB962C8B-B14F-4D97-AF65-F5344CB8AC3E}">
        <p14:creationId xmlns:p14="http://schemas.microsoft.com/office/powerpoint/2010/main" val="35159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fade">
                                      <p:cBhvr>
                                        <p:cTn id="20" dur="500"/>
                                        <p:tgtEl>
                                          <p:spTgt spid="1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fade">
                                      <p:cBhvr>
                                        <p:cTn id="23" dur="500"/>
                                        <p:tgtEl>
                                          <p:spTgt spid="1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8" end="8"/>
                                            </p:txEl>
                                          </p:spTgt>
                                        </p:tgtEl>
                                        <p:attrNameLst>
                                          <p:attrName>style.visibility</p:attrName>
                                        </p:attrNameLst>
                                      </p:cBhvr>
                                      <p:to>
                                        <p:strVal val="visible"/>
                                      </p:to>
                                    </p:set>
                                    <p:animEffect transition="in" filter="fade">
                                      <p:cBhvr>
                                        <p:cTn id="28" dur="500"/>
                                        <p:tgtEl>
                                          <p:spTgt spid="1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animEffect transition="in" filter="fade">
                                      <p:cBhvr>
                                        <p:cTn id="31" dur="500"/>
                                        <p:tgtEl>
                                          <p:spTgt spid="14">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xEl>
                                              <p:pRg st="11" end="11"/>
                                            </p:txEl>
                                          </p:spTgt>
                                        </p:tgtEl>
                                        <p:attrNameLst>
                                          <p:attrName>style.visibility</p:attrName>
                                        </p:attrNameLst>
                                      </p:cBhvr>
                                      <p:to>
                                        <p:strVal val="visible"/>
                                      </p:to>
                                    </p:set>
                                    <p:animEffect transition="in" filter="fade">
                                      <p:cBhvr>
                                        <p:cTn id="36"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3F00-8C8C-AB23-4FD8-758A3E0D552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9AF5F0B-9E91-9CF7-E31B-7C1B0EDEBB8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EEC65DE-BF71-E500-DCF0-F48432A79EBD}"/>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Policies: Attendance</a:t>
            </a:r>
          </a:p>
        </p:txBody>
      </p:sp>
      <p:sp>
        <p:nvSpPr>
          <p:cNvPr id="7" name="Rectangle 6">
            <a:extLst>
              <a:ext uri="{FF2B5EF4-FFF2-40B4-BE49-F238E27FC236}">
                <a16:creationId xmlns:a16="http://schemas.microsoft.com/office/drawing/2014/main" id="{A21BF0C7-29D7-FA6A-0C72-BBCEB414879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F0948B46-C0CE-0488-151C-A0FAFB92484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9731B94F-5E90-B616-E3A8-FB65F57B1FEA}"/>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Attendance may be checked at the beginning of each class session.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Each student is permitted one unexcused absence per calendar month without penalty.</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Attendance does not directly factor into a student’s Grand Total score; however, it will be used to determine recovery rates following each quiz.</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Five or more unexcused absences (excluding the monthly no-penalty absences) over the duration of the term may result in a failing grade. </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 criteria for determining whether an absence is excused or unexcused will follow Concordia College policy, with final discretion resting with the instructor.</a:t>
            </a:r>
          </a:p>
        </p:txBody>
      </p:sp>
    </p:spTree>
    <p:extLst>
      <p:ext uri="{BB962C8B-B14F-4D97-AF65-F5344CB8AC3E}">
        <p14:creationId xmlns:p14="http://schemas.microsoft.com/office/powerpoint/2010/main" val="41672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B1FE6-9990-B9CE-8A65-E0075796580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74C9FF0-5E2B-CE89-8286-C65D159783D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F192AF0-5F6A-3BE9-432A-89E25B5672A2}"/>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Policies: Problem Sets</a:t>
            </a:r>
          </a:p>
        </p:txBody>
      </p:sp>
      <p:sp>
        <p:nvSpPr>
          <p:cNvPr id="7" name="Rectangle 6">
            <a:extLst>
              <a:ext uri="{FF2B5EF4-FFF2-40B4-BE49-F238E27FC236}">
                <a16:creationId xmlns:a16="http://schemas.microsoft.com/office/drawing/2014/main" id="{3D3C0B1F-37B7-78E5-84C0-F46A97365B5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64883B86-572F-079C-ED4E-FD094B7353A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0925C032-9E8C-C2D2-3F54-616A55EB1680}"/>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Problem sets will be assigned periodically as take-home assignments.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 format (not necessarily content) of the problem set will closely match that of the in-class quizzes and final exam, with minor deviations.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Late submissions:</a:t>
            </a:r>
          </a:p>
          <a:p>
            <a:pPr lvl="1">
              <a:defRPr sz="2000">
                <a:solidFill>
                  <a:srgbClr val="000000"/>
                </a:solidFill>
                <a:latin typeface="Garamond"/>
              </a:defRPr>
            </a:pPr>
            <a:r>
              <a:rPr lang="en-US" altLang="zh-TW" sz="2000" dirty="0"/>
              <a:t>Any late submission will incur a deduction of 10% of the graded result.</a:t>
            </a:r>
          </a:p>
          <a:p>
            <a:pPr lvl="1">
              <a:defRPr sz="2000">
                <a:solidFill>
                  <a:srgbClr val="000000"/>
                </a:solidFill>
                <a:latin typeface="Garamond"/>
              </a:defRPr>
            </a:pPr>
            <a:r>
              <a:rPr lang="en-US" altLang="zh-TW" sz="2000" dirty="0"/>
              <a:t>For every 12-hour delay, an additional 10% will be deducted from the graded result.</a:t>
            </a:r>
          </a:p>
          <a:p>
            <a:pPr lvl="1">
              <a:defRPr sz="2000">
                <a:solidFill>
                  <a:srgbClr val="000000"/>
                </a:solidFill>
                <a:latin typeface="Garamond"/>
              </a:defRPr>
            </a:pPr>
            <a:r>
              <a:rPr lang="en-US" altLang="zh-TW" sz="2000" dirty="0"/>
              <a:t>Late submissions past 72 hours of the deadline will not be accepted and will result in a grade of 0.</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Students with approved documentation or extenuating circumstances may be granted a deduction-free extension at the instructor’s discretion.</a:t>
            </a:r>
          </a:p>
        </p:txBody>
      </p:sp>
    </p:spTree>
    <p:extLst>
      <p:ext uri="{BB962C8B-B14F-4D97-AF65-F5344CB8AC3E}">
        <p14:creationId xmlns:p14="http://schemas.microsoft.com/office/powerpoint/2010/main" val="324042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fade">
                                      <p:cBhvr>
                                        <p:cTn id="20" dur="500"/>
                                        <p:tgtEl>
                                          <p:spTgt spid="1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fade">
                                      <p:cBhvr>
                                        <p:cTn id="23" dur="500"/>
                                        <p:tgtEl>
                                          <p:spTgt spid="1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xEl>
                                              <p:pRg st="7" end="7"/>
                                            </p:txEl>
                                          </p:spTgt>
                                        </p:tgtEl>
                                        <p:attrNameLst>
                                          <p:attrName>style.visibility</p:attrName>
                                        </p:attrNameLst>
                                      </p:cBhvr>
                                      <p:to>
                                        <p:strVal val="visible"/>
                                      </p:to>
                                    </p:set>
                                    <p:animEffect transition="in" filter="fade">
                                      <p:cBhvr>
                                        <p:cTn id="26" dur="500"/>
                                        <p:tgtEl>
                                          <p:spTgt spid="1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animEffect transition="in" filter="fade">
                                      <p:cBhvr>
                                        <p:cTn id="31"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DC0A-A89D-2405-905F-5A908F29745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7F11715-A7A9-EB3B-5732-69D9CE1F540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9BCBAB6-33CD-26B5-967F-532C5176D43C}"/>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Policies: Quizzes</a:t>
            </a:r>
          </a:p>
        </p:txBody>
      </p:sp>
      <p:sp>
        <p:nvSpPr>
          <p:cNvPr id="7" name="Rectangle 6">
            <a:extLst>
              <a:ext uri="{FF2B5EF4-FFF2-40B4-BE49-F238E27FC236}">
                <a16:creationId xmlns:a16="http://schemas.microsoft.com/office/drawing/2014/main" id="{94CFD859-9858-204C-7E35-1627AA2C29E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F16D2246-2E68-2A15-5084-6F85344E552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Intermediate Microeconomic Theory</a:t>
            </a:r>
            <a:endParaRPr lang="en-US" dirty="0">
              <a:solidFill>
                <a:schemeClr val="bg1"/>
              </a:solidFill>
              <a:latin typeface="Garamond" panose="02020404030301010803" pitchFamily="18" charset="0"/>
            </a:endParaRPr>
          </a:p>
        </p:txBody>
      </p:sp>
      <p:sp>
        <p:nvSpPr>
          <p:cNvPr id="14" name="Content Placeholder 2">
            <a:extLst>
              <a:ext uri="{FF2B5EF4-FFF2-40B4-BE49-F238E27FC236}">
                <a16:creationId xmlns:a16="http://schemas.microsoft.com/office/drawing/2014/main" id="{DE30D656-3633-E930-C902-B05D55EA52E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Up to 6 closed-book, in-class quizzes will be administered throughout the semester.</a:t>
            </a:r>
          </a:p>
          <a:p>
            <a:pPr marL="1371600" lvl="3" indent="0">
              <a:buNone/>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Because quizzes are designed to be low-stakes and frequent check-ins, students will have opportunities to recover deducted points.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To participate in grade recovery, students must review their graded material, demonstrate a clear understanding of the error, and present the correct answer to the instructor in person during office hours.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The proportion of points that a student can recover is directly tied to their attendance rate. Assuming a maximum recovery rate of R%, the recovery rate is calculated as: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A587FFE-F2AB-6F34-ED75-131EA70801BC}"/>
                  </a:ext>
                </a:extLst>
              </p:cNvPr>
              <p:cNvSpPr txBox="1"/>
              <p:nvPr/>
            </p:nvSpPr>
            <p:spPr>
              <a:xfrm>
                <a:off x="2947738" y="5392229"/>
                <a:ext cx="6208776" cy="6294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𝑅𝑒𝑐𝑜𝑣𝑒𝑟𝑦</m:t>
                      </m:r>
                      <m:r>
                        <a:rPr lang="en-US" b="0" i="1" smtClean="0">
                          <a:latin typeface="Cambria Math" panose="02040503050406030204" pitchFamily="18" charset="0"/>
                        </a:rPr>
                        <m:t> </m:t>
                      </m:r>
                      <m:r>
                        <a:rPr lang="en-US" b="0" i="1" smtClean="0">
                          <a:latin typeface="Cambria Math" panose="02040503050406030204" pitchFamily="18" charset="0"/>
                        </a:rPr>
                        <m:t>𝑅𝑎𝑡𝑒</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𝐴𝑡𝑡𝑒𝑛𝑑𝑒𝑑</m:t>
                          </m:r>
                          <m:r>
                            <a:rPr lang="en-US" b="0" i="1" smtClean="0">
                              <a:latin typeface="Cambria Math" panose="02040503050406030204" pitchFamily="18" charset="0"/>
                            </a:rPr>
                            <m:t>+# </m:t>
                          </m:r>
                          <m:r>
                            <a:rPr lang="en-US" b="0" i="1" smtClean="0">
                              <a:latin typeface="Cambria Math" panose="02040503050406030204" pitchFamily="18" charset="0"/>
                            </a:rPr>
                            <m:t>𝐸𝑥𝑐𝑢𝑠𝑒𝑑</m:t>
                          </m:r>
                          <m:r>
                            <a:rPr lang="en-US" b="0" i="1" smtClean="0">
                              <a:latin typeface="Cambria Math" panose="02040503050406030204" pitchFamily="18" charset="0"/>
                            </a:rPr>
                            <m:t> </m:t>
                          </m:r>
                          <m:r>
                            <a:rPr lang="en-US" b="0" i="1" smtClean="0">
                              <a:latin typeface="Cambria Math" panose="02040503050406030204" pitchFamily="18" charset="0"/>
                            </a:rPr>
                            <m:t>𝐴𝑏𝑠𝑒𝑛𝑐𝑒𝑠</m:t>
                          </m:r>
                        </m:num>
                        <m:den>
                          <m:r>
                            <a:rPr lang="en-US" b="0" i="1" smtClean="0">
                              <a:latin typeface="Cambria Math" panose="02040503050406030204" pitchFamily="18" charset="0"/>
                            </a:rPr>
                            <m:t># </m:t>
                          </m:r>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𝐴𝑡𝑡𝑒𝑛𝑑𝑎𝑛𝑐𝑒</m:t>
                          </m:r>
                          <m:r>
                            <a:rPr lang="en-US" b="0" i="1" smtClean="0">
                              <a:latin typeface="Cambria Math" panose="02040503050406030204" pitchFamily="18" charset="0"/>
                            </a:rPr>
                            <m:t> </m:t>
                          </m:r>
                          <m:r>
                            <a:rPr lang="en-US" b="0" i="1" smtClean="0">
                              <a:latin typeface="Cambria Math" panose="02040503050406030204" pitchFamily="18" charset="0"/>
                            </a:rPr>
                            <m:t>𝐶h𝑒𝑐𝑘𝑠</m:t>
                          </m:r>
                        </m:den>
                      </m:f>
                    </m:oMath>
                  </m:oMathPara>
                </a14:m>
                <a:endParaRPr lang="en-US" dirty="0"/>
              </a:p>
            </p:txBody>
          </p:sp>
        </mc:Choice>
        <mc:Fallback xmlns="">
          <p:sp>
            <p:nvSpPr>
              <p:cNvPr id="2" name="TextBox 1">
                <a:extLst>
                  <a:ext uri="{FF2B5EF4-FFF2-40B4-BE49-F238E27FC236}">
                    <a16:creationId xmlns:a16="http://schemas.microsoft.com/office/drawing/2014/main" id="{2A587FFE-F2AB-6F34-ED75-131EA70801BC}"/>
                  </a:ext>
                </a:extLst>
              </p:cNvPr>
              <p:cNvSpPr txBox="1">
                <a:spLocks noRot="1" noChangeAspect="1" noMove="1" noResize="1" noEditPoints="1" noAdjustHandles="1" noChangeArrowheads="1" noChangeShapeType="1" noTextEdit="1"/>
              </p:cNvSpPr>
              <p:nvPr/>
            </p:nvSpPr>
            <p:spPr>
              <a:xfrm>
                <a:off x="2947738" y="5392229"/>
                <a:ext cx="6208776" cy="62946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77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945ffd6c-d6c5-4c68-90ff-cf28ba4f2991"/>
</p:tagLst>
</file>

<file path=ppt/tags/tag10.xml><?xml version="1.0" encoding="utf-8"?>
<p:tagLst xmlns:a="http://schemas.openxmlformats.org/drawingml/2006/main" xmlns:r="http://schemas.openxmlformats.org/officeDocument/2006/relationships" xmlns:p="http://schemas.openxmlformats.org/presentationml/2006/main">
  <p:tag name="__PE_POLL_EMBED_ID" val="f6ff0549-80f7-4634-89a2-3a218f90cb7c"/>
</p:tagLst>
</file>

<file path=ppt/tags/tag11.xml><?xml version="1.0" encoding="utf-8"?>
<p:tagLst xmlns:a="http://schemas.openxmlformats.org/drawingml/2006/main" xmlns:r="http://schemas.openxmlformats.org/officeDocument/2006/relationships" xmlns:p="http://schemas.openxmlformats.org/presentationml/2006/main">
  <p:tag name="__PE_POLL_EMBED_ID" val="77ebba10-4805-4394-b726-41434fa1da3c"/>
</p:tagLst>
</file>

<file path=ppt/tags/tag12.xml><?xml version="1.0" encoding="utf-8"?>
<p:tagLst xmlns:a="http://schemas.openxmlformats.org/drawingml/2006/main" xmlns:r="http://schemas.openxmlformats.org/officeDocument/2006/relationships" xmlns:p="http://schemas.openxmlformats.org/presentationml/2006/main">
  <p:tag name="__PE_POLL_EMBED_ID" val="1205413e-954b-4ba7-b6ed-222d4767e65f"/>
</p:tagLst>
</file>

<file path=ppt/tags/tag2.xml><?xml version="1.0" encoding="utf-8"?>
<p:tagLst xmlns:a="http://schemas.openxmlformats.org/drawingml/2006/main" xmlns:r="http://schemas.openxmlformats.org/officeDocument/2006/relationships" xmlns:p="http://schemas.openxmlformats.org/presentationml/2006/main">
  <p:tag name="__PE_POLL_EMBED_ID" val="13048e85-56e6-4fb7-a1d7-a1dc4be183a4"/>
</p:tagLst>
</file>

<file path=ppt/tags/tag3.xml><?xml version="1.0" encoding="utf-8"?>
<p:tagLst xmlns:a="http://schemas.openxmlformats.org/drawingml/2006/main" xmlns:r="http://schemas.openxmlformats.org/officeDocument/2006/relationships" xmlns:p="http://schemas.openxmlformats.org/presentationml/2006/main">
  <p:tag name="__PE_POLL_EMBED_ID" val="ef85838b-c548-4a60-bcff-0f9b6c6c361d"/>
</p:tagLst>
</file>

<file path=ppt/tags/tag4.xml><?xml version="1.0" encoding="utf-8"?>
<p:tagLst xmlns:a="http://schemas.openxmlformats.org/drawingml/2006/main" xmlns:r="http://schemas.openxmlformats.org/officeDocument/2006/relationships" xmlns:p="http://schemas.openxmlformats.org/presentationml/2006/main">
  <p:tag name="__PE_POLL_EMBED_ID" val="d206c687-542f-4484-baf8-5c3f4dd38dfa"/>
</p:tagLst>
</file>

<file path=ppt/tags/tag5.xml><?xml version="1.0" encoding="utf-8"?>
<p:tagLst xmlns:a="http://schemas.openxmlformats.org/drawingml/2006/main" xmlns:r="http://schemas.openxmlformats.org/officeDocument/2006/relationships" xmlns:p="http://schemas.openxmlformats.org/presentationml/2006/main">
  <p:tag name="__PE_POLL_EMBED_ID" val="2aeb0d4d-88f9-4a5c-b0d3-f7f884b88154"/>
</p:tagLst>
</file>

<file path=ppt/tags/tag6.xml><?xml version="1.0" encoding="utf-8"?>
<p:tagLst xmlns:a="http://schemas.openxmlformats.org/drawingml/2006/main" xmlns:r="http://schemas.openxmlformats.org/officeDocument/2006/relationships" xmlns:p="http://schemas.openxmlformats.org/presentationml/2006/main">
  <p:tag name="__PE_POLL_EMBED_ID" val="4c512c40-1032-40ef-9d68-d59dc689da96"/>
</p:tagLst>
</file>

<file path=ppt/tags/tag7.xml><?xml version="1.0" encoding="utf-8"?>
<p:tagLst xmlns:a="http://schemas.openxmlformats.org/drawingml/2006/main" xmlns:r="http://schemas.openxmlformats.org/officeDocument/2006/relationships" xmlns:p="http://schemas.openxmlformats.org/presentationml/2006/main">
  <p:tag name="__PE_POLL_EMBED_ID" val="89def4ee-84df-4d7d-95db-dddb36cf4a6e"/>
</p:tagLst>
</file>

<file path=ppt/tags/tag8.xml><?xml version="1.0" encoding="utf-8"?>
<p:tagLst xmlns:a="http://schemas.openxmlformats.org/drawingml/2006/main" xmlns:r="http://schemas.openxmlformats.org/officeDocument/2006/relationships" xmlns:p="http://schemas.openxmlformats.org/presentationml/2006/main">
  <p:tag name="__PE_POLL_EMBED_ID" val="0b84bea5-c9fa-44df-9fd2-b5ff8e2c817e"/>
</p:tagLst>
</file>

<file path=ppt/tags/tag9.xml><?xml version="1.0" encoding="utf-8"?>
<p:tagLst xmlns:a="http://schemas.openxmlformats.org/drawingml/2006/main" xmlns:r="http://schemas.openxmlformats.org/officeDocument/2006/relationships" xmlns:p="http://schemas.openxmlformats.org/presentationml/2006/main">
  <p:tag name="__PE_POLL_EMBED_ID" val="27fe96bc-d8c6-4bd9-8c0b-0ed6f637d24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356cb1e-6d86-4dae-a983-fa46a00b040a}" enabled="1" method="Standar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4485</TotalTime>
  <Words>3547</Words>
  <Application>Microsoft Office PowerPoint</Application>
  <PresentationFormat>Custom</PresentationFormat>
  <Paragraphs>360</Paragraphs>
  <Slides>40</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Arial</vt:lpstr>
      <vt:lpstr>Calibri</vt:lpstr>
      <vt:lpstr>Cambria Math</vt:lpstr>
      <vt:lpstr>Garamond</vt:lpstr>
      <vt:lpstr>Office Theme</vt:lpstr>
      <vt:lpstr>PowerPoint Presentation</vt:lpstr>
      <vt:lpstr>  Announcements: About Me</vt:lpstr>
      <vt:lpstr>PowerPoint Presentation</vt:lpstr>
      <vt:lpstr>  Announcements: Contact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Everywhere multiple choice poll instructions screen
Activity Title: Find the value of $$C$$ when $$\\frac{x^3}{x}=x^C$$
Slide 20</vt:lpstr>
      <vt:lpstr>Poll Everywhere multiple choice poll chart screen
Activity Title: Find the value of $$C$$ when $$\\frac{x^3}{x}=x^C$$
Slide 22</vt:lpstr>
      <vt:lpstr>PowerPoint Presentation</vt:lpstr>
      <vt:lpstr>PowerPoint Presentation</vt:lpstr>
      <vt:lpstr>Poll Everywhere multiple choice poll instructions screen
Activity Title: Find the slope of the linear function: $$f(x)=11+2x$$
Slide 24</vt:lpstr>
      <vt:lpstr>Poll Everywhere multiple choice poll chart screen
Activity Title: Find the slope of the linear function: $$f(x)=11+2x$$
Slide 26</vt:lpstr>
      <vt:lpstr>PowerPoint Presentation</vt:lpstr>
      <vt:lpstr>PowerPoint Presentation</vt:lpstr>
      <vt:lpstr>PowerPoint Presentation</vt:lpstr>
      <vt:lpstr>Poll Everywhere multiple choice poll instructions screen
Activity Title: Calculate $$\\frac{d}{dx}3x^2$$
Slide 29</vt:lpstr>
      <vt:lpstr>Poll Everywhere multiple choice poll chart screen
Activity Title: Calculate $$\\frac{d}{dx}3x^2$$
Slide 31</vt:lpstr>
      <vt:lpstr>PowerPoint Presentation</vt:lpstr>
      <vt:lpstr>PowerPoint Presentation</vt:lpstr>
      <vt:lpstr>Poll Everywhere multiple choice poll instructions screen
Activity Title: Find $$\\frac{\\partial}{\\partial x}3x^3y^2$$
Slide 30</vt:lpstr>
      <vt:lpstr>Poll Everywhere multiple choice poll chart screen
Activity Title: Find $$\\frac{\\partial}{\\partial x}3x^3y^2$$
Slide 32</vt:lpstr>
      <vt:lpstr>PowerPoint Presentation</vt:lpstr>
      <vt:lpstr>Poll Everywhere multiple choice poll instructions screen
Activity Title: Solve for the values of $$x$$ when the following two equations are given:$$2x+y=5$$$$x-3y=-1$$.
Slide 17</vt:lpstr>
      <vt:lpstr>Poll Everywhere multiple choice poll chart screen
Activity Title: Solve for the values of $$x$$ when the following two equations are given:$$2x+y=5$$$$x-3y=-1$$.
Slide 19</vt:lpstr>
      <vt:lpstr>PowerPoint Presentation</vt:lpstr>
      <vt:lpstr>PowerPoint Presentation</vt:lpstr>
      <vt:lpstr>Poll Everywhere multiple choice poll instructions screen
Activity Title: Find the value of $$x$$ that maximizes the function $$f(x)=-2x^2+8x-1$$.
Slide 37</vt:lpstr>
      <vt:lpstr>Poll Everywhere multiple choice poll chart screen
Activity Title: Find the value of $$x$$ that maximizes the function $$f(x)=-2x^2+8x-1$$.
Slide 39</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100</cp:revision>
  <dcterms:created xsi:type="dcterms:W3CDTF">2013-01-27T09:14:16Z</dcterms:created>
  <dcterms:modified xsi:type="dcterms:W3CDTF">2026-01-12T01:54:07Z</dcterms:modified>
  <cp:category/>
</cp:coreProperties>
</file>