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1.xml" ContentType="application/vnd.openxmlformats-officedocument.presentationml.tags+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21"/>
  </p:notesMasterIdLst>
  <p:sldIdLst>
    <p:sldId id="256" r:id="rId2"/>
    <p:sldId id="375" r:id="rId3"/>
    <p:sldId id="379" r:id="rId4"/>
    <p:sldId id="378" r:id="rId5"/>
    <p:sldId id="321" r:id="rId6"/>
    <p:sldId id="388" r:id="rId7"/>
    <p:sldId id="380" r:id="rId8"/>
    <p:sldId id="381" r:id="rId9"/>
    <p:sldId id="382" r:id="rId10"/>
    <p:sldId id="383" r:id="rId11"/>
    <p:sldId id="384" r:id="rId12"/>
    <p:sldId id="385" r:id="rId13"/>
    <p:sldId id="386" r:id="rId14"/>
    <p:sldId id="257" r:id="rId15"/>
    <p:sldId id="265" r:id="rId16"/>
    <p:sldId id="342" r:id="rId17"/>
    <p:sldId id="343" r:id="rId18"/>
    <p:sldId id="346" r:id="rId19"/>
    <p:sldId id="354" r:id="rId20"/>
  </p:sldIdLst>
  <p:sldSz cx="12188825"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7122C"/>
    <a:srgbClr val="FDB913"/>
    <a:srgbClr val="B8964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604" autoAdjust="0"/>
    <p:restoredTop sz="94660"/>
  </p:normalViewPr>
  <p:slideViewPr>
    <p:cSldViewPr snapToGrid="0" snapToObjects="1">
      <p:cViewPr varScale="1">
        <p:scale>
          <a:sx n="105" d="100"/>
          <a:sy n="105" d="100"/>
        </p:scale>
        <p:origin x="738"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359EC7-19C7-4638-A61A-0E2B59861576}" type="datetimeFigureOut">
              <a:rPr lang="en-US" smtClean="0"/>
              <a:t>8/26/2025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7AAC7-CF25-414B-93E7-2A61E431E831}" type="slidenum">
              <a:rPr lang="en-US" smtClean="0"/>
              <a:t>‹#›</a:t>
            </a:fld>
            <a:endParaRPr lang="en-US"/>
          </a:p>
        </p:txBody>
      </p:sp>
    </p:spTree>
    <p:extLst>
      <p:ext uri="{BB962C8B-B14F-4D97-AF65-F5344CB8AC3E}">
        <p14:creationId xmlns:p14="http://schemas.microsoft.com/office/powerpoint/2010/main" val="4102823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D4D5A5-740A-3964-972E-FBC1FE622F4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026C447-5554-CCFE-9718-12621F9965C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0A8A752-6EC8-852A-8A67-60179F21CCDD}"/>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98AB5112-65BA-AEED-B577-CBA4B7C2C965}"/>
              </a:ext>
            </a:extLst>
          </p:cNvPr>
          <p:cNvSpPr>
            <a:spLocks noGrp="1"/>
          </p:cNvSpPr>
          <p:nvPr>
            <p:ph type="sldNum" sz="quarter" idx="5"/>
          </p:nvPr>
        </p:nvSpPr>
        <p:spPr/>
        <p:txBody>
          <a:bodyPr/>
          <a:lstStyle/>
          <a:p>
            <a:fld id="{C987AAC7-CF25-414B-93E7-2A61E431E831}" type="slidenum">
              <a:rPr lang="en-US" smtClean="0"/>
              <a:t>2</a:t>
            </a:fld>
            <a:endParaRPr lang="en-US"/>
          </a:p>
        </p:txBody>
      </p:sp>
    </p:spTree>
    <p:extLst>
      <p:ext uri="{BB962C8B-B14F-4D97-AF65-F5344CB8AC3E}">
        <p14:creationId xmlns:p14="http://schemas.microsoft.com/office/powerpoint/2010/main" val="15205835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9F950E-B60B-F6A6-5D33-8967F670E90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218B88B-689E-F6E4-E6F4-F70FAE00F43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4378128-CB42-43D0-19CF-D9EC210091B7}"/>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DCDDF75C-C6A6-2A60-3452-C8D5B933B045}"/>
              </a:ext>
            </a:extLst>
          </p:cNvPr>
          <p:cNvSpPr>
            <a:spLocks noGrp="1"/>
          </p:cNvSpPr>
          <p:nvPr>
            <p:ph type="sldNum" sz="quarter" idx="5"/>
          </p:nvPr>
        </p:nvSpPr>
        <p:spPr/>
        <p:txBody>
          <a:bodyPr/>
          <a:lstStyle/>
          <a:p>
            <a:fld id="{C987AAC7-CF25-414B-93E7-2A61E431E831}" type="slidenum">
              <a:rPr lang="en-US" smtClean="0"/>
              <a:t>11</a:t>
            </a:fld>
            <a:endParaRPr lang="en-US"/>
          </a:p>
        </p:txBody>
      </p:sp>
    </p:spTree>
    <p:extLst>
      <p:ext uri="{BB962C8B-B14F-4D97-AF65-F5344CB8AC3E}">
        <p14:creationId xmlns:p14="http://schemas.microsoft.com/office/powerpoint/2010/main" val="2455776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B6970F-E740-7E37-21C8-9B142EECEDC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423A6F3-CD4B-E144-6BA3-3E5B9CAA1B6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6953C05-7CDC-C2F8-EEDF-5FB1D4882A4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ACBBE6FD-2A52-0E11-1112-6F4B5C5DF327}"/>
              </a:ext>
            </a:extLst>
          </p:cNvPr>
          <p:cNvSpPr>
            <a:spLocks noGrp="1"/>
          </p:cNvSpPr>
          <p:nvPr>
            <p:ph type="sldNum" sz="quarter" idx="5"/>
          </p:nvPr>
        </p:nvSpPr>
        <p:spPr/>
        <p:txBody>
          <a:bodyPr/>
          <a:lstStyle/>
          <a:p>
            <a:fld id="{C987AAC7-CF25-414B-93E7-2A61E431E831}" type="slidenum">
              <a:rPr lang="en-US" smtClean="0"/>
              <a:t>12</a:t>
            </a:fld>
            <a:endParaRPr lang="en-US"/>
          </a:p>
        </p:txBody>
      </p:sp>
    </p:spTree>
    <p:extLst>
      <p:ext uri="{BB962C8B-B14F-4D97-AF65-F5344CB8AC3E}">
        <p14:creationId xmlns:p14="http://schemas.microsoft.com/office/powerpoint/2010/main" val="29487696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A5B064-32AD-1C6A-68DC-02E3C1B3686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65E285A-ABF1-AF7D-5B5E-5F2D3A3F339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2E16E75-91E3-555B-81AE-DD8E97C1C237}"/>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6C8BF30C-B940-A1E7-A907-5F65B25242A3}"/>
              </a:ext>
            </a:extLst>
          </p:cNvPr>
          <p:cNvSpPr>
            <a:spLocks noGrp="1"/>
          </p:cNvSpPr>
          <p:nvPr>
            <p:ph type="sldNum" sz="quarter" idx="5"/>
          </p:nvPr>
        </p:nvSpPr>
        <p:spPr/>
        <p:txBody>
          <a:bodyPr/>
          <a:lstStyle/>
          <a:p>
            <a:fld id="{C987AAC7-CF25-414B-93E7-2A61E431E831}" type="slidenum">
              <a:rPr lang="en-US" smtClean="0"/>
              <a:t>13</a:t>
            </a:fld>
            <a:endParaRPr lang="en-US"/>
          </a:p>
        </p:txBody>
      </p:sp>
    </p:spTree>
    <p:extLst>
      <p:ext uri="{BB962C8B-B14F-4D97-AF65-F5344CB8AC3E}">
        <p14:creationId xmlns:p14="http://schemas.microsoft.com/office/powerpoint/2010/main" val="18444839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87AAC7-CF25-414B-93E7-2A61E431E831}" type="slidenum">
              <a:rPr lang="en-US" smtClean="0"/>
              <a:t>15</a:t>
            </a:fld>
            <a:endParaRPr lang="en-US"/>
          </a:p>
        </p:txBody>
      </p:sp>
    </p:spTree>
    <p:extLst>
      <p:ext uri="{BB962C8B-B14F-4D97-AF65-F5344CB8AC3E}">
        <p14:creationId xmlns:p14="http://schemas.microsoft.com/office/powerpoint/2010/main" val="40005213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4080B1-12D1-BA28-08E6-8F2B8280D5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75221EE-06BF-365D-E9AF-C0C4509F5B9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B1CA4E9-A2F5-D8E0-B650-622BCEAF5C17}"/>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11031515-26AC-5591-C6D5-635A0A108D87}"/>
              </a:ext>
            </a:extLst>
          </p:cNvPr>
          <p:cNvSpPr>
            <a:spLocks noGrp="1"/>
          </p:cNvSpPr>
          <p:nvPr>
            <p:ph type="sldNum" sz="quarter" idx="5"/>
          </p:nvPr>
        </p:nvSpPr>
        <p:spPr/>
        <p:txBody>
          <a:bodyPr/>
          <a:lstStyle/>
          <a:p>
            <a:fld id="{C987AAC7-CF25-414B-93E7-2A61E431E831}" type="slidenum">
              <a:rPr lang="en-US" smtClean="0"/>
              <a:t>3</a:t>
            </a:fld>
            <a:endParaRPr lang="en-US"/>
          </a:p>
        </p:txBody>
      </p:sp>
    </p:spTree>
    <p:extLst>
      <p:ext uri="{BB962C8B-B14F-4D97-AF65-F5344CB8AC3E}">
        <p14:creationId xmlns:p14="http://schemas.microsoft.com/office/powerpoint/2010/main" val="11255984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F645A0-2000-B39E-97C5-8DC9A3EA630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054EACF-6AB2-52BF-FA61-3EC0CA72168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2A0CC07-38CB-9AF9-4B2A-D50FF2F90940}"/>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29EB16B2-1F52-B33E-0957-F6A42DB7E4E3}"/>
              </a:ext>
            </a:extLst>
          </p:cNvPr>
          <p:cNvSpPr>
            <a:spLocks noGrp="1"/>
          </p:cNvSpPr>
          <p:nvPr>
            <p:ph type="sldNum" sz="quarter" idx="5"/>
          </p:nvPr>
        </p:nvSpPr>
        <p:spPr/>
        <p:txBody>
          <a:bodyPr/>
          <a:lstStyle/>
          <a:p>
            <a:fld id="{C987AAC7-CF25-414B-93E7-2A61E431E831}" type="slidenum">
              <a:rPr lang="en-US" smtClean="0"/>
              <a:t>4</a:t>
            </a:fld>
            <a:endParaRPr lang="en-US"/>
          </a:p>
        </p:txBody>
      </p:sp>
    </p:spTree>
    <p:extLst>
      <p:ext uri="{BB962C8B-B14F-4D97-AF65-F5344CB8AC3E}">
        <p14:creationId xmlns:p14="http://schemas.microsoft.com/office/powerpoint/2010/main" val="38404716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FCC270-F3E1-B644-69EE-08D402C27DE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D464A89-0963-9550-34D2-8F70B47E04B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EA52664-D851-F16E-1140-BB77A657527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E0D4A783-BC56-D677-AF3B-54311EEE4BF1}"/>
              </a:ext>
            </a:extLst>
          </p:cNvPr>
          <p:cNvSpPr>
            <a:spLocks noGrp="1"/>
          </p:cNvSpPr>
          <p:nvPr>
            <p:ph type="sldNum" sz="quarter" idx="5"/>
          </p:nvPr>
        </p:nvSpPr>
        <p:spPr/>
        <p:txBody>
          <a:bodyPr/>
          <a:lstStyle/>
          <a:p>
            <a:fld id="{C987AAC7-CF25-414B-93E7-2A61E431E831}" type="slidenum">
              <a:rPr lang="en-US" smtClean="0"/>
              <a:t>5</a:t>
            </a:fld>
            <a:endParaRPr lang="en-US"/>
          </a:p>
        </p:txBody>
      </p:sp>
    </p:spTree>
    <p:extLst>
      <p:ext uri="{BB962C8B-B14F-4D97-AF65-F5344CB8AC3E}">
        <p14:creationId xmlns:p14="http://schemas.microsoft.com/office/powerpoint/2010/main" val="39410233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
Do not modify the notes in this section to avoid tampering with the Poll Everywhere activity.
More info at polleverywhere.com/support
Which of the following do you think is NOT true about the instructor?
https://www.polleverywhere.com/multiple_choice_polls/9dCAEjDoSTcrselUyEGYu?state=opened&amp;flow=Default&amp;onscreen=persist</a:t>
            </a:r>
          </a:p>
        </p:txBody>
      </p:sp>
      <p:sp>
        <p:nvSpPr>
          <p:cNvPr id="4" name="Slide Number Placeholder 3"/>
          <p:cNvSpPr>
            <a:spLocks noGrp="1"/>
          </p:cNvSpPr>
          <p:nvPr>
            <p:ph type="sldNum" sz="quarter" idx="5"/>
          </p:nvPr>
        </p:nvSpPr>
        <p:spPr/>
        <p:txBody>
          <a:bodyPr/>
          <a:lstStyle/>
          <a:p>
            <a:fld id="{C987AAC7-CF25-414B-93E7-2A61E431E831}" type="slidenum">
              <a:rPr lang="en-US" smtClean="0"/>
              <a:t>6</a:t>
            </a:fld>
            <a:endParaRPr lang="en-US"/>
          </a:p>
        </p:txBody>
      </p:sp>
      <p:sp>
        <p:nvSpPr>
          <p:cNvPr id="5" name="TextBox 4">
            <a:extLst>
              <a:ext uri="{FF2B5EF4-FFF2-40B4-BE49-F238E27FC236}">
                <a16:creationId xmlns:a16="http://schemas.microsoft.com/office/drawing/2014/main" id="{5044A457-F751-96F3-4661-AA912EB97A0F}"/>
              </a:ext>
            </a:extLst>
          </p:cNvPr>
          <p:cNvSpPr txBox="1"/>
          <p:nvPr/>
        </p:nvSpPr>
        <p:spPr>
          <a:xfrm>
            <a:off x="0" y="0"/>
            <a:ext cx="3810000" cy="1270000"/>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28423411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DC06EB-60BF-FB10-AED4-06F651AEA4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D145F3D-4D43-5CEE-F1F9-738049F09DB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06DC0B7-1DD1-8DE0-D952-18FD6AFD3C70}"/>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0C3BBC69-5399-CBA0-622A-1637A240068D}"/>
              </a:ext>
            </a:extLst>
          </p:cNvPr>
          <p:cNvSpPr>
            <a:spLocks noGrp="1"/>
          </p:cNvSpPr>
          <p:nvPr>
            <p:ph type="sldNum" sz="quarter" idx="5"/>
          </p:nvPr>
        </p:nvSpPr>
        <p:spPr/>
        <p:txBody>
          <a:bodyPr/>
          <a:lstStyle/>
          <a:p>
            <a:fld id="{C987AAC7-CF25-414B-93E7-2A61E431E831}" type="slidenum">
              <a:rPr lang="en-US" smtClean="0"/>
              <a:t>7</a:t>
            </a:fld>
            <a:endParaRPr lang="en-US"/>
          </a:p>
        </p:txBody>
      </p:sp>
    </p:spTree>
    <p:extLst>
      <p:ext uri="{BB962C8B-B14F-4D97-AF65-F5344CB8AC3E}">
        <p14:creationId xmlns:p14="http://schemas.microsoft.com/office/powerpoint/2010/main" val="35681492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27216C-1B7D-6FC2-AF85-8829EA2FE54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B571842-F822-3687-E444-4C7D33E79C9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58C2DF7-5EA2-B8E8-2D0D-483035801A42}"/>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4AE66552-8F86-6EAA-263A-54045DE6C80B}"/>
              </a:ext>
            </a:extLst>
          </p:cNvPr>
          <p:cNvSpPr>
            <a:spLocks noGrp="1"/>
          </p:cNvSpPr>
          <p:nvPr>
            <p:ph type="sldNum" sz="quarter" idx="5"/>
          </p:nvPr>
        </p:nvSpPr>
        <p:spPr/>
        <p:txBody>
          <a:bodyPr/>
          <a:lstStyle/>
          <a:p>
            <a:fld id="{C987AAC7-CF25-414B-93E7-2A61E431E831}" type="slidenum">
              <a:rPr lang="en-US" smtClean="0"/>
              <a:t>8</a:t>
            </a:fld>
            <a:endParaRPr lang="en-US"/>
          </a:p>
        </p:txBody>
      </p:sp>
    </p:spTree>
    <p:extLst>
      <p:ext uri="{BB962C8B-B14F-4D97-AF65-F5344CB8AC3E}">
        <p14:creationId xmlns:p14="http://schemas.microsoft.com/office/powerpoint/2010/main" val="18224313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CB0394-E5C4-6569-9000-A64A44EBA8D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02C0823-31F3-9D0B-FCA7-0EF4F4FAD06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3AF84BF-994F-E96E-A165-297952736795}"/>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DFE57F7C-824B-0983-C6CC-41D1AF925F07}"/>
              </a:ext>
            </a:extLst>
          </p:cNvPr>
          <p:cNvSpPr>
            <a:spLocks noGrp="1"/>
          </p:cNvSpPr>
          <p:nvPr>
            <p:ph type="sldNum" sz="quarter" idx="5"/>
          </p:nvPr>
        </p:nvSpPr>
        <p:spPr/>
        <p:txBody>
          <a:bodyPr/>
          <a:lstStyle/>
          <a:p>
            <a:fld id="{C987AAC7-CF25-414B-93E7-2A61E431E831}" type="slidenum">
              <a:rPr lang="en-US" smtClean="0"/>
              <a:t>9</a:t>
            </a:fld>
            <a:endParaRPr lang="en-US"/>
          </a:p>
        </p:txBody>
      </p:sp>
    </p:spTree>
    <p:extLst>
      <p:ext uri="{BB962C8B-B14F-4D97-AF65-F5344CB8AC3E}">
        <p14:creationId xmlns:p14="http://schemas.microsoft.com/office/powerpoint/2010/main" val="22635957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680D28-79B8-418B-F1F4-E1428036C8C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120FAAC-4BED-9E0E-AC52-75C014FDBEA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1A482F5-1FDC-4CF8-F617-A8A7D9D2A80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AB048D17-9B78-B725-DAED-590A04460672}"/>
              </a:ext>
            </a:extLst>
          </p:cNvPr>
          <p:cNvSpPr>
            <a:spLocks noGrp="1"/>
          </p:cNvSpPr>
          <p:nvPr>
            <p:ph type="sldNum" sz="quarter" idx="5"/>
          </p:nvPr>
        </p:nvSpPr>
        <p:spPr/>
        <p:txBody>
          <a:bodyPr/>
          <a:lstStyle/>
          <a:p>
            <a:fld id="{C987AAC7-CF25-414B-93E7-2A61E431E831}" type="slidenum">
              <a:rPr lang="en-US" smtClean="0"/>
              <a:t>10</a:t>
            </a:fld>
            <a:endParaRPr lang="en-US"/>
          </a:p>
        </p:txBody>
      </p:sp>
    </p:spTree>
    <p:extLst>
      <p:ext uri="{BB962C8B-B14F-4D97-AF65-F5344CB8AC3E}">
        <p14:creationId xmlns:p14="http://schemas.microsoft.com/office/powerpoint/2010/main" val="42471113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BCAD085-E8A6-8845-BD4E-CB4CCA059FC4}" type="datetimeFigureOut">
              <a:rPr lang="en-US" smtClean="0"/>
              <a:t>8/26/2025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8/26/2025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8/26/2025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8/26/2025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8/26/2025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BCAD085-E8A6-8845-BD4E-CB4CCA059FC4}" type="datetimeFigureOut">
              <a:rPr lang="en-US" smtClean="0"/>
              <a:t>8/26/2025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BCAD085-E8A6-8845-BD4E-CB4CCA059FC4}" type="datetimeFigureOut">
              <a:rPr lang="en-US" smtClean="0"/>
              <a:t>8/26/2025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BCAD085-E8A6-8845-BD4E-CB4CCA059FC4}" type="datetimeFigureOut">
              <a:rPr lang="en-US" smtClean="0"/>
              <a:t>8/26/2025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8/26/2025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8/26/2025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8/26/2025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8/26/2025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tags" Target="../tags/tag1.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77122C"/>
        </a:solidFill>
        <a:effectLst/>
      </p:bgPr>
    </p:bg>
    <p:spTree>
      <p:nvGrpSpPr>
        <p:cNvPr id="1" name=""/>
        <p:cNvGrpSpPr/>
        <p:nvPr/>
      </p:nvGrpSpPr>
      <p:grpSpPr>
        <a:xfrm>
          <a:off x="0" y="0"/>
          <a:ext cx="0" cy="0"/>
          <a:chOff x="0" y="0"/>
          <a:chExt cx="0" cy="0"/>
        </a:xfrm>
      </p:grpSpPr>
      <p:sp>
        <p:nvSpPr>
          <p:cNvPr id="2" name="TextBox 1"/>
          <p:cNvSpPr txBox="1"/>
          <p:nvPr/>
        </p:nvSpPr>
        <p:spPr>
          <a:xfrm>
            <a:off x="0" y="2650659"/>
            <a:ext cx="12188824" cy="830997"/>
          </a:xfrm>
          <a:prstGeom prst="rect">
            <a:avLst/>
          </a:prstGeom>
          <a:noFill/>
        </p:spPr>
        <p:txBody>
          <a:bodyPr wrap="square">
            <a:spAutoFit/>
          </a:bodyPr>
          <a:lstStyle/>
          <a:p>
            <a:pPr algn="ctr">
              <a:defRPr sz="4400" b="1">
                <a:solidFill>
                  <a:srgbClr val="FDB913"/>
                </a:solidFill>
                <a:latin typeface="Garamond"/>
              </a:defRPr>
            </a:pPr>
            <a:r>
              <a:rPr lang="en-US" sz="4800" dirty="0"/>
              <a:t>P</a:t>
            </a:r>
            <a:r>
              <a:rPr lang="en-US" sz="4000" dirty="0"/>
              <a:t>RINCIPLES OF </a:t>
            </a:r>
            <a:r>
              <a:rPr lang="en-US" sz="4800" dirty="0"/>
              <a:t>G</a:t>
            </a:r>
            <a:r>
              <a:rPr lang="en-US" sz="4000" dirty="0"/>
              <a:t>LOBAL </a:t>
            </a:r>
            <a:r>
              <a:rPr lang="en-US" sz="4800" dirty="0"/>
              <a:t>E</a:t>
            </a:r>
            <a:r>
              <a:rPr lang="en-US" sz="4000" dirty="0"/>
              <a:t>CONOMICS</a:t>
            </a:r>
            <a:endParaRPr sz="4000" dirty="0"/>
          </a:p>
        </p:txBody>
      </p:sp>
      <p:sp>
        <p:nvSpPr>
          <p:cNvPr id="3" name="TextBox 2"/>
          <p:cNvSpPr txBox="1"/>
          <p:nvPr/>
        </p:nvSpPr>
        <p:spPr>
          <a:xfrm>
            <a:off x="-1" y="3657600"/>
            <a:ext cx="12188825" cy="461665"/>
          </a:xfrm>
          <a:prstGeom prst="rect">
            <a:avLst/>
          </a:prstGeom>
          <a:noFill/>
        </p:spPr>
        <p:txBody>
          <a:bodyPr wrap="square">
            <a:spAutoFit/>
          </a:bodyPr>
          <a:lstStyle/>
          <a:p>
            <a:pPr algn="ctr">
              <a:defRPr sz="2400">
                <a:solidFill>
                  <a:srgbClr val="FFFFFF"/>
                </a:solidFill>
                <a:latin typeface="Garamond"/>
              </a:defRPr>
            </a:pPr>
            <a:r>
              <a:rPr lang="en-US" dirty="0"/>
              <a:t>Chapter 0: Introduction</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AB1FE6-9990-B9CE-8A65-E00757965808}"/>
            </a:ext>
          </a:extLst>
        </p:cNvPr>
        <p:cNvGrpSpPr/>
        <p:nvPr/>
      </p:nvGrpSpPr>
      <p:grpSpPr>
        <a:xfrm>
          <a:off x="0" y="0"/>
          <a:ext cx="0" cy="0"/>
          <a:chOff x="0" y="0"/>
          <a:chExt cx="0" cy="0"/>
        </a:xfrm>
      </p:grpSpPr>
      <p:sp>
        <p:nvSpPr>
          <p:cNvPr id="5" name="Rectangle 4">
            <a:extLst>
              <a:ext uri="{FF2B5EF4-FFF2-40B4-BE49-F238E27FC236}">
                <a16:creationId xmlns:a16="http://schemas.microsoft.com/office/drawing/2014/main" id="{A74C9FF0-5E2B-CE89-8286-C65D159783DD}"/>
              </a:ext>
            </a:extLst>
          </p:cNvPr>
          <p:cNvSpPr/>
          <p:nvPr/>
        </p:nvSpPr>
        <p:spPr>
          <a:xfrm>
            <a:off x="0" y="0"/>
            <a:ext cx="12188825" cy="923636"/>
          </a:xfrm>
          <a:prstGeom prst="rect">
            <a:avLst/>
          </a:prstGeom>
          <a:solidFill>
            <a:srgbClr val="77122C"/>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itle 1">
            <a:extLst>
              <a:ext uri="{FF2B5EF4-FFF2-40B4-BE49-F238E27FC236}">
                <a16:creationId xmlns:a16="http://schemas.microsoft.com/office/drawing/2014/main" id="{6F192AF0-5F6A-3BE9-432A-89E25B5672A2}"/>
              </a:ext>
            </a:extLst>
          </p:cNvPr>
          <p:cNvSpPr txBox="1">
            <a:spLocks/>
          </p:cNvSpPr>
          <p:nvPr/>
        </p:nvSpPr>
        <p:spPr>
          <a:xfrm>
            <a:off x="0" y="0"/>
            <a:ext cx="12188825" cy="923636"/>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defRPr sz="4000" b="1">
                <a:solidFill>
                  <a:srgbClr val="FDB913"/>
                </a:solidFill>
                <a:latin typeface="Garamond"/>
              </a:defRPr>
            </a:pPr>
            <a:r>
              <a:rPr lang="en-US" sz="4000" b="1" dirty="0">
                <a:solidFill>
                  <a:schemeClr val="bg1"/>
                </a:solidFill>
                <a:latin typeface="Garamond"/>
              </a:rPr>
              <a:t>  Policies: Homework</a:t>
            </a:r>
          </a:p>
        </p:txBody>
      </p:sp>
      <p:sp>
        <p:nvSpPr>
          <p:cNvPr id="7" name="Rectangle 6">
            <a:extLst>
              <a:ext uri="{FF2B5EF4-FFF2-40B4-BE49-F238E27FC236}">
                <a16:creationId xmlns:a16="http://schemas.microsoft.com/office/drawing/2014/main" id="{3D3C0B1F-37B7-78E5-84C0-F46A97365B5D}"/>
              </a:ext>
            </a:extLst>
          </p:cNvPr>
          <p:cNvSpPr/>
          <p:nvPr/>
        </p:nvSpPr>
        <p:spPr>
          <a:xfrm>
            <a:off x="-1" y="6503428"/>
            <a:ext cx="12188825" cy="354572"/>
          </a:xfrm>
          <a:prstGeom prst="rect">
            <a:avLst/>
          </a:prstGeom>
          <a:solidFill>
            <a:srgbClr val="77122C"/>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Footer Placeholder 5">
            <a:extLst>
              <a:ext uri="{FF2B5EF4-FFF2-40B4-BE49-F238E27FC236}">
                <a16:creationId xmlns:a16="http://schemas.microsoft.com/office/drawing/2014/main" id="{64883B86-572F-079C-ED4E-FD094B7353AD}"/>
              </a:ext>
            </a:extLst>
          </p:cNvPr>
          <p:cNvSpPr>
            <a:spLocks noGrp="1"/>
          </p:cNvSpPr>
          <p:nvPr>
            <p:ph type="ftr" sz="quarter" idx="11"/>
          </p:nvPr>
        </p:nvSpPr>
        <p:spPr>
          <a:xfrm>
            <a:off x="-1" y="6503428"/>
            <a:ext cx="2895600" cy="354572"/>
          </a:xfrm>
        </p:spPr>
        <p:txBody>
          <a:bodyPr/>
          <a:lstStyle/>
          <a:p>
            <a:pPr algn="l"/>
            <a:r>
              <a:rPr lang="en-US" dirty="0">
                <a:solidFill>
                  <a:schemeClr val="bg1"/>
                </a:solidFill>
                <a:latin typeface="Garamond" panose="02020404030301010803" pitchFamily="18" charset="0"/>
              </a:rPr>
              <a:t> Principles of Global Economics</a:t>
            </a:r>
          </a:p>
        </p:txBody>
      </p:sp>
      <p:sp>
        <p:nvSpPr>
          <p:cNvPr id="9" name="Slide Number Placeholder 6">
            <a:extLst>
              <a:ext uri="{FF2B5EF4-FFF2-40B4-BE49-F238E27FC236}">
                <a16:creationId xmlns:a16="http://schemas.microsoft.com/office/drawing/2014/main" id="{329697C3-61BF-CDEC-707F-22716158BA26}"/>
              </a:ext>
            </a:extLst>
          </p:cNvPr>
          <p:cNvSpPr>
            <a:spLocks noGrp="1"/>
          </p:cNvSpPr>
          <p:nvPr>
            <p:ph type="sldNum" sz="quarter" idx="12"/>
          </p:nvPr>
        </p:nvSpPr>
        <p:spPr>
          <a:xfrm>
            <a:off x="10055225" y="6503428"/>
            <a:ext cx="2133600" cy="354572"/>
          </a:xfrm>
        </p:spPr>
        <p:txBody>
          <a:bodyPr/>
          <a:lstStyle/>
          <a:p>
            <a:fld id="{C1FF6DA9-008F-8B48-92A6-B652298478BF}" type="slidenum">
              <a:rPr lang="en-US" b="1" smtClean="0">
                <a:solidFill>
                  <a:schemeClr val="bg1"/>
                </a:solidFill>
                <a:latin typeface="Garamond" panose="02020404030301010803" pitchFamily="18" charset="0"/>
              </a:rPr>
              <a:t>10</a:t>
            </a:fld>
            <a:r>
              <a:rPr lang="en-US" b="1" dirty="0">
                <a:solidFill>
                  <a:schemeClr val="bg1"/>
                </a:solidFill>
                <a:latin typeface="Garamond" panose="02020404030301010803" pitchFamily="18" charset="0"/>
              </a:rPr>
              <a:t> </a:t>
            </a:r>
          </a:p>
        </p:txBody>
      </p:sp>
      <p:sp>
        <p:nvSpPr>
          <p:cNvPr id="14" name="Content Placeholder 2">
            <a:extLst>
              <a:ext uri="{FF2B5EF4-FFF2-40B4-BE49-F238E27FC236}">
                <a16:creationId xmlns:a16="http://schemas.microsoft.com/office/drawing/2014/main" id="{0925C032-9E8C-C2D2-3F54-616A55EB1680}"/>
              </a:ext>
            </a:extLst>
          </p:cNvPr>
          <p:cNvSpPr>
            <a:spLocks noGrp="1"/>
          </p:cNvSpPr>
          <p:nvPr>
            <p:ph idx="1"/>
          </p:nvPr>
        </p:nvSpPr>
        <p:spPr>
          <a:xfrm>
            <a:off x="457199" y="1300900"/>
            <a:ext cx="11189855" cy="5081046"/>
          </a:xfrm>
        </p:spPr>
        <p:txBody>
          <a:bodyPr>
            <a:normAutofit/>
          </a:bodyPr>
          <a:lstStyle/>
          <a:p>
            <a:pPr>
              <a:defRPr sz="2000">
                <a:solidFill>
                  <a:srgbClr val="000000"/>
                </a:solidFill>
                <a:latin typeface="Garamond"/>
              </a:defRPr>
            </a:pPr>
            <a:r>
              <a:rPr lang="en-US" altLang="zh-TW" sz="2400" dirty="0"/>
              <a:t>Homework will primarily consist of “current event” assignments, although some may be replaced with standard problem sets.</a:t>
            </a:r>
          </a:p>
          <a:p>
            <a:pPr lvl="3">
              <a:defRPr sz="2000">
                <a:solidFill>
                  <a:srgbClr val="000000"/>
                </a:solidFill>
                <a:latin typeface="Garamond"/>
              </a:defRPr>
            </a:pPr>
            <a:endParaRPr lang="en-US" altLang="zh-TW" sz="1400" dirty="0"/>
          </a:p>
          <a:p>
            <a:pPr>
              <a:defRPr sz="2000">
                <a:solidFill>
                  <a:srgbClr val="000000"/>
                </a:solidFill>
                <a:latin typeface="Garamond"/>
              </a:defRPr>
            </a:pPr>
            <a:r>
              <a:rPr lang="en-US" altLang="zh-TW" sz="2400" dirty="0"/>
              <a:t>For current event assignments, students will identify real-world events relevant to course material and write a short essay (approximately 300 words) explaining these events using theories discussed in class.</a:t>
            </a:r>
          </a:p>
          <a:p>
            <a:pPr lvl="3">
              <a:defRPr sz="2000">
                <a:solidFill>
                  <a:srgbClr val="000000"/>
                </a:solidFill>
                <a:latin typeface="Garamond"/>
              </a:defRPr>
            </a:pPr>
            <a:endParaRPr lang="en-US" altLang="zh-TW" sz="1400" dirty="0"/>
          </a:p>
          <a:p>
            <a:pPr>
              <a:defRPr sz="2000">
                <a:solidFill>
                  <a:srgbClr val="000000"/>
                </a:solidFill>
                <a:latin typeface="Garamond"/>
              </a:defRPr>
            </a:pPr>
            <a:r>
              <a:rPr lang="en-US" altLang="zh-TW" sz="2400" dirty="0"/>
              <a:t>Homework assignments will be given roughly weekly, with the first assignment due by the end of the third week of the term.</a:t>
            </a:r>
          </a:p>
          <a:p>
            <a:pPr lvl="3">
              <a:defRPr sz="2000">
                <a:solidFill>
                  <a:srgbClr val="000000"/>
                </a:solidFill>
                <a:latin typeface="Garamond"/>
              </a:defRPr>
            </a:pPr>
            <a:endParaRPr lang="en-US" altLang="zh-TW" sz="1400" dirty="0"/>
          </a:p>
          <a:p>
            <a:pPr>
              <a:defRPr sz="2000">
                <a:solidFill>
                  <a:srgbClr val="000000"/>
                </a:solidFill>
                <a:latin typeface="Garamond"/>
              </a:defRPr>
            </a:pPr>
            <a:r>
              <a:rPr lang="en-US" altLang="zh-TW" sz="2400" dirty="0"/>
              <a:t>If homework assignments are replaced with problem sets, students may work in groups of up to three.</a:t>
            </a:r>
          </a:p>
        </p:txBody>
      </p:sp>
    </p:spTree>
    <p:extLst>
      <p:ext uri="{BB962C8B-B14F-4D97-AF65-F5344CB8AC3E}">
        <p14:creationId xmlns:p14="http://schemas.microsoft.com/office/powerpoint/2010/main" val="3240425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fade">
                                      <p:cBhvr>
                                        <p:cTn id="7" dur="500"/>
                                        <p:tgtEl>
                                          <p:spTgt spid="1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4">
                                            <p:txEl>
                                              <p:pRg st="2" end="2"/>
                                            </p:txEl>
                                          </p:spTgt>
                                        </p:tgtEl>
                                        <p:attrNameLst>
                                          <p:attrName>style.visibility</p:attrName>
                                        </p:attrNameLst>
                                      </p:cBhvr>
                                      <p:to>
                                        <p:strVal val="visible"/>
                                      </p:to>
                                    </p:set>
                                    <p:animEffect transition="in" filter="fade">
                                      <p:cBhvr>
                                        <p:cTn id="12" dur="500"/>
                                        <p:tgtEl>
                                          <p:spTgt spid="1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4">
                                            <p:txEl>
                                              <p:pRg st="4" end="4"/>
                                            </p:txEl>
                                          </p:spTgt>
                                        </p:tgtEl>
                                        <p:attrNameLst>
                                          <p:attrName>style.visibility</p:attrName>
                                        </p:attrNameLst>
                                      </p:cBhvr>
                                      <p:to>
                                        <p:strVal val="visible"/>
                                      </p:to>
                                    </p:set>
                                    <p:animEffect transition="in" filter="fade">
                                      <p:cBhvr>
                                        <p:cTn id="17" dur="500"/>
                                        <p:tgtEl>
                                          <p:spTgt spid="14">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4">
                                            <p:txEl>
                                              <p:pRg st="6" end="6"/>
                                            </p:txEl>
                                          </p:spTgt>
                                        </p:tgtEl>
                                        <p:attrNameLst>
                                          <p:attrName>style.visibility</p:attrName>
                                        </p:attrNameLst>
                                      </p:cBhvr>
                                      <p:to>
                                        <p:strVal val="visible"/>
                                      </p:to>
                                    </p:set>
                                    <p:animEffect transition="in" filter="fade">
                                      <p:cBhvr>
                                        <p:cTn id="22" dur="500"/>
                                        <p:tgtEl>
                                          <p:spTgt spid="1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89DC0A-A89D-2405-905F-5A908F29745A}"/>
            </a:ext>
          </a:extLst>
        </p:cNvPr>
        <p:cNvGrpSpPr/>
        <p:nvPr/>
      </p:nvGrpSpPr>
      <p:grpSpPr>
        <a:xfrm>
          <a:off x="0" y="0"/>
          <a:ext cx="0" cy="0"/>
          <a:chOff x="0" y="0"/>
          <a:chExt cx="0" cy="0"/>
        </a:xfrm>
      </p:grpSpPr>
      <p:sp>
        <p:nvSpPr>
          <p:cNvPr id="5" name="Rectangle 4">
            <a:extLst>
              <a:ext uri="{FF2B5EF4-FFF2-40B4-BE49-F238E27FC236}">
                <a16:creationId xmlns:a16="http://schemas.microsoft.com/office/drawing/2014/main" id="{B7F11715-A7A9-EB3B-5732-69D9CE1F5407}"/>
              </a:ext>
            </a:extLst>
          </p:cNvPr>
          <p:cNvSpPr/>
          <p:nvPr/>
        </p:nvSpPr>
        <p:spPr>
          <a:xfrm>
            <a:off x="0" y="0"/>
            <a:ext cx="12188825" cy="923636"/>
          </a:xfrm>
          <a:prstGeom prst="rect">
            <a:avLst/>
          </a:prstGeom>
          <a:solidFill>
            <a:srgbClr val="77122C"/>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itle 1">
            <a:extLst>
              <a:ext uri="{FF2B5EF4-FFF2-40B4-BE49-F238E27FC236}">
                <a16:creationId xmlns:a16="http://schemas.microsoft.com/office/drawing/2014/main" id="{09BCBAB6-33CD-26B5-967F-532C5176D43C}"/>
              </a:ext>
            </a:extLst>
          </p:cNvPr>
          <p:cNvSpPr txBox="1">
            <a:spLocks/>
          </p:cNvSpPr>
          <p:nvPr/>
        </p:nvSpPr>
        <p:spPr>
          <a:xfrm>
            <a:off x="0" y="0"/>
            <a:ext cx="12188825" cy="923636"/>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defRPr sz="4000" b="1">
                <a:solidFill>
                  <a:srgbClr val="FDB913"/>
                </a:solidFill>
                <a:latin typeface="Garamond"/>
              </a:defRPr>
            </a:pPr>
            <a:r>
              <a:rPr lang="en-US" sz="4000" b="1" dirty="0">
                <a:solidFill>
                  <a:schemeClr val="bg1"/>
                </a:solidFill>
                <a:latin typeface="Garamond"/>
              </a:rPr>
              <a:t>  Policies: Quizzes</a:t>
            </a:r>
          </a:p>
        </p:txBody>
      </p:sp>
      <p:sp>
        <p:nvSpPr>
          <p:cNvPr id="7" name="Rectangle 6">
            <a:extLst>
              <a:ext uri="{FF2B5EF4-FFF2-40B4-BE49-F238E27FC236}">
                <a16:creationId xmlns:a16="http://schemas.microsoft.com/office/drawing/2014/main" id="{94CFD859-9858-204C-7E35-1627AA2C29E4}"/>
              </a:ext>
            </a:extLst>
          </p:cNvPr>
          <p:cNvSpPr/>
          <p:nvPr/>
        </p:nvSpPr>
        <p:spPr>
          <a:xfrm>
            <a:off x="-1" y="6503428"/>
            <a:ext cx="12188825" cy="354572"/>
          </a:xfrm>
          <a:prstGeom prst="rect">
            <a:avLst/>
          </a:prstGeom>
          <a:solidFill>
            <a:srgbClr val="77122C"/>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Footer Placeholder 5">
            <a:extLst>
              <a:ext uri="{FF2B5EF4-FFF2-40B4-BE49-F238E27FC236}">
                <a16:creationId xmlns:a16="http://schemas.microsoft.com/office/drawing/2014/main" id="{F16D2246-2E68-2A15-5084-6F85344E552A}"/>
              </a:ext>
            </a:extLst>
          </p:cNvPr>
          <p:cNvSpPr>
            <a:spLocks noGrp="1"/>
          </p:cNvSpPr>
          <p:nvPr>
            <p:ph type="ftr" sz="quarter" idx="11"/>
          </p:nvPr>
        </p:nvSpPr>
        <p:spPr>
          <a:xfrm>
            <a:off x="-1" y="6503428"/>
            <a:ext cx="2895600" cy="354572"/>
          </a:xfrm>
        </p:spPr>
        <p:txBody>
          <a:bodyPr/>
          <a:lstStyle/>
          <a:p>
            <a:pPr algn="l"/>
            <a:r>
              <a:rPr lang="en-US" dirty="0">
                <a:solidFill>
                  <a:schemeClr val="bg1"/>
                </a:solidFill>
                <a:latin typeface="Garamond" panose="02020404030301010803" pitchFamily="18" charset="0"/>
              </a:rPr>
              <a:t> Principles of Global Economics</a:t>
            </a:r>
          </a:p>
        </p:txBody>
      </p:sp>
      <p:sp>
        <p:nvSpPr>
          <p:cNvPr id="9" name="Slide Number Placeholder 6">
            <a:extLst>
              <a:ext uri="{FF2B5EF4-FFF2-40B4-BE49-F238E27FC236}">
                <a16:creationId xmlns:a16="http://schemas.microsoft.com/office/drawing/2014/main" id="{217FFDFE-52F6-EBB2-71C4-4E18619C6DB8}"/>
              </a:ext>
            </a:extLst>
          </p:cNvPr>
          <p:cNvSpPr>
            <a:spLocks noGrp="1"/>
          </p:cNvSpPr>
          <p:nvPr>
            <p:ph type="sldNum" sz="quarter" idx="12"/>
          </p:nvPr>
        </p:nvSpPr>
        <p:spPr>
          <a:xfrm>
            <a:off x="10055225" y="6503428"/>
            <a:ext cx="2133600" cy="354572"/>
          </a:xfrm>
        </p:spPr>
        <p:txBody>
          <a:bodyPr/>
          <a:lstStyle/>
          <a:p>
            <a:fld id="{C1FF6DA9-008F-8B48-92A6-B652298478BF}" type="slidenum">
              <a:rPr lang="en-US" b="1" smtClean="0">
                <a:solidFill>
                  <a:schemeClr val="bg1"/>
                </a:solidFill>
                <a:latin typeface="Garamond" panose="02020404030301010803" pitchFamily="18" charset="0"/>
              </a:rPr>
              <a:t>11</a:t>
            </a:fld>
            <a:r>
              <a:rPr lang="en-US" b="1" dirty="0">
                <a:solidFill>
                  <a:schemeClr val="bg1"/>
                </a:solidFill>
                <a:latin typeface="Garamond" panose="02020404030301010803" pitchFamily="18" charset="0"/>
              </a:rPr>
              <a:t> </a:t>
            </a:r>
          </a:p>
        </p:txBody>
      </p:sp>
      <p:sp>
        <p:nvSpPr>
          <p:cNvPr id="14" name="Content Placeholder 2">
            <a:extLst>
              <a:ext uri="{FF2B5EF4-FFF2-40B4-BE49-F238E27FC236}">
                <a16:creationId xmlns:a16="http://schemas.microsoft.com/office/drawing/2014/main" id="{DE30D656-3633-E930-C902-B05D55EA52E7}"/>
              </a:ext>
            </a:extLst>
          </p:cNvPr>
          <p:cNvSpPr>
            <a:spLocks noGrp="1"/>
          </p:cNvSpPr>
          <p:nvPr>
            <p:ph idx="1"/>
          </p:nvPr>
        </p:nvSpPr>
        <p:spPr>
          <a:xfrm>
            <a:off x="457199" y="1300900"/>
            <a:ext cx="11189855" cy="5081046"/>
          </a:xfrm>
        </p:spPr>
        <p:txBody>
          <a:bodyPr>
            <a:normAutofit/>
          </a:bodyPr>
          <a:lstStyle/>
          <a:p>
            <a:pPr>
              <a:defRPr sz="2000">
                <a:solidFill>
                  <a:srgbClr val="000000"/>
                </a:solidFill>
                <a:latin typeface="Garamond"/>
              </a:defRPr>
            </a:pPr>
            <a:r>
              <a:rPr lang="en-US" altLang="zh-TW" sz="2400" dirty="0"/>
              <a:t>Up to six closed-book, in-class quizzes will be administered throughout the semester.</a:t>
            </a:r>
          </a:p>
          <a:p>
            <a:pPr lvl="3">
              <a:defRPr sz="2000">
                <a:solidFill>
                  <a:srgbClr val="000000"/>
                </a:solidFill>
                <a:latin typeface="Garamond"/>
              </a:defRPr>
            </a:pPr>
            <a:endParaRPr lang="en-US" altLang="zh-TW" sz="1400" dirty="0"/>
          </a:p>
          <a:p>
            <a:pPr>
              <a:defRPr sz="2000">
                <a:solidFill>
                  <a:srgbClr val="000000"/>
                </a:solidFill>
                <a:latin typeface="Garamond"/>
              </a:defRPr>
            </a:pPr>
            <a:r>
              <a:rPr lang="en-US" altLang="zh-TW" sz="2400" dirty="0"/>
              <a:t>Quizzes will include a mix of multiple-choice, short-answer, and essay questions.</a:t>
            </a:r>
          </a:p>
          <a:p>
            <a:pPr lvl="3">
              <a:defRPr sz="2000">
                <a:solidFill>
                  <a:srgbClr val="000000"/>
                </a:solidFill>
                <a:latin typeface="Garamond"/>
              </a:defRPr>
            </a:pPr>
            <a:endParaRPr lang="en-US" altLang="zh-TW" sz="1400" dirty="0"/>
          </a:p>
          <a:p>
            <a:pPr>
              <a:defRPr sz="2000">
                <a:solidFill>
                  <a:srgbClr val="000000"/>
                </a:solidFill>
                <a:latin typeface="Garamond"/>
              </a:defRPr>
            </a:pPr>
            <a:r>
              <a:rPr lang="en-US" altLang="zh-TW" sz="2400" dirty="0"/>
              <a:t>Because quizzes are designed to be low-stakes and frequent check-ins, students will have opportunities to recover deducted points.</a:t>
            </a:r>
          </a:p>
          <a:p>
            <a:pPr lvl="3">
              <a:defRPr sz="2000">
                <a:solidFill>
                  <a:srgbClr val="000000"/>
                </a:solidFill>
                <a:latin typeface="Garamond"/>
              </a:defRPr>
            </a:pPr>
            <a:endParaRPr lang="en-US" altLang="zh-TW" sz="1400" dirty="0"/>
          </a:p>
          <a:p>
            <a:pPr>
              <a:defRPr sz="2000">
                <a:solidFill>
                  <a:srgbClr val="000000"/>
                </a:solidFill>
                <a:latin typeface="Garamond"/>
              </a:defRPr>
            </a:pPr>
            <a:r>
              <a:rPr lang="en-US" altLang="zh-TW" sz="2400" dirty="0"/>
              <a:t>To participate in grade recovery, students must review their graded material, demonstrate a clear understanding of the error, and present the correct answer to the instructor in person during office hours.</a:t>
            </a:r>
          </a:p>
          <a:p>
            <a:pPr lvl="3">
              <a:defRPr sz="2000">
                <a:solidFill>
                  <a:srgbClr val="000000"/>
                </a:solidFill>
                <a:latin typeface="Garamond"/>
              </a:defRPr>
            </a:pPr>
            <a:endParaRPr lang="en-US" altLang="zh-TW" sz="1400" dirty="0"/>
          </a:p>
          <a:p>
            <a:pPr>
              <a:defRPr sz="2000">
                <a:solidFill>
                  <a:srgbClr val="000000"/>
                </a:solidFill>
                <a:latin typeface="Garamond"/>
              </a:defRPr>
            </a:pPr>
            <a:r>
              <a:rPr lang="en-US" altLang="zh-TW" sz="2400" dirty="0"/>
              <a:t>Deadlines for grade recovery opportunities will be announced in class when graded quizzes are returned.</a:t>
            </a:r>
          </a:p>
        </p:txBody>
      </p:sp>
    </p:spTree>
    <p:extLst>
      <p:ext uri="{BB962C8B-B14F-4D97-AF65-F5344CB8AC3E}">
        <p14:creationId xmlns:p14="http://schemas.microsoft.com/office/powerpoint/2010/main" val="2347709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fade">
                                      <p:cBhvr>
                                        <p:cTn id="7" dur="500"/>
                                        <p:tgtEl>
                                          <p:spTgt spid="1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4">
                                            <p:txEl>
                                              <p:pRg st="2" end="2"/>
                                            </p:txEl>
                                          </p:spTgt>
                                        </p:tgtEl>
                                        <p:attrNameLst>
                                          <p:attrName>style.visibility</p:attrName>
                                        </p:attrNameLst>
                                      </p:cBhvr>
                                      <p:to>
                                        <p:strVal val="visible"/>
                                      </p:to>
                                    </p:set>
                                    <p:animEffect transition="in" filter="fade">
                                      <p:cBhvr>
                                        <p:cTn id="12" dur="500"/>
                                        <p:tgtEl>
                                          <p:spTgt spid="1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4">
                                            <p:txEl>
                                              <p:pRg st="4" end="4"/>
                                            </p:txEl>
                                          </p:spTgt>
                                        </p:tgtEl>
                                        <p:attrNameLst>
                                          <p:attrName>style.visibility</p:attrName>
                                        </p:attrNameLst>
                                      </p:cBhvr>
                                      <p:to>
                                        <p:strVal val="visible"/>
                                      </p:to>
                                    </p:set>
                                    <p:animEffect transition="in" filter="fade">
                                      <p:cBhvr>
                                        <p:cTn id="17" dur="500"/>
                                        <p:tgtEl>
                                          <p:spTgt spid="14">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4">
                                            <p:txEl>
                                              <p:pRg st="6" end="6"/>
                                            </p:txEl>
                                          </p:spTgt>
                                        </p:tgtEl>
                                        <p:attrNameLst>
                                          <p:attrName>style.visibility</p:attrName>
                                        </p:attrNameLst>
                                      </p:cBhvr>
                                      <p:to>
                                        <p:strVal val="visible"/>
                                      </p:to>
                                    </p:set>
                                    <p:animEffect transition="in" filter="fade">
                                      <p:cBhvr>
                                        <p:cTn id="22" dur="500"/>
                                        <p:tgtEl>
                                          <p:spTgt spid="14">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4">
                                            <p:txEl>
                                              <p:pRg st="8" end="8"/>
                                            </p:txEl>
                                          </p:spTgt>
                                        </p:tgtEl>
                                        <p:attrNameLst>
                                          <p:attrName>style.visibility</p:attrName>
                                        </p:attrNameLst>
                                      </p:cBhvr>
                                      <p:to>
                                        <p:strVal val="visible"/>
                                      </p:to>
                                    </p:set>
                                    <p:animEffect transition="in" filter="fade">
                                      <p:cBhvr>
                                        <p:cTn id="27" dur="500"/>
                                        <p:tgtEl>
                                          <p:spTgt spid="1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EA9686-E12D-B8B6-83CC-6CC4E736953C}"/>
            </a:ext>
          </a:extLst>
        </p:cNvPr>
        <p:cNvGrpSpPr/>
        <p:nvPr/>
      </p:nvGrpSpPr>
      <p:grpSpPr>
        <a:xfrm>
          <a:off x="0" y="0"/>
          <a:ext cx="0" cy="0"/>
          <a:chOff x="0" y="0"/>
          <a:chExt cx="0" cy="0"/>
        </a:xfrm>
      </p:grpSpPr>
      <p:sp>
        <p:nvSpPr>
          <p:cNvPr id="5" name="Rectangle 4">
            <a:extLst>
              <a:ext uri="{FF2B5EF4-FFF2-40B4-BE49-F238E27FC236}">
                <a16:creationId xmlns:a16="http://schemas.microsoft.com/office/drawing/2014/main" id="{E46553C6-0935-BBE2-FA4C-DAAB459DBE77}"/>
              </a:ext>
            </a:extLst>
          </p:cNvPr>
          <p:cNvSpPr/>
          <p:nvPr/>
        </p:nvSpPr>
        <p:spPr>
          <a:xfrm>
            <a:off x="0" y="0"/>
            <a:ext cx="12188825" cy="923636"/>
          </a:xfrm>
          <a:prstGeom prst="rect">
            <a:avLst/>
          </a:prstGeom>
          <a:solidFill>
            <a:srgbClr val="77122C"/>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itle 1">
            <a:extLst>
              <a:ext uri="{FF2B5EF4-FFF2-40B4-BE49-F238E27FC236}">
                <a16:creationId xmlns:a16="http://schemas.microsoft.com/office/drawing/2014/main" id="{3C29543A-FF74-B869-FBE0-281D9FF66444}"/>
              </a:ext>
            </a:extLst>
          </p:cNvPr>
          <p:cNvSpPr txBox="1">
            <a:spLocks/>
          </p:cNvSpPr>
          <p:nvPr/>
        </p:nvSpPr>
        <p:spPr>
          <a:xfrm>
            <a:off x="0" y="0"/>
            <a:ext cx="12188825" cy="923636"/>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defRPr sz="4000" b="1">
                <a:solidFill>
                  <a:srgbClr val="FDB913"/>
                </a:solidFill>
                <a:latin typeface="Garamond"/>
              </a:defRPr>
            </a:pPr>
            <a:r>
              <a:rPr lang="en-US" sz="4000" b="1" dirty="0">
                <a:solidFill>
                  <a:schemeClr val="bg1"/>
                </a:solidFill>
                <a:latin typeface="Garamond"/>
              </a:rPr>
              <a:t>  Policies: Final Exam</a:t>
            </a:r>
          </a:p>
        </p:txBody>
      </p:sp>
      <p:sp>
        <p:nvSpPr>
          <p:cNvPr id="7" name="Rectangle 6">
            <a:extLst>
              <a:ext uri="{FF2B5EF4-FFF2-40B4-BE49-F238E27FC236}">
                <a16:creationId xmlns:a16="http://schemas.microsoft.com/office/drawing/2014/main" id="{6A3852DF-5AA2-700E-7BCB-0827E4F73359}"/>
              </a:ext>
            </a:extLst>
          </p:cNvPr>
          <p:cNvSpPr/>
          <p:nvPr/>
        </p:nvSpPr>
        <p:spPr>
          <a:xfrm>
            <a:off x="-1" y="6503428"/>
            <a:ext cx="12188825" cy="354572"/>
          </a:xfrm>
          <a:prstGeom prst="rect">
            <a:avLst/>
          </a:prstGeom>
          <a:solidFill>
            <a:srgbClr val="77122C"/>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Footer Placeholder 5">
            <a:extLst>
              <a:ext uri="{FF2B5EF4-FFF2-40B4-BE49-F238E27FC236}">
                <a16:creationId xmlns:a16="http://schemas.microsoft.com/office/drawing/2014/main" id="{A3975E23-A7D6-FCD2-7C6B-6079BDFC3FAB}"/>
              </a:ext>
            </a:extLst>
          </p:cNvPr>
          <p:cNvSpPr>
            <a:spLocks noGrp="1"/>
          </p:cNvSpPr>
          <p:nvPr>
            <p:ph type="ftr" sz="quarter" idx="11"/>
          </p:nvPr>
        </p:nvSpPr>
        <p:spPr>
          <a:xfrm>
            <a:off x="-1" y="6503428"/>
            <a:ext cx="2895600" cy="354572"/>
          </a:xfrm>
        </p:spPr>
        <p:txBody>
          <a:bodyPr/>
          <a:lstStyle/>
          <a:p>
            <a:pPr algn="l"/>
            <a:r>
              <a:rPr lang="en-US" dirty="0">
                <a:solidFill>
                  <a:schemeClr val="bg1"/>
                </a:solidFill>
                <a:latin typeface="Garamond" panose="02020404030301010803" pitchFamily="18" charset="0"/>
              </a:rPr>
              <a:t> Principles of Global Economics</a:t>
            </a:r>
          </a:p>
        </p:txBody>
      </p:sp>
      <p:sp>
        <p:nvSpPr>
          <p:cNvPr id="9" name="Slide Number Placeholder 6">
            <a:extLst>
              <a:ext uri="{FF2B5EF4-FFF2-40B4-BE49-F238E27FC236}">
                <a16:creationId xmlns:a16="http://schemas.microsoft.com/office/drawing/2014/main" id="{DED5773D-871A-1FFB-EADD-89D3BDDD46FD}"/>
              </a:ext>
            </a:extLst>
          </p:cNvPr>
          <p:cNvSpPr>
            <a:spLocks noGrp="1"/>
          </p:cNvSpPr>
          <p:nvPr>
            <p:ph type="sldNum" sz="quarter" idx="12"/>
          </p:nvPr>
        </p:nvSpPr>
        <p:spPr>
          <a:xfrm>
            <a:off x="10055225" y="6503428"/>
            <a:ext cx="2133600" cy="354572"/>
          </a:xfrm>
        </p:spPr>
        <p:txBody>
          <a:bodyPr/>
          <a:lstStyle/>
          <a:p>
            <a:fld id="{C1FF6DA9-008F-8B48-92A6-B652298478BF}" type="slidenum">
              <a:rPr lang="en-US" b="1" smtClean="0">
                <a:solidFill>
                  <a:schemeClr val="bg1"/>
                </a:solidFill>
                <a:latin typeface="Garamond" panose="02020404030301010803" pitchFamily="18" charset="0"/>
              </a:rPr>
              <a:t>12</a:t>
            </a:fld>
            <a:r>
              <a:rPr lang="en-US" b="1" dirty="0">
                <a:solidFill>
                  <a:schemeClr val="bg1"/>
                </a:solidFill>
                <a:latin typeface="Garamond" panose="02020404030301010803" pitchFamily="18" charset="0"/>
              </a:rPr>
              <a:t> </a:t>
            </a:r>
          </a:p>
        </p:txBody>
      </p:sp>
      <p:sp>
        <p:nvSpPr>
          <p:cNvPr id="14" name="Content Placeholder 2">
            <a:extLst>
              <a:ext uri="{FF2B5EF4-FFF2-40B4-BE49-F238E27FC236}">
                <a16:creationId xmlns:a16="http://schemas.microsoft.com/office/drawing/2014/main" id="{07CB12D4-19B8-A472-F8A1-787D84DFD1E6}"/>
              </a:ext>
            </a:extLst>
          </p:cNvPr>
          <p:cNvSpPr>
            <a:spLocks noGrp="1"/>
          </p:cNvSpPr>
          <p:nvPr>
            <p:ph idx="1"/>
          </p:nvPr>
        </p:nvSpPr>
        <p:spPr>
          <a:xfrm>
            <a:off x="457199" y="1300900"/>
            <a:ext cx="11189855" cy="5081046"/>
          </a:xfrm>
        </p:spPr>
        <p:txBody>
          <a:bodyPr>
            <a:normAutofit/>
          </a:bodyPr>
          <a:lstStyle/>
          <a:p>
            <a:pPr>
              <a:defRPr sz="2000">
                <a:solidFill>
                  <a:srgbClr val="000000"/>
                </a:solidFill>
                <a:latin typeface="Garamond"/>
              </a:defRPr>
            </a:pPr>
            <a:r>
              <a:rPr lang="en-US" altLang="zh-TW" sz="2400" dirty="0"/>
              <a:t>A comprehensive closed-book final exam will be administered on the date determined by the Registrar’s Office.</a:t>
            </a:r>
          </a:p>
          <a:p>
            <a:pPr lvl="1">
              <a:defRPr sz="2000">
                <a:solidFill>
                  <a:srgbClr val="000000"/>
                </a:solidFill>
                <a:latin typeface="Garamond"/>
              </a:defRPr>
            </a:pPr>
            <a:r>
              <a:rPr lang="en-US" altLang="zh-TW" sz="2000" dirty="0"/>
              <a:t>This semester, it is planned on Dec. 15</a:t>
            </a:r>
            <a:r>
              <a:rPr lang="en-US" altLang="zh-TW" sz="2000" baseline="30000" dirty="0"/>
              <a:t>th</a:t>
            </a:r>
            <a:r>
              <a:rPr lang="en-US" altLang="zh-TW" sz="2000" dirty="0"/>
              <a:t>, 2:00 PM ~ 4:00 PM.</a:t>
            </a:r>
          </a:p>
          <a:p>
            <a:pPr lvl="4">
              <a:defRPr sz="2000">
                <a:solidFill>
                  <a:srgbClr val="000000"/>
                </a:solidFill>
                <a:latin typeface="Garamond"/>
              </a:defRPr>
            </a:pPr>
            <a:endParaRPr lang="en-US" altLang="zh-TW" sz="1400" dirty="0"/>
          </a:p>
          <a:p>
            <a:pPr>
              <a:defRPr sz="2000">
                <a:solidFill>
                  <a:srgbClr val="000000"/>
                </a:solidFill>
                <a:latin typeface="Garamond"/>
              </a:defRPr>
            </a:pPr>
            <a:r>
              <a:rPr lang="en-US" altLang="zh-TW" sz="2400" dirty="0"/>
              <a:t>The final exam will follow the quiz format, with up to 3 additional long essay questions.</a:t>
            </a:r>
          </a:p>
          <a:p>
            <a:pPr lvl="3">
              <a:defRPr sz="2000">
                <a:solidFill>
                  <a:srgbClr val="000000"/>
                </a:solidFill>
                <a:latin typeface="Garamond"/>
              </a:defRPr>
            </a:pPr>
            <a:endParaRPr lang="en-US" altLang="zh-TW" sz="1400" dirty="0"/>
          </a:p>
          <a:p>
            <a:pPr>
              <a:defRPr sz="2000">
                <a:solidFill>
                  <a:srgbClr val="000000"/>
                </a:solidFill>
                <a:latin typeface="Garamond"/>
              </a:defRPr>
            </a:pPr>
            <a:r>
              <a:rPr lang="en-US" altLang="zh-TW" sz="2400" dirty="0"/>
              <a:t>There will be no opportunity to recover deducted points; however, students may request that their entire final exam be regraded to check for errors.</a:t>
            </a:r>
          </a:p>
          <a:p>
            <a:pPr lvl="3">
              <a:defRPr sz="2000">
                <a:solidFill>
                  <a:srgbClr val="000000"/>
                </a:solidFill>
                <a:latin typeface="Garamond"/>
              </a:defRPr>
            </a:pPr>
            <a:endParaRPr lang="en-US" altLang="zh-TW" sz="1400" dirty="0"/>
          </a:p>
          <a:p>
            <a:pPr>
              <a:defRPr sz="2000">
                <a:solidFill>
                  <a:srgbClr val="000000"/>
                </a:solidFill>
                <a:latin typeface="Garamond"/>
              </a:defRPr>
            </a:pPr>
            <a:r>
              <a:rPr lang="en-US" altLang="zh-TW" sz="2400" dirty="0"/>
              <a:t>Deadlines for regrading requests will be announced on the day of the final exam.</a:t>
            </a:r>
          </a:p>
          <a:p>
            <a:pPr lvl="3">
              <a:defRPr sz="2000">
                <a:solidFill>
                  <a:srgbClr val="000000"/>
                </a:solidFill>
                <a:latin typeface="Garamond"/>
              </a:defRPr>
            </a:pPr>
            <a:endParaRPr lang="en-US" altLang="zh-TW" sz="1400" dirty="0"/>
          </a:p>
          <a:p>
            <a:pPr>
              <a:defRPr sz="2000">
                <a:solidFill>
                  <a:srgbClr val="000000"/>
                </a:solidFill>
                <a:latin typeface="Garamond"/>
              </a:defRPr>
            </a:pPr>
            <a:r>
              <a:rPr lang="en-US" altLang="zh-TW" sz="2400" dirty="0"/>
              <a:t>In exceptional circumstances, and at the instructor’s discretion, the final exam may be substituted with a take-home essay.</a:t>
            </a:r>
          </a:p>
        </p:txBody>
      </p:sp>
    </p:spTree>
    <p:extLst>
      <p:ext uri="{BB962C8B-B14F-4D97-AF65-F5344CB8AC3E}">
        <p14:creationId xmlns:p14="http://schemas.microsoft.com/office/powerpoint/2010/main" val="723824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fade">
                                      <p:cBhvr>
                                        <p:cTn id="7" dur="500"/>
                                        <p:tgtEl>
                                          <p:spTgt spid="14">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4">
                                            <p:txEl>
                                              <p:pRg st="1" end="1"/>
                                            </p:txEl>
                                          </p:spTgt>
                                        </p:tgtEl>
                                        <p:attrNameLst>
                                          <p:attrName>style.visibility</p:attrName>
                                        </p:attrNameLst>
                                      </p:cBhvr>
                                      <p:to>
                                        <p:strVal val="visible"/>
                                      </p:to>
                                    </p:set>
                                    <p:animEffect transition="in" filter="fade">
                                      <p:cBhvr>
                                        <p:cTn id="10" dur="500"/>
                                        <p:tgtEl>
                                          <p:spTgt spid="14">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14">
                                            <p:txEl>
                                              <p:pRg st="3" end="3"/>
                                            </p:txEl>
                                          </p:spTgt>
                                        </p:tgtEl>
                                        <p:attrNameLst>
                                          <p:attrName>style.visibility</p:attrName>
                                        </p:attrNameLst>
                                      </p:cBhvr>
                                      <p:to>
                                        <p:strVal val="visible"/>
                                      </p:to>
                                    </p:set>
                                    <p:animEffect transition="in" filter="fade">
                                      <p:cBhvr>
                                        <p:cTn id="15" dur="500"/>
                                        <p:tgtEl>
                                          <p:spTgt spid="14">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14">
                                            <p:txEl>
                                              <p:pRg st="5" end="5"/>
                                            </p:txEl>
                                          </p:spTgt>
                                        </p:tgtEl>
                                        <p:attrNameLst>
                                          <p:attrName>style.visibility</p:attrName>
                                        </p:attrNameLst>
                                      </p:cBhvr>
                                      <p:to>
                                        <p:strVal val="visible"/>
                                      </p:to>
                                    </p:set>
                                    <p:animEffect transition="in" filter="fade">
                                      <p:cBhvr>
                                        <p:cTn id="20" dur="500"/>
                                        <p:tgtEl>
                                          <p:spTgt spid="14">
                                            <p:txEl>
                                              <p:pRg st="5" end="5"/>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14">
                                            <p:txEl>
                                              <p:pRg st="7" end="7"/>
                                            </p:txEl>
                                          </p:spTgt>
                                        </p:tgtEl>
                                        <p:attrNameLst>
                                          <p:attrName>style.visibility</p:attrName>
                                        </p:attrNameLst>
                                      </p:cBhvr>
                                      <p:to>
                                        <p:strVal val="visible"/>
                                      </p:to>
                                    </p:set>
                                    <p:animEffect transition="in" filter="fade">
                                      <p:cBhvr>
                                        <p:cTn id="25" dur="500"/>
                                        <p:tgtEl>
                                          <p:spTgt spid="14">
                                            <p:txEl>
                                              <p:pRg st="7" end="7"/>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14">
                                            <p:txEl>
                                              <p:pRg st="9" end="9"/>
                                            </p:txEl>
                                          </p:spTgt>
                                        </p:tgtEl>
                                        <p:attrNameLst>
                                          <p:attrName>style.visibility</p:attrName>
                                        </p:attrNameLst>
                                      </p:cBhvr>
                                      <p:to>
                                        <p:strVal val="visible"/>
                                      </p:to>
                                    </p:set>
                                    <p:animEffect transition="in" filter="fade">
                                      <p:cBhvr>
                                        <p:cTn id="30" dur="500"/>
                                        <p:tgtEl>
                                          <p:spTgt spid="1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8118EC-9257-446D-F358-002542BF629C}"/>
            </a:ext>
          </a:extLst>
        </p:cNvPr>
        <p:cNvGrpSpPr/>
        <p:nvPr/>
      </p:nvGrpSpPr>
      <p:grpSpPr>
        <a:xfrm>
          <a:off x="0" y="0"/>
          <a:ext cx="0" cy="0"/>
          <a:chOff x="0" y="0"/>
          <a:chExt cx="0" cy="0"/>
        </a:xfrm>
      </p:grpSpPr>
      <p:sp>
        <p:nvSpPr>
          <p:cNvPr id="5" name="Rectangle 4">
            <a:extLst>
              <a:ext uri="{FF2B5EF4-FFF2-40B4-BE49-F238E27FC236}">
                <a16:creationId xmlns:a16="http://schemas.microsoft.com/office/drawing/2014/main" id="{182BA8CA-6490-02E5-3D25-F73DC6E690CB}"/>
              </a:ext>
            </a:extLst>
          </p:cNvPr>
          <p:cNvSpPr/>
          <p:nvPr/>
        </p:nvSpPr>
        <p:spPr>
          <a:xfrm>
            <a:off x="0" y="0"/>
            <a:ext cx="12188825" cy="923636"/>
          </a:xfrm>
          <a:prstGeom prst="rect">
            <a:avLst/>
          </a:prstGeom>
          <a:solidFill>
            <a:srgbClr val="77122C"/>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itle 1">
            <a:extLst>
              <a:ext uri="{FF2B5EF4-FFF2-40B4-BE49-F238E27FC236}">
                <a16:creationId xmlns:a16="http://schemas.microsoft.com/office/drawing/2014/main" id="{8381C2F5-7ED8-5987-3B6A-6E88305B17C4}"/>
              </a:ext>
            </a:extLst>
          </p:cNvPr>
          <p:cNvSpPr txBox="1">
            <a:spLocks/>
          </p:cNvSpPr>
          <p:nvPr/>
        </p:nvSpPr>
        <p:spPr>
          <a:xfrm>
            <a:off x="0" y="0"/>
            <a:ext cx="12188825" cy="923636"/>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defRPr sz="4000" b="1">
                <a:solidFill>
                  <a:srgbClr val="FDB913"/>
                </a:solidFill>
                <a:latin typeface="Garamond"/>
              </a:defRPr>
            </a:pPr>
            <a:r>
              <a:rPr lang="en-US" sz="4000" b="1" dirty="0">
                <a:solidFill>
                  <a:schemeClr val="bg1"/>
                </a:solidFill>
                <a:latin typeface="Garamond"/>
              </a:rPr>
              <a:t>  Policies: General</a:t>
            </a:r>
          </a:p>
        </p:txBody>
      </p:sp>
      <p:sp>
        <p:nvSpPr>
          <p:cNvPr id="7" name="Rectangle 6">
            <a:extLst>
              <a:ext uri="{FF2B5EF4-FFF2-40B4-BE49-F238E27FC236}">
                <a16:creationId xmlns:a16="http://schemas.microsoft.com/office/drawing/2014/main" id="{29E00CB9-5911-EF4F-94F6-65F70BF656D2}"/>
              </a:ext>
            </a:extLst>
          </p:cNvPr>
          <p:cNvSpPr/>
          <p:nvPr/>
        </p:nvSpPr>
        <p:spPr>
          <a:xfrm>
            <a:off x="-1" y="6503428"/>
            <a:ext cx="12188825" cy="354572"/>
          </a:xfrm>
          <a:prstGeom prst="rect">
            <a:avLst/>
          </a:prstGeom>
          <a:solidFill>
            <a:srgbClr val="77122C"/>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Footer Placeholder 5">
            <a:extLst>
              <a:ext uri="{FF2B5EF4-FFF2-40B4-BE49-F238E27FC236}">
                <a16:creationId xmlns:a16="http://schemas.microsoft.com/office/drawing/2014/main" id="{48D59449-7849-DBBA-D994-E9F6B17D4B9D}"/>
              </a:ext>
            </a:extLst>
          </p:cNvPr>
          <p:cNvSpPr>
            <a:spLocks noGrp="1"/>
          </p:cNvSpPr>
          <p:nvPr>
            <p:ph type="ftr" sz="quarter" idx="11"/>
          </p:nvPr>
        </p:nvSpPr>
        <p:spPr>
          <a:xfrm>
            <a:off x="-1" y="6503428"/>
            <a:ext cx="2895600" cy="354572"/>
          </a:xfrm>
        </p:spPr>
        <p:txBody>
          <a:bodyPr/>
          <a:lstStyle/>
          <a:p>
            <a:pPr algn="l"/>
            <a:r>
              <a:rPr lang="en-US" dirty="0">
                <a:solidFill>
                  <a:schemeClr val="bg1"/>
                </a:solidFill>
                <a:latin typeface="Garamond" panose="02020404030301010803" pitchFamily="18" charset="0"/>
              </a:rPr>
              <a:t> Principles of Global Economics</a:t>
            </a:r>
          </a:p>
        </p:txBody>
      </p:sp>
      <p:sp>
        <p:nvSpPr>
          <p:cNvPr id="9" name="Slide Number Placeholder 6">
            <a:extLst>
              <a:ext uri="{FF2B5EF4-FFF2-40B4-BE49-F238E27FC236}">
                <a16:creationId xmlns:a16="http://schemas.microsoft.com/office/drawing/2014/main" id="{23792FA5-26C3-8682-9184-2292F7860D2E}"/>
              </a:ext>
            </a:extLst>
          </p:cNvPr>
          <p:cNvSpPr>
            <a:spLocks noGrp="1"/>
          </p:cNvSpPr>
          <p:nvPr>
            <p:ph type="sldNum" sz="quarter" idx="12"/>
          </p:nvPr>
        </p:nvSpPr>
        <p:spPr>
          <a:xfrm>
            <a:off x="10055225" y="6503428"/>
            <a:ext cx="2133600" cy="354572"/>
          </a:xfrm>
        </p:spPr>
        <p:txBody>
          <a:bodyPr/>
          <a:lstStyle/>
          <a:p>
            <a:fld id="{C1FF6DA9-008F-8B48-92A6-B652298478BF}" type="slidenum">
              <a:rPr lang="en-US" b="1" smtClean="0">
                <a:solidFill>
                  <a:schemeClr val="bg1"/>
                </a:solidFill>
                <a:latin typeface="Garamond" panose="02020404030301010803" pitchFamily="18" charset="0"/>
              </a:rPr>
              <a:t>13</a:t>
            </a:fld>
            <a:r>
              <a:rPr lang="en-US" b="1" dirty="0">
                <a:solidFill>
                  <a:schemeClr val="bg1"/>
                </a:solidFill>
                <a:latin typeface="Garamond" panose="02020404030301010803" pitchFamily="18" charset="0"/>
              </a:rPr>
              <a:t> </a:t>
            </a:r>
          </a:p>
        </p:txBody>
      </p:sp>
      <p:sp>
        <p:nvSpPr>
          <p:cNvPr id="14" name="Content Placeholder 2">
            <a:extLst>
              <a:ext uri="{FF2B5EF4-FFF2-40B4-BE49-F238E27FC236}">
                <a16:creationId xmlns:a16="http://schemas.microsoft.com/office/drawing/2014/main" id="{DA63D190-8E7B-8BCB-55B1-249EA1945577}"/>
              </a:ext>
            </a:extLst>
          </p:cNvPr>
          <p:cNvSpPr>
            <a:spLocks noGrp="1"/>
          </p:cNvSpPr>
          <p:nvPr>
            <p:ph idx="1"/>
          </p:nvPr>
        </p:nvSpPr>
        <p:spPr>
          <a:xfrm>
            <a:off x="457199" y="1300900"/>
            <a:ext cx="11189855" cy="5081046"/>
          </a:xfrm>
        </p:spPr>
        <p:txBody>
          <a:bodyPr>
            <a:normAutofit/>
          </a:bodyPr>
          <a:lstStyle/>
          <a:p>
            <a:pPr>
              <a:defRPr sz="2000">
                <a:solidFill>
                  <a:srgbClr val="000000"/>
                </a:solidFill>
                <a:latin typeface="Garamond"/>
              </a:defRPr>
            </a:pPr>
            <a:r>
              <a:rPr lang="en-US" altLang="zh-TW" sz="2400" dirty="0"/>
              <a:t>Extra credit opportunities may be offered on rare occasions at the instructor’s discretion</a:t>
            </a:r>
            <a:r>
              <a:rPr lang="en-US" altLang="zh-TW" sz="2000" dirty="0"/>
              <a:t>.</a:t>
            </a:r>
          </a:p>
          <a:p>
            <a:pPr lvl="4">
              <a:defRPr sz="2000">
                <a:solidFill>
                  <a:srgbClr val="000000"/>
                </a:solidFill>
                <a:latin typeface="Garamond"/>
              </a:defRPr>
            </a:pPr>
            <a:endParaRPr lang="en-US" altLang="zh-TW" sz="1400" dirty="0"/>
          </a:p>
          <a:p>
            <a:pPr>
              <a:defRPr sz="2000">
                <a:solidFill>
                  <a:srgbClr val="000000"/>
                </a:solidFill>
                <a:latin typeface="Garamond"/>
              </a:defRPr>
            </a:pPr>
            <a:r>
              <a:rPr lang="en-US" altLang="zh-TW" sz="2400" dirty="0"/>
              <a:t>The maximum number of extra credit points that may be applied to a student’s Grand Total score will not exceed 5 points.</a:t>
            </a:r>
          </a:p>
          <a:p>
            <a:pPr lvl="1">
              <a:defRPr sz="2000">
                <a:solidFill>
                  <a:srgbClr val="000000"/>
                </a:solidFill>
                <a:latin typeface="Garamond"/>
              </a:defRPr>
            </a:pPr>
            <a:endParaRPr lang="en-US" altLang="zh-TW" sz="1400" dirty="0"/>
          </a:p>
          <a:p>
            <a:pPr>
              <a:defRPr sz="2000">
                <a:solidFill>
                  <a:srgbClr val="000000"/>
                </a:solidFill>
                <a:latin typeface="Garamond"/>
              </a:defRPr>
            </a:pPr>
            <a:r>
              <a:rPr lang="en-US" altLang="zh-TW" sz="2400" dirty="0"/>
              <a:t>Late submissions without a written excuse approved by the instructor will not be eligible for full credit. The extent of the deduction will depend on the circumstances, at the instructor’s discretion.</a:t>
            </a:r>
          </a:p>
          <a:p>
            <a:pPr lvl="3">
              <a:defRPr sz="2000">
                <a:solidFill>
                  <a:srgbClr val="000000"/>
                </a:solidFill>
                <a:latin typeface="Garamond"/>
              </a:defRPr>
            </a:pPr>
            <a:endParaRPr lang="en-US" altLang="zh-TW" sz="1400" dirty="0"/>
          </a:p>
          <a:p>
            <a:pPr>
              <a:defRPr sz="2000">
                <a:solidFill>
                  <a:srgbClr val="000000"/>
                </a:solidFill>
                <a:latin typeface="Garamond"/>
              </a:defRPr>
            </a:pPr>
            <a:r>
              <a:rPr lang="en-US" altLang="zh-TW" sz="2400" dirty="0"/>
              <a:t>Assignments submitted more than 72 hours after the deadline, without a written excuse approved by the instructor, will not be accepted and will receive a grade of zero.</a:t>
            </a:r>
          </a:p>
          <a:p>
            <a:pPr lvl="3">
              <a:defRPr sz="2000">
                <a:solidFill>
                  <a:srgbClr val="000000"/>
                </a:solidFill>
                <a:latin typeface="Garamond"/>
              </a:defRPr>
            </a:pPr>
            <a:endParaRPr lang="en-US" altLang="zh-TW" sz="1400" dirty="0"/>
          </a:p>
          <a:p>
            <a:pPr>
              <a:defRPr sz="2000">
                <a:solidFill>
                  <a:srgbClr val="000000"/>
                </a:solidFill>
                <a:latin typeface="Garamond"/>
              </a:defRPr>
            </a:pPr>
            <a:r>
              <a:rPr lang="en-US" altLang="zh-TW" sz="2400" dirty="0"/>
              <a:t>Students are responsible for checking their Concordia email and the course learning platform regularly for announcements.</a:t>
            </a:r>
          </a:p>
        </p:txBody>
      </p:sp>
    </p:spTree>
    <p:extLst>
      <p:ext uri="{BB962C8B-B14F-4D97-AF65-F5344CB8AC3E}">
        <p14:creationId xmlns:p14="http://schemas.microsoft.com/office/powerpoint/2010/main" val="2769746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fade">
                                      <p:cBhvr>
                                        <p:cTn id="7" dur="500"/>
                                        <p:tgtEl>
                                          <p:spTgt spid="1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4">
                                            <p:txEl>
                                              <p:pRg st="4" end="4"/>
                                            </p:txEl>
                                          </p:spTgt>
                                        </p:tgtEl>
                                        <p:attrNameLst>
                                          <p:attrName>style.visibility</p:attrName>
                                        </p:attrNameLst>
                                      </p:cBhvr>
                                      <p:to>
                                        <p:strVal val="visible"/>
                                      </p:to>
                                    </p:set>
                                    <p:animEffect transition="in" filter="fade">
                                      <p:cBhvr>
                                        <p:cTn id="12" dur="500"/>
                                        <p:tgtEl>
                                          <p:spTgt spid="14">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4">
                                            <p:txEl>
                                              <p:pRg st="6" end="6"/>
                                            </p:txEl>
                                          </p:spTgt>
                                        </p:tgtEl>
                                        <p:attrNameLst>
                                          <p:attrName>style.visibility</p:attrName>
                                        </p:attrNameLst>
                                      </p:cBhvr>
                                      <p:to>
                                        <p:strVal val="visible"/>
                                      </p:to>
                                    </p:set>
                                    <p:animEffect transition="in" filter="fade">
                                      <p:cBhvr>
                                        <p:cTn id="17" dur="500"/>
                                        <p:tgtEl>
                                          <p:spTgt spid="14">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4">
                                            <p:txEl>
                                              <p:pRg st="8" end="8"/>
                                            </p:txEl>
                                          </p:spTgt>
                                        </p:tgtEl>
                                        <p:attrNameLst>
                                          <p:attrName>style.visibility</p:attrName>
                                        </p:attrNameLst>
                                      </p:cBhvr>
                                      <p:to>
                                        <p:strVal val="visible"/>
                                      </p:to>
                                    </p:set>
                                    <p:animEffect transition="in" filter="fade">
                                      <p:cBhvr>
                                        <p:cTn id="22" dur="500"/>
                                        <p:tgtEl>
                                          <p:spTgt spid="1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77122C"/>
        </a:solidFill>
        <a:effectLst/>
      </p:bgPr>
    </p:bg>
    <p:spTree>
      <p:nvGrpSpPr>
        <p:cNvPr id="1" name=""/>
        <p:cNvGrpSpPr/>
        <p:nvPr/>
      </p:nvGrpSpPr>
      <p:grpSpPr>
        <a:xfrm>
          <a:off x="0" y="0"/>
          <a:ext cx="0" cy="0"/>
          <a:chOff x="0" y="0"/>
          <a:chExt cx="0" cy="0"/>
        </a:xfrm>
      </p:grpSpPr>
      <p:sp>
        <p:nvSpPr>
          <p:cNvPr id="2" name="TextBox 1"/>
          <p:cNvSpPr txBox="1"/>
          <p:nvPr/>
        </p:nvSpPr>
        <p:spPr>
          <a:xfrm>
            <a:off x="0" y="3044279"/>
            <a:ext cx="12188825" cy="769441"/>
          </a:xfrm>
          <a:prstGeom prst="rect">
            <a:avLst/>
          </a:prstGeom>
          <a:noFill/>
        </p:spPr>
        <p:txBody>
          <a:bodyPr wrap="square">
            <a:spAutoFit/>
          </a:bodyPr>
          <a:lstStyle/>
          <a:p>
            <a:pPr algn="ctr">
              <a:defRPr sz="4000" b="1">
                <a:solidFill>
                  <a:srgbClr val="FDB913"/>
                </a:solidFill>
                <a:latin typeface="Garamond"/>
              </a:defRPr>
            </a:pPr>
            <a:r>
              <a:rPr lang="en-US" sz="4400" dirty="0">
                <a:solidFill>
                  <a:schemeClr val="bg1"/>
                </a:solidFill>
              </a:rPr>
              <a:t>What is Economics?</a:t>
            </a:r>
            <a:endParaRPr sz="4400" dirty="0">
              <a:solidFill>
                <a:schemeClr val="bg1"/>
              </a:solidFill>
            </a:endParaRP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A1B4D1-F016-F92C-0D25-C03AE559327D}"/>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9981A1D-D704-5BBB-8C3F-83A875944542}"/>
              </a:ext>
            </a:extLst>
          </p:cNvPr>
          <p:cNvSpPr>
            <a:spLocks noGrp="1"/>
          </p:cNvSpPr>
          <p:nvPr>
            <p:ph idx="1"/>
          </p:nvPr>
        </p:nvSpPr>
        <p:spPr>
          <a:xfrm>
            <a:off x="457199" y="1300900"/>
            <a:ext cx="11189855" cy="5081046"/>
          </a:xfrm>
        </p:spPr>
        <p:txBody>
          <a:bodyPr>
            <a:normAutofit/>
          </a:bodyPr>
          <a:lstStyle/>
          <a:p>
            <a:pPr>
              <a:defRPr sz="2000">
                <a:solidFill>
                  <a:srgbClr val="000000"/>
                </a:solidFill>
                <a:latin typeface="Garamond"/>
              </a:defRPr>
            </a:pPr>
            <a:r>
              <a:rPr lang="el-GR" sz="2400" dirty="0"/>
              <a:t>Οἰκονομία</a:t>
            </a:r>
            <a:r>
              <a:rPr lang="en-US" sz="2400" dirty="0"/>
              <a:t>: “Household management”</a:t>
            </a:r>
          </a:p>
          <a:p>
            <a:pPr lvl="1">
              <a:defRPr sz="2000">
                <a:solidFill>
                  <a:srgbClr val="000000"/>
                </a:solidFill>
                <a:latin typeface="Garamond"/>
              </a:defRPr>
            </a:pPr>
            <a:r>
              <a:rPr lang="el-GR" sz="2000" dirty="0"/>
              <a:t>οἶκος </a:t>
            </a:r>
            <a:r>
              <a:rPr lang="en-US" sz="2000" dirty="0"/>
              <a:t>(Oikos): “Household”</a:t>
            </a:r>
          </a:p>
          <a:p>
            <a:pPr lvl="1">
              <a:defRPr sz="2000">
                <a:solidFill>
                  <a:srgbClr val="000000"/>
                </a:solidFill>
                <a:latin typeface="Garamond"/>
              </a:defRPr>
            </a:pPr>
            <a:r>
              <a:rPr lang="el-GR" sz="2000" dirty="0"/>
              <a:t>-νομία</a:t>
            </a:r>
            <a:r>
              <a:rPr lang="en-US" sz="2000" dirty="0"/>
              <a:t> (-</a:t>
            </a:r>
            <a:r>
              <a:rPr lang="en-US" sz="2000" dirty="0" err="1"/>
              <a:t>nomia</a:t>
            </a:r>
            <a:r>
              <a:rPr lang="en-US" sz="2000" dirty="0"/>
              <a:t>): “Allocation”</a:t>
            </a:r>
          </a:p>
          <a:p>
            <a:pPr lvl="1">
              <a:defRPr sz="2000">
                <a:solidFill>
                  <a:srgbClr val="000000"/>
                </a:solidFill>
                <a:latin typeface="Garamond"/>
              </a:defRPr>
            </a:pPr>
            <a:r>
              <a:rPr lang="en-US" sz="2000" dirty="0"/>
              <a:t>Xenophon’s </a:t>
            </a:r>
            <a:r>
              <a:rPr lang="en-US" sz="2000" dirty="0" err="1"/>
              <a:t>Oeconomicus</a:t>
            </a:r>
            <a:r>
              <a:rPr lang="en-US" sz="2000" dirty="0"/>
              <a:t>: Narrowly defined as “Household management and agriculture.”</a:t>
            </a:r>
          </a:p>
          <a:p>
            <a:pPr lvl="1">
              <a:defRPr sz="2000">
                <a:solidFill>
                  <a:srgbClr val="000000"/>
                </a:solidFill>
                <a:latin typeface="Garamond"/>
              </a:defRPr>
            </a:pPr>
            <a:r>
              <a:rPr lang="en-US" sz="2000" dirty="0"/>
              <a:t>Over time, the meaning broadened to include the management of estates, public finance, and eventually to the modern discipline of Economics.</a:t>
            </a:r>
          </a:p>
          <a:p>
            <a:pPr lvl="3">
              <a:defRPr sz="2000">
                <a:solidFill>
                  <a:srgbClr val="000000"/>
                </a:solidFill>
                <a:latin typeface="Garamond"/>
              </a:defRPr>
            </a:pPr>
            <a:endParaRPr lang="en-US" sz="1200" dirty="0"/>
          </a:p>
          <a:p>
            <a:pPr>
              <a:defRPr sz="2000">
                <a:solidFill>
                  <a:srgbClr val="000000"/>
                </a:solidFill>
                <a:latin typeface="Garamond"/>
              </a:defRPr>
            </a:pPr>
            <a:r>
              <a:rPr lang="zh-TW" altLang="en-US" sz="2400" dirty="0"/>
              <a:t>経済学</a:t>
            </a:r>
            <a:r>
              <a:rPr lang="en-US" altLang="zh-TW" sz="2400" dirty="0"/>
              <a:t>: “Stabilize the nation and improve people's welfare”</a:t>
            </a:r>
          </a:p>
          <a:p>
            <a:pPr lvl="1">
              <a:defRPr sz="2000">
                <a:solidFill>
                  <a:srgbClr val="000000"/>
                </a:solidFill>
                <a:latin typeface="Garamond"/>
              </a:defRPr>
            </a:pPr>
            <a:r>
              <a:rPr lang="zh-TW" altLang="en-US" sz="2000" b="1" dirty="0"/>
              <a:t>経</a:t>
            </a:r>
            <a:r>
              <a:rPr lang="zh-TW" altLang="en-US" sz="2000" dirty="0"/>
              <a:t>世 </a:t>
            </a:r>
            <a:r>
              <a:rPr lang="en-US" altLang="zh-TW" sz="2000" dirty="0"/>
              <a:t>(Keisei): “Manage society”</a:t>
            </a:r>
          </a:p>
          <a:p>
            <a:pPr lvl="1">
              <a:defRPr sz="2000">
                <a:solidFill>
                  <a:srgbClr val="000000"/>
                </a:solidFill>
                <a:latin typeface="Garamond"/>
              </a:defRPr>
            </a:pPr>
            <a:r>
              <a:rPr lang="zh-TW" altLang="en-US" sz="2000" b="1" dirty="0"/>
              <a:t>済</a:t>
            </a:r>
            <a:r>
              <a:rPr lang="zh-TW" altLang="en-US" sz="2000" dirty="0"/>
              <a:t>民 </a:t>
            </a:r>
            <a:r>
              <a:rPr lang="en-US" altLang="zh-TW" sz="2000" dirty="0"/>
              <a:t>(Saimin): “Provide relief to the people”</a:t>
            </a:r>
          </a:p>
          <a:p>
            <a:pPr lvl="1">
              <a:defRPr sz="2000">
                <a:solidFill>
                  <a:srgbClr val="000000"/>
                </a:solidFill>
                <a:latin typeface="Garamond"/>
              </a:defRPr>
            </a:pPr>
            <a:r>
              <a:rPr lang="en-US" altLang="zh-TW" sz="2000" dirty="0"/>
              <a:t>Terms derived from ancient Confucian Chinese political philosophy, but the exact term coined by Edo era Japanese scholars.</a:t>
            </a:r>
            <a:endParaRPr lang="en-US" altLang="zh-TW" sz="2400" dirty="0"/>
          </a:p>
        </p:txBody>
      </p:sp>
      <p:sp>
        <p:nvSpPr>
          <p:cNvPr id="4" name="Rectangle 3">
            <a:extLst>
              <a:ext uri="{FF2B5EF4-FFF2-40B4-BE49-F238E27FC236}">
                <a16:creationId xmlns:a16="http://schemas.microsoft.com/office/drawing/2014/main" id="{52675312-CEA4-4C5C-29F5-E9620545896D}"/>
              </a:ext>
            </a:extLst>
          </p:cNvPr>
          <p:cNvSpPr/>
          <p:nvPr/>
        </p:nvSpPr>
        <p:spPr>
          <a:xfrm>
            <a:off x="0" y="0"/>
            <a:ext cx="12188825" cy="923636"/>
          </a:xfrm>
          <a:prstGeom prst="rect">
            <a:avLst/>
          </a:prstGeom>
          <a:solidFill>
            <a:srgbClr val="77122C"/>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7EA8411-B13F-E5DD-D425-0D0F3C90EC73}"/>
              </a:ext>
            </a:extLst>
          </p:cNvPr>
          <p:cNvSpPr>
            <a:spLocks noGrp="1"/>
          </p:cNvSpPr>
          <p:nvPr>
            <p:ph type="title"/>
          </p:nvPr>
        </p:nvSpPr>
        <p:spPr>
          <a:xfrm>
            <a:off x="0" y="0"/>
            <a:ext cx="12188825" cy="923636"/>
          </a:xfrm>
        </p:spPr>
        <p:txBody>
          <a:bodyPr>
            <a:normAutofit/>
          </a:bodyPr>
          <a:lstStyle/>
          <a:p>
            <a:pPr algn="l">
              <a:defRPr sz="4000" b="1">
                <a:solidFill>
                  <a:srgbClr val="FDB913"/>
                </a:solidFill>
                <a:latin typeface="Garamond"/>
              </a:defRPr>
            </a:pPr>
            <a:r>
              <a:rPr lang="en-US" sz="4000" dirty="0">
                <a:solidFill>
                  <a:schemeClr val="bg1"/>
                </a:solidFill>
              </a:rPr>
              <a:t>  Etymology</a:t>
            </a:r>
          </a:p>
        </p:txBody>
      </p:sp>
      <p:sp>
        <p:nvSpPr>
          <p:cNvPr id="5" name="Rectangle 4">
            <a:extLst>
              <a:ext uri="{FF2B5EF4-FFF2-40B4-BE49-F238E27FC236}">
                <a16:creationId xmlns:a16="http://schemas.microsoft.com/office/drawing/2014/main" id="{3EDEBECF-FBED-7587-FA52-3887C84ED634}"/>
              </a:ext>
            </a:extLst>
          </p:cNvPr>
          <p:cNvSpPr/>
          <p:nvPr/>
        </p:nvSpPr>
        <p:spPr>
          <a:xfrm>
            <a:off x="-1" y="6503428"/>
            <a:ext cx="12188825" cy="354572"/>
          </a:xfrm>
          <a:prstGeom prst="rect">
            <a:avLst/>
          </a:prstGeom>
          <a:solidFill>
            <a:srgbClr val="77122C"/>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Footer Placeholder 5">
            <a:extLst>
              <a:ext uri="{FF2B5EF4-FFF2-40B4-BE49-F238E27FC236}">
                <a16:creationId xmlns:a16="http://schemas.microsoft.com/office/drawing/2014/main" id="{B75B3B5A-A987-9211-9CD2-AB0225DABD1F}"/>
              </a:ext>
            </a:extLst>
          </p:cNvPr>
          <p:cNvSpPr>
            <a:spLocks noGrp="1"/>
          </p:cNvSpPr>
          <p:nvPr>
            <p:ph type="ftr" sz="quarter" idx="11"/>
          </p:nvPr>
        </p:nvSpPr>
        <p:spPr>
          <a:xfrm>
            <a:off x="-1" y="6503428"/>
            <a:ext cx="2895600" cy="354572"/>
          </a:xfrm>
        </p:spPr>
        <p:txBody>
          <a:bodyPr/>
          <a:lstStyle/>
          <a:p>
            <a:pPr algn="l"/>
            <a:r>
              <a:rPr lang="en-US" dirty="0">
                <a:solidFill>
                  <a:schemeClr val="bg1"/>
                </a:solidFill>
                <a:latin typeface="Garamond" panose="02020404030301010803" pitchFamily="18" charset="0"/>
              </a:rPr>
              <a:t> Principles of Global Economics</a:t>
            </a:r>
          </a:p>
        </p:txBody>
      </p:sp>
      <p:sp>
        <p:nvSpPr>
          <p:cNvPr id="7" name="Slide Number Placeholder 6">
            <a:extLst>
              <a:ext uri="{FF2B5EF4-FFF2-40B4-BE49-F238E27FC236}">
                <a16:creationId xmlns:a16="http://schemas.microsoft.com/office/drawing/2014/main" id="{64457FBC-A80F-5E94-DCB5-3455FE554B15}"/>
              </a:ext>
            </a:extLst>
          </p:cNvPr>
          <p:cNvSpPr>
            <a:spLocks noGrp="1"/>
          </p:cNvSpPr>
          <p:nvPr>
            <p:ph type="sldNum" sz="quarter" idx="12"/>
          </p:nvPr>
        </p:nvSpPr>
        <p:spPr>
          <a:xfrm>
            <a:off x="10055225" y="6503428"/>
            <a:ext cx="2133600" cy="354572"/>
          </a:xfrm>
        </p:spPr>
        <p:txBody>
          <a:bodyPr/>
          <a:lstStyle/>
          <a:p>
            <a:fld id="{C1FF6DA9-008F-8B48-92A6-B652298478BF}" type="slidenum">
              <a:rPr lang="en-US" b="1" smtClean="0">
                <a:solidFill>
                  <a:schemeClr val="bg1"/>
                </a:solidFill>
                <a:latin typeface="Garamond" panose="02020404030301010803" pitchFamily="18" charset="0"/>
              </a:rPr>
              <a:t>15</a:t>
            </a:fld>
            <a:r>
              <a:rPr lang="en-US" b="1" dirty="0">
                <a:solidFill>
                  <a:schemeClr val="bg1"/>
                </a:solidFill>
                <a:latin typeface="Garamond" panose="02020404030301010803" pitchFamily="18" charset="0"/>
              </a:rPr>
              <a:t> </a:t>
            </a:r>
          </a:p>
        </p:txBody>
      </p:sp>
    </p:spTree>
    <p:extLst>
      <p:ext uri="{BB962C8B-B14F-4D97-AF65-F5344CB8AC3E}">
        <p14:creationId xmlns:p14="http://schemas.microsoft.com/office/powerpoint/2010/main" val="3831945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500"/>
                                        <p:tgtEl>
                                          <p:spTgt spid="3">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Effect transition="in" filter="fade">
                                      <p:cBhvr>
                                        <p:cTn id="47"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B2E34B-6E19-3089-5A8E-C1E12951588E}"/>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01DCC50-9962-027F-F719-3B45DEBD0894}"/>
              </a:ext>
            </a:extLst>
          </p:cNvPr>
          <p:cNvSpPr>
            <a:spLocks noGrp="1"/>
          </p:cNvSpPr>
          <p:nvPr>
            <p:ph idx="1"/>
          </p:nvPr>
        </p:nvSpPr>
        <p:spPr>
          <a:xfrm>
            <a:off x="457199" y="1300900"/>
            <a:ext cx="11189855" cy="5081046"/>
          </a:xfrm>
        </p:spPr>
        <p:txBody>
          <a:bodyPr>
            <a:normAutofit/>
          </a:bodyPr>
          <a:lstStyle/>
          <a:p>
            <a:pPr>
              <a:defRPr sz="2000">
                <a:solidFill>
                  <a:srgbClr val="000000"/>
                </a:solidFill>
                <a:latin typeface="Garamond"/>
              </a:defRPr>
            </a:pPr>
            <a:r>
              <a:rPr lang="en-US" sz="2400" dirty="0"/>
              <a:t>Consider agricultural household management </a:t>
            </a:r>
          </a:p>
          <a:p>
            <a:pPr lvl="1">
              <a:defRPr sz="2000">
                <a:solidFill>
                  <a:srgbClr val="000000"/>
                </a:solidFill>
                <a:latin typeface="Garamond"/>
              </a:defRPr>
            </a:pPr>
            <a:r>
              <a:rPr lang="en-US" sz="2000" dirty="0"/>
              <a:t>Grossly simplified, lets assume there are two tasks: Farm / House</a:t>
            </a:r>
          </a:p>
          <a:p>
            <a:pPr lvl="1">
              <a:defRPr sz="2000">
                <a:solidFill>
                  <a:srgbClr val="000000"/>
                </a:solidFill>
                <a:latin typeface="Garamond"/>
              </a:defRPr>
            </a:pPr>
            <a:r>
              <a:rPr lang="en-US" sz="2000" dirty="0"/>
              <a:t>Who works in the Farm, and for how long?</a:t>
            </a:r>
          </a:p>
          <a:p>
            <a:pPr lvl="1">
              <a:defRPr sz="2000">
                <a:solidFill>
                  <a:srgbClr val="000000"/>
                </a:solidFill>
                <a:latin typeface="Garamond"/>
              </a:defRPr>
            </a:pPr>
            <a:r>
              <a:rPr lang="en-US" sz="2000" dirty="0"/>
              <a:t>Who works in the House, and for how long?</a:t>
            </a:r>
          </a:p>
          <a:p>
            <a:pPr lvl="1">
              <a:defRPr sz="2000">
                <a:solidFill>
                  <a:srgbClr val="000000"/>
                </a:solidFill>
                <a:latin typeface="Garamond"/>
              </a:defRPr>
            </a:pPr>
            <a:r>
              <a:rPr lang="en-US" sz="2000" dirty="0"/>
              <a:t>Question of how to allocate resources optimally.</a:t>
            </a:r>
          </a:p>
          <a:p>
            <a:pPr marL="1371600" lvl="3" indent="0">
              <a:buNone/>
              <a:defRPr sz="2000">
                <a:solidFill>
                  <a:srgbClr val="000000"/>
                </a:solidFill>
                <a:latin typeface="Garamond"/>
              </a:defRPr>
            </a:pPr>
            <a:endParaRPr lang="en-US" sz="1200" dirty="0"/>
          </a:p>
          <a:p>
            <a:pPr>
              <a:defRPr sz="2000">
                <a:solidFill>
                  <a:srgbClr val="000000"/>
                </a:solidFill>
                <a:latin typeface="Garamond"/>
              </a:defRPr>
            </a:pPr>
            <a:r>
              <a:rPr lang="en-US" sz="2400" dirty="0"/>
              <a:t>Economics is essentially the study of “how people make choices.”</a:t>
            </a:r>
          </a:p>
          <a:p>
            <a:pPr lvl="3">
              <a:defRPr sz="2000">
                <a:solidFill>
                  <a:srgbClr val="000000"/>
                </a:solidFill>
                <a:latin typeface="Garamond"/>
              </a:defRPr>
            </a:pPr>
            <a:endParaRPr lang="en-US" altLang="zh-TW" sz="1200" dirty="0"/>
          </a:p>
          <a:p>
            <a:pPr>
              <a:defRPr sz="2000">
                <a:solidFill>
                  <a:srgbClr val="000000"/>
                </a:solidFill>
                <a:latin typeface="Garamond"/>
              </a:defRPr>
            </a:pPr>
            <a:r>
              <a:rPr lang="en-US" sz="2400" dirty="0"/>
              <a:t>But does making the optimal choice in allocating resources matter in a society with unlimited workers and infinite time?</a:t>
            </a:r>
          </a:p>
          <a:p>
            <a:pPr lvl="3">
              <a:defRPr sz="2000">
                <a:solidFill>
                  <a:srgbClr val="000000"/>
                </a:solidFill>
                <a:latin typeface="Garamond"/>
              </a:defRPr>
            </a:pPr>
            <a:endParaRPr lang="en-US" sz="1200" dirty="0"/>
          </a:p>
          <a:p>
            <a:pPr>
              <a:defRPr sz="2000">
                <a:solidFill>
                  <a:srgbClr val="000000"/>
                </a:solidFill>
                <a:latin typeface="Garamond"/>
              </a:defRPr>
            </a:pPr>
            <a:r>
              <a:rPr lang="en-US" altLang="zh-TW" sz="2400" dirty="0"/>
              <a:t>Determining the optimal allocation of resources matter chiefly due to “scarcity,” which refers to the limited nature of society’s resources.</a:t>
            </a:r>
          </a:p>
          <a:p>
            <a:pPr>
              <a:defRPr sz="2000">
                <a:solidFill>
                  <a:srgbClr val="000000"/>
                </a:solidFill>
                <a:latin typeface="Garamond"/>
              </a:defRPr>
            </a:pPr>
            <a:endParaRPr lang="en-US" altLang="zh-TW" sz="2400" dirty="0"/>
          </a:p>
        </p:txBody>
      </p:sp>
      <p:sp>
        <p:nvSpPr>
          <p:cNvPr id="4" name="Rectangle 3">
            <a:extLst>
              <a:ext uri="{FF2B5EF4-FFF2-40B4-BE49-F238E27FC236}">
                <a16:creationId xmlns:a16="http://schemas.microsoft.com/office/drawing/2014/main" id="{6AF3CAB0-743D-8095-1249-FFFB59401CF5}"/>
              </a:ext>
            </a:extLst>
          </p:cNvPr>
          <p:cNvSpPr/>
          <p:nvPr/>
        </p:nvSpPr>
        <p:spPr>
          <a:xfrm>
            <a:off x="0" y="0"/>
            <a:ext cx="12188825" cy="923636"/>
          </a:xfrm>
          <a:prstGeom prst="rect">
            <a:avLst/>
          </a:prstGeom>
          <a:solidFill>
            <a:srgbClr val="77122C"/>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3E914DC-623B-6A70-6B44-B951C6AF0228}"/>
              </a:ext>
            </a:extLst>
          </p:cNvPr>
          <p:cNvSpPr>
            <a:spLocks noGrp="1"/>
          </p:cNvSpPr>
          <p:nvPr>
            <p:ph type="title"/>
          </p:nvPr>
        </p:nvSpPr>
        <p:spPr>
          <a:xfrm>
            <a:off x="0" y="0"/>
            <a:ext cx="12188825" cy="923636"/>
          </a:xfrm>
        </p:spPr>
        <p:txBody>
          <a:bodyPr>
            <a:normAutofit/>
          </a:bodyPr>
          <a:lstStyle/>
          <a:p>
            <a:pPr algn="l">
              <a:defRPr sz="4000" b="1">
                <a:solidFill>
                  <a:srgbClr val="FDB913"/>
                </a:solidFill>
                <a:latin typeface="Garamond"/>
              </a:defRPr>
            </a:pPr>
            <a:r>
              <a:rPr lang="en-US" sz="4000" dirty="0">
                <a:solidFill>
                  <a:schemeClr val="bg1"/>
                </a:solidFill>
              </a:rPr>
              <a:t>  Modern Definition of Economics</a:t>
            </a:r>
          </a:p>
        </p:txBody>
      </p:sp>
      <p:sp>
        <p:nvSpPr>
          <p:cNvPr id="5" name="Rectangle 4">
            <a:extLst>
              <a:ext uri="{FF2B5EF4-FFF2-40B4-BE49-F238E27FC236}">
                <a16:creationId xmlns:a16="http://schemas.microsoft.com/office/drawing/2014/main" id="{01050A18-A763-10C6-EC4B-376BA63A4E70}"/>
              </a:ext>
            </a:extLst>
          </p:cNvPr>
          <p:cNvSpPr/>
          <p:nvPr/>
        </p:nvSpPr>
        <p:spPr>
          <a:xfrm>
            <a:off x="-1" y="6503428"/>
            <a:ext cx="12188825" cy="354572"/>
          </a:xfrm>
          <a:prstGeom prst="rect">
            <a:avLst/>
          </a:prstGeom>
          <a:solidFill>
            <a:srgbClr val="77122C"/>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Footer Placeholder 5">
            <a:extLst>
              <a:ext uri="{FF2B5EF4-FFF2-40B4-BE49-F238E27FC236}">
                <a16:creationId xmlns:a16="http://schemas.microsoft.com/office/drawing/2014/main" id="{B9FBB81A-FF7C-4FCB-9167-CCDBD5D562EB}"/>
              </a:ext>
            </a:extLst>
          </p:cNvPr>
          <p:cNvSpPr>
            <a:spLocks noGrp="1"/>
          </p:cNvSpPr>
          <p:nvPr>
            <p:ph type="ftr" sz="quarter" idx="11"/>
          </p:nvPr>
        </p:nvSpPr>
        <p:spPr>
          <a:xfrm>
            <a:off x="-1" y="6503428"/>
            <a:ext cx="2895600" cy="354572"/>
          </a:xfrm>
        </p:spPr>
        <p:txBody>
          <a:bodyPr/>
          <a:lstStyle/>
          <a:p>
            <a:pPr algn="l"/>
            <a:r>
              <a:rPr lang="en-US" dirty="0">
                <a:solidFill>
                  <a:schemeClr val="bg1"/>
                </a:solidFill>
                <a:latin typeface="Garamond" panose="02020404030301010803" pitchFamily="18" charset="0"/>
              </a:rPr>
              <a:t> Principles of Global Economics</a:t>
            </a:r>
          </a:p>
        </p:txBody>
      </p:sp>
      <p:sp>
        <p:nvSpPr>
          <p:cNvPr id="7" name="Slide Number Placeholder 6">
            <a:extLst>
              <a:ext uri="{FF2B5EF4-FFF2-40B4-BE49-F238E27FC236}">
                <a16:creationId xmlns:a16="http://schemas.microsoft.com/office/drawing/2014/main" id="{4B634B3A-C501-AC61-02B9-239077BBBB1D}"/>
              </a:ext>
            </a:extLst>
          </p:cNvPr>
          <p:cNvSpPr>
            <a:spLocks noGrp="1"/>
          </p:cNvSpPr>
          <p:nvPr>
            <p:ph type="sldNum" sz="quarter" idx="12"/>
          </p:nvPr>
        </p:nvSpPr>
        <p:spPr>
          <a:xfrm>
            <a:off x="10055225" y="6503428"/>
            <a:ext cx="2133600" cy="354572"/>
          </a:xfrm>
        </p:spPr>
        <p:txBody>
          <a:bodyPr/>
          <a:lstStyle/>
          <a:p>
            <a:fld id="{C1FF6DA9-008F-8B48-92A6-B652298478BF}" type="slidenum">
              <a:rPr lang="en-US" b="1" smtClean="0">
                <a:solidFill>
                  <a:schemeClr val="bg1"/>
                </a:solidFill>
                <a:latin typeface="Garamond" panose="02020404030301010803" pitchFamily="18" charset="0"/>
              </a:rPr>
              <a:t>16</a:t>
            </a:fld>
            <a:r>
              <a:rPr lang="en-US" b="1" dirty="0">
                <a:solidFill>
                  <a:schemeClr val="bg1"/>
                </a:solidFill>
                <a:latin typeface="Garamond" panose="02020404030301010803" pitchFamily="18" charset="0"/>
              </a:rPr>
              <a:t> </a:t>
            </a:r>
          </a:p>
        </p:txBody>
      </p:sp>
    </p:spTree>
    <p:extLst>
      <p:ext uri="{BB962C8B-B14F-4D97-AF65-F5344CB8AC3E}">
        <p14:creationId xmlns:p14="http://schemas.microsoft.com/office/powerpoint/2010/main" val="908131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Effect transition="in" filter="fade">
                                      <p:cBhvr>
                                        <p:cTn id="7" dur="500"/>
                                        <p:tgtEl>
                                          <p:spTgt spid="3">
                                            <p:txEl>
                                              <p:pRg st="6" end="6"/>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8" end="8"/>
                                            </p:txEl>
                                          </p:spTgt>
                                        </p:tgtEl>
                                        <p:attrNameLst>
                                          <p:attrName>style.visibility</p:attrName>
                                        </p:attrNameLst>
                                      </p:cBhvr>
                                      <p:to>
                                        <p:strVal val="visible"/>
                                      </p:to>
                                    </p:set>
                                    <p:animEffect transition="in" filter="fade">
                                      <p:cBhvr>
                                        <p:cTn id="12" dur="500"/>
                                        <p:tgtEl>
                                          <p:spTgt spid="3">
                                            <p:txEl>
                                              <p:pRg st="8" end="8"/>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0" end="10"/>
                                            </p:txEl>
                                          </p:spTgt>
                                        </p:tgtEl>
                                        <p:attrNameLst>
                                          <p:attrName>style.visibility</p:attrName>
                                        </p:attrNameLst>
                                      </p:cBhvr>
                                      <p:to>
                                        <p:strVal val="visible"/>
                                      </p:to>
                                    </p:set>
                                    <p:animEffect transition="in" filter="fade">
                                      <p:cBhvr>
                                        <p:cTn id="17" dur="500"/>
                                        <p:tgtEl>
                                          <p:spTgt spid="3">
                                            <p:txEl>
                                              <p:pRg st="10" end="1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Effect transition="in" filter="fade">
                                      <p:cBhvr>
                                        <p:cTn id="22" dur="500"/>
                                        <p:tgtEl>
                                          <p:spTgt spid="3">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Effect transition="in" filter="fade">
                                      <p:cBhvr>
                                        <p:cTn id="27" dur="500"/>
                                        <p:tgtEl>
                                          <p:spTgt spid="3">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2" end="2"/>
                                            </p:txEl>
                                          </p:spTgt>
                                        </p:tgtEl>
                                        <p:attrNameLst>
                                          <p:attrName>style.visibility</p:attrName>
                                        </p:attrNameLst>
                                      </p:cBhvr>
                                      <p:to>
                                        <p:strVal val="visible"/>
                                      </p:to>
                                    </p:set>
                                    <p:animEffect transition="in" filter="fade">
                                      <p:cBhvr>
                                        <p:cTn id="32" dur="500"/>
                                        <p:tgtEl>
                                          <p:spTgt spid="3">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animEffect transition="in" filter="fade">
                                      <p:cBhvr>
                                        <p:cTn id="37" dur="500"/>
                                        <p:tgtEl>
                                          <p:spTgt spid="3">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fade">
                                      <p:cBhvr>
                                        <p:cTn id="4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D759FC-0D4F-863B-D3D9-E2CEF008F58D}"/>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8DE7F40-44AE-F302-298F-8DCAB0E97311}"/>
              </a:ext>
            </a:extLst>
          </p:cNvPr>
          <p:cNvSpPr/>
          <p:nvPr/>
        </p:nvSpPr>
        <p:spPr>
          <a:xfrm>
            <a:off x="0" y="0"/>
            <a:ext cx="12188825" cy="923636"/>
          </a:xfrm>
          <a:prstGeom prst="rect">
            <a:avLst/>
          </a:prstGeom>
          <a:solidFill>
            <a:srgbClr val="77122C"/>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625C632-B42C-7355-8755-6883AE2F047B}"/>
              </a:ext>
            </a:extLst>
          </p:cNvPr>
          <p:cNvSpPr>
            <a:spLocks noGrp="1"/>
          </p:cNvSpPr>
          <p:nvPr>
            <p:ph type="title"/>
          </p:nvPr>
        </p:nvSpPr>
        <p:spPr>
          <a:xfrm>
            <a:off x="0" y="0"/>
            <a:ext cx="12188825" cy="923636"/>
          </a:xfrm>
        </p:spPr>
        <p:txBody>
          <a:bodyPr>
            <a:normAutofit/>
          </a:bodyPr>
          <a:lstStyle/>
          <a:p>
            <a:pPr algn="l">
              <a:defRPr sz="4000" b="1">
                <a:solidFill>
                  <a:srgbClr val="FDB913"/>
                </a:solidFill>
                <a:latin typeface="Garamond"/>
              </a:defRPr>
            </a:pPr>
            <a:r>
              <a:rPr lang="en-US" sz="4000" dirty="0">
                <a:solidFill>
                  <a:schemeClr val="bg1"/>
                </a:solidFill>
              </a:rPr>
              <a:t>  Modern Definition of Economics</a:t>
            </a:r>
          </a:p>
        </p:txBody>
      </p:sp>
      <p:sp>
        <p:nvSpPr>
          <p:cNvPr id="5" name="Rectangle 4">
            <a:extLst>
              <a:ext uri="{FF2B5EF4-FFF2-40B4-BE49-F238E27FC236}">
                <a16:creationId xmlns:a16="http://schemas.microsoft.com/office/drawing/2014/main" id="{93F18F2B-A6A9-BEC3-61A3-EE93C89B695A}"/>
              </a:ext>
            </a:extLst>
          </p:cNvPr>
          <p:cNvSpPr/>
          <p:nvPr/>
        </p:nvSpPr>
        <p:spPr>
          <a:xfrm>
            <a:off x="-1" y="6503428"/>
            <a:ext cx="12188825" cy="354572"/>
          </a:xfrm>
          <a:prstGeom prst="rect">
            <a:avLst/>
          </a:prstGeom>
          <a:solidFill>
            <a:srgbClr val="77122C"/>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Footer Placeholder 5">
            <a:extLst>
              <a:ext uri="{FF2B5EF4-FFF2-40B4-BE49-F238E27FC236}">
                <a16:creationId xmlns:a16="http://schemas.microsoft.com/office/drawing/2014/main" id="{F2962D65-3A1F-BC1C-76A0-40BD3502EEB9}"/>
              </a:ext>
            </a:extLst>
          </p:cNvPr>
          <p:cNvSpPr>
            <a:spLocks noGrp="1"/>
          </p:cNvSpPr>
          <p:nvPr>
            <p:ph type="ftr" sz="quarter" idx="11"/>
          </p:nvPr>
        </p:nvSpPr>
        <p:spPr>
          <a:xfrm>
            <a:off x="-1" y="6503428"/>
            <a:ext cx="2895600" cy="354572"/>
          </a:xfrm>
        </p:spPr>
        <p:txBody>
          <a:bodyPr/>
          <a:lstStyle/>
          <a:p>
            <a:pPr algn="l"/>
            <a:r>
              <a:rPr lang="en-US" dirty="0">
                <a:solidFill>
                  <a:schemeClr val="bg1"/>
                </a:solidFill>
                <a:latin typeface="Garamond" panose="02020404030301010803" pitchFamily="18" charset="0"/>
              </a:rPr>
              <a:t> Principles of Global Economics</a:t>
            </a:r>
          </a:p>
        </p:txBody>
      </p:sp>
      <p:sp>
        <p:nvSpPr>
          <p:cNvPr id="7" name="Slide Number Placeholder 6">
            <a:extLst>
              <a:ext uri="{FF2B5EF4-FFF2-40B4-BE49-F238E27FC236}">
                <a16:creationId xmlns:a16="http://schemas.microsoft.com/office/drawing/2014/main" id="{E9954014-64A7-60E9-B1B4-06C9243BD947}"/>
              </a:ext>
            </a:extLst>
          </p:cNvPr>
          <p:cNvSpPr>
            <a:spLocks noGrp="1"/>
          </p:cNvSpPr>
          <p:nvPr>
            <p:ph type="sldNum" sz="quarter" idx="12"/>
          </p:nvPr>
        </p:nvSpPr>
        <p:spPr>
          <a:xfrm>
            <a:off x="10055225" y="6503428"/>
            <a:ext cx="2133600" cy="354572"/>
          </a:xfrm>
        </p:spPr>
        <p:txBody>
          <a:bodyPr/>
          <a:lstStyle/>
          <a:p>
            <a:fld id="{C1FF6DA9-008F-8B48-92A6-B652298478BF}" type="slidenum">
              <a:rPr lang="en-US" b="1" smtClean="0">
                <a:solidFill>
                  <a:schemeClr val="bg1"/>
                </a:solidFill>
                <a:latin typeface="Garamond" panose="02020404030301010803" pitchFamily="18" charset="0"/>
              </a:rPr>
              <a:t>17</a:t>
            </a:fld>
            <a:r>
              <a:rPr lang="en-US" b="1" dirty="0">
                <a:solidFill>
                  <a:schemeClr val="bg1"/>
                </a:solidFill>
                <a:latin typeface="Garamond" panose="02020404030301010803" pitchFamily="18" charset="0"/>
              </a:rPr>
              <a:t> </a:t>
            </a:r>
          </a:p>
        </p:txBody>
      </p:sp>
      <p:sp>
        <p:nvSpPr>
          <p:cNvPr id="11" name="TextBox 10">
            <a:extLst>
              <a:ext uri="{FF2B5EF4-FFF2-40B4-BE49-F238E27FC236}">
                <a16:creationId xmlns:a16="http://schemas.microsoft.com/office/drawing/2014/main" id="{7B7C10AD-8A83-AA6E-1BB7-DBE6B67B6B23}"/>
              </a:ext>
            </a:extLst>
          </p:cNvPr>
          <p:cNvSpPr txBox="1"/>
          <p:nvPr/>
        </p:nvSpPr>
        <p:spPr>
          <a:xfrm>
            <a:off x="483718" y="3274352"/>
            <a:ext cx="11233800" cy="646331"/>
          </a:xfrm>
          <a:prstGeom prst="rect">
            <a:avLst/>
          </a:prstGeom>
          <a:noFill/>
        </p:spPr>
        <p:txBody>
          <a:bodyPr wrap="square">
            <a:spAutoFit/>
          </a:bodyPr>
          <a:lstStyle/>
          <a:p>
            <a:pPr algn="ctr">
              <a:defRPr sz="4000" b="1">
                <a:solidFill>
                  <a:srgbClr val="FDB913"/>
                </a:solidFill>
                <a:latin typeface="Garamond"/>
              </a:defRPr>
            </a:pPr>
            <a:r>
              <a:rPr lang="en-US" sz="3600" dirty="0">
                <a:solidFill>
                  <a:srgbClr val="77122C"/>
                </a:solidFill>
              </a:rPr>
              <a:t>The study of choice under scarcity.</a:t>
            </a:r>
          </a:p>
        </p:txBody>
      </p:sp>
    </p:spTree>
    <p:extLst>
      <p:ext uri="{BB962C8B-B14F-4D97-AF65-F5344CB8AC3E}">
        <p14:creationId xmlns:p14="http://schemas.microsoft.com/office/powerpoint/2010/main" val="3691977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2FB0FC-1BD2-0FCB-BA52-199CC5CC5B2D}"/>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4180F45-4AC2-56AD-D30A-E7FBC936AFDA}"/>
              </a:ext>
            </a:extLst>
          </p:cNvPr>
          <p:cNvSpPr>
            <a:spLocks noGrp="1"/>
          </p:cNvSpPr>
          <p:nvPr>
            <p:ph idx="1"/>
          </p:nvPr>
        </p:nvSpPr>
        <p:spPr>
          <a:xfrm>
            <a:off x="457199" y="1300900"/>
            <a:ext cx="11189855" cy="5081046"/>
          </a:xfrm>
        </p:spPr>
        <p:txBody>
          <a:bodyPr>
            <a:normAutofit/>
          </a:bodyPr>
          <a:lstStyle/>
          <a:p>
            <a:pPr>
              <a:defRPr sz="2000">
                <a:solidFill>
                  <a:srgbClr val="000000"/>
                </a:solidFill>
                <a:latin typeface="Garamond"/>
              </a:defRPr>
            </a:pPr>
            <a:r>
              <a:rPr lang="en-US" sz="2400" dirty="0"/>
              <a:t>Economists examine:</a:t>
            </a:r>
          </a:p>
          <a:p>
            <a:pPr lvl="1">
              <a:defRPr sz="2000">
                <a:solidFill>
                  <a:srgbClr val="000000"/>
                </a:solidFill>
                <a:latin typeface="Garamond"/>
              </a:defRPr>
            </a:pPr>
            <a:r>
              <a:rPr lang="en-US" altLang="zh-TW" sz="2000" dirty="0"/>
              <a:t>How individuals decide how much time they spend working.</a:t>
            </a:r>
          </a:p>
          <a:p>
            <a:pPr lvl="1">
              <a:defRPr sz="2000">
                <a:solidFill>
                  <a:srgbClr val="000000"/>
                </a:solidFill>
                <a:latin typeface="Garamond"/>
              </a:defRPr>
            </a:pPr>
            <a:r>
              <a:rPr lang="en-US" altLang="zh-TW" sz="2000" dirty="0"/>
              <a:t>How households decide to spend their income.</a:t>
            </a:r>
          </a:p>
          <a:p>
            <a:pPr lvl="1">
              <a:defRPr sz="2000">
                <a:solidFill>
                  <a:srgbClr val="000000"/>
                </a:solidFill>
                <a:latin typeface="Garamond"/>
              </a:defRPr>
            </a:pPr>
            <a:r>
              <a:rPr lang="en-US" altLang="zh-TW" sz="2000" dirty="0"/>
              <a:t>How firms decide how much to produce.</a:t>
            </a:r>
          </a:p>
          <a:p>
            <a:pPr lvl="3">
              <a:defRPr sz="2000">
                <a:solidFill>
                  <a:srgbClr val="000000"/>
                </a:solidFill>
                <a:latin typeface="Garamond"/>
              </a:defRPr>
            </a:pPr>
            <a:endParaRPr lang="en-US" altLang="zh-TW" sz="1200" dirty="0"/>
          </a:p>
          <a:p>
            <a:pPr>
              <a:defRPr sz="2000">
                <a:solidFill>
                  <a:srgbClr val="000000"/>
                </a:solidFill>
                <a:latin typeface="Garamond"/>
              </a:defRPr>
            </a:pPr>
            <a:r>
              <a:rPr lang="en-US" altLang="zh-TW" sz="2400" dirty="0"/>
              <a:t>Economists also examine:</a:t>
            </a:r>
          </a:p>
          <a:p>
            <a:pPr lvl="1">
              <a:defRPr sz="2000">
                <a:solidFill>
                  <a:srgbClr val="000000"/>
                </a:solidFill>
                <a:latin typeface="Garamond"/>
              </a:defRPr>
            </a:pPr>
            <a:r>
              <a:rPr lang="en-US" altLang="zh-TW" sz="2000" dirty="0"/>
              <a:t>How airport delays can cause adverse health effects.</a:t>
            </a:r>
          </a:p>
          <a:p>
            <a:pPr lvl="1">
              <a:defRPr sz="2000">
                <a:solidFill>
                  <a:srgbClr val="000000"/>
                </a:solidFill>
                <a:latin typeface="Garamond"/>
              </a:defRPr>
            </a:pPr>
            <a:r>
              <a:rPr lang="en-US" altLang="zh-TW" sz="2000" dirty="0"/>
              <a:t>Why cash is the best present to give each other for Christmas.</a:t>
            </a:r>
          </a:p>
          <a:p>
            <a:pPr lvl="1">
              <a:defRPr sz="2000">
                <a:solidFill>
                  <a:srgbClr val="000000"/>
                </a:solidFill>
                <a:latin typeface="Garamond"/>
              </a:defRPr>
            </a:pPr>
            <a:r>
              <a:rPr lang="en-US" altLang="zh-TW" sz="2000" dirty="0"/>
              <a:t>What Karl Marx’s impact on history would have been without the Bolshevik Revolution.</a:t>
            </a:r>
          </a:p>
          <a:p>
            <a:pPr lvl="3">
              <a:defRPr sz="2000">
                <a:solidFill>
                  <a:srgbClr val="000000"/>
                </a:solidFill>
                <a:latin typeface="Garamond"/>
              </a:defRPr>
            </a:pPr>
            <a:endParaRPr lang="en-US" altLang="zh-TW" sz="1200" dirty="0"/>
          </a:p>
          <a:p>
            <a:pPr>
              <a:defRPr sz="2000">
                <a:solidFill>
                  <a:srgbClr val="000000"/>
                </a:solidFill>
                <a:latin typeface="Garamond"/>
              </a:defRPr>
            </a:pPr>
            <a:r>
              <a:rPr lang="en-US" altLang="zh-TW" sz="2400" dirty="0"/>
              <a:t>If human decisions involved, it may be examined through the lens of Economics.</a:t>
            </a:r>
          </a:p>
          <a:p>
            <a:pPr lvl="1">
              <a:defRPr sz="2000">
                <a:solidFill>
                  <a:srgbClr val="000000"/>
                </a:solidFill>
                <a:latin typeface="Garamond"/>
              </a:defRPr>
            </a:pPr>
            <a:r>
              <a:rPr lang="en-US" altLang="zh-TW" sz="2000" dirty="0"/>
              <a:t>This does NOT mean that it is </a:t>
            </a:r>
            <a:r>
              <a:rPr lang="en-US" altLang="zh-TW" sz="2000" i="1" dirty="0"/>
              <a:t>the</a:t>
            </a:r>
            <a:r>
              <a:rPr lang="en-US" altLang="zh-TW" sz="2000" dirty="0"/>
              <a:t> correct way to analyze the world.</a:t>
            </a:r>
          </a:p>
          <a:p>
            <a:pPr lvl="1">
              <a:defRPr sz="2000">
                <a:solidFill>
                  <a:srgbClr val="000000"/>
                </a:solidFill>
                <a:latin typeface="Garamond"/>
              </a:defRPr>
            </a:pPr>
            <a:r>
              <a:rPr lang="en-US" altLang="zh-TW" sz="2000" dirty="0"/>
              <a:t>Does not necessarily mean that it is the </a:t>
            </a:r>
            <a:r>
              <a:rPr lang="en-US" altLang="zh-TW" sz="2000" i="1" dirty="0"/>
              <a:t>correct</a:t>
            </a:r>
            <a:r>
              <a:rPr lang="en-US" altLang="zh-TW" sz="2000" dirty="0"/>
              <a:t> way of analyzing human affairs.</a:t>
            </a:r>
          </a:p>
          <a:p>
            <a:pPr>
              <a:defRPr sz="2000">
                <a:solidFill>
                  <a:srgbClr val="000000"/>
                </a:solidFill>
                <a:latin typeface="Garamond"/>
              </a:defRPr>
            </a:pPr>
            <a:endParaRPr lang="en-US" altLang="zh-TW" sz="2400" dirty="0"/>
          </a:p>
        </p:txBody>
      </p:sp>
      <p:sp>
        <p:nvSpPr>
          <p:cNvPr id="4" name="Rectangle 3">
            <a:extLst>
              <a:ext uri="{FF2B5EF4-FFF2-40B4-BE49-F238E27FC236}">
                <a16:creationId xmlns:a16="http://schemas.microsoft.com/office/drawing/2014/main" id="{B6C0B672-6218-27FC-9827-CA77BEA352D4}"/>
              </a:ext>
            </a:extLst>
          </p:cNvPr>
          <p:cNvSpPr/>
          <p:nvPr/>
        </p:nvSpPr>
        <p:spPr>
          <a:xfrm>
            <a:off x="0" y="0"/>
            <a:ext cx="12188825" cy="923636"/>
          </a:xfrm>
          <a:prstGeom prst="rect">
            <a:avLst/>
          </a:prstGeom>
          <a:solidFill>
            <a:srgbClr val="77122C"/>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FED553D-C96E-3ADB-2CCE-509B2A8F9F9D}"/>
              </a:ext>
            </a:extLst>
          </p:cNvPr>
          <p:cNvSpPr>
            <a:spLocks noGrp="1"/>
          </p:cNvSpPr>
          <p:nvPr>
            <p:ph type="title"/>
          </p:nvPr>
        </p:nvSpPr>
        <p:spPr>
          <a:xfrm>
            <a:off x="0" y="0"/>
            <a:ext cx="12188825" cy="923636"/>
          </a:xfrm>
        </p:spPr>
        <p:txBody>
          <a:bodyPr>
            <a:normAutofit/>
          </a:bodyPr>
          <a:lstStyle/>
          <a:p>
            <a:pPr algn="l">
              <a:defRPr sz="4000" b="1">
                <a:solidFill>
                  <a:srgbClr val="FDB913"/>
                </a:solidFill>
                <a:latin typeface="Garamond"/>
              </a:defRPr>
            </a:pPr>
            <a:r>
              <a:rPr lang="en-US" sz="4000" dirty="0">
                <a:solidFill>
                  <a:schemeClr val="bg1"/>
                </a:solidFill>
              </a:rPr>
              <a:t>  Modern Definition of Economics</a:t>
            </a:r>
          </a:p>
        </p:txBody>
      </p:sp>
      <p:sp>
        <p:nvSpPr>
          <p:cNvPr id="5" name="Rectangle 4">
            <a:extLst>
              <a:ext uri="{FF2B5EF4-FFF2-40B4-BE49-F238E27FC236}">
                <a16:creationId xmlns:a16="http://schemas.microsoft.com/office/drawing/2014/main" id="{32C3F8E1-9CF0-0A7C-0AE1-1FCA351EBBC1}"/>
              </a:ext>
            </a:extLst>
          </p:cNvPr>
          <p:cNvSpPr/>
          <p:nvPr/>
        </p:nvSpPr>
        <p:spPr>
          <a:xfrm>
            <a:off x="-1" y="6503428"/>
            <a:ext cx="12188825" cy="354572"/>
          </a:xfrm>
          <a:prstGeom prst="rect">
            <a:avLst/>
          </a:prstGeom>
          <a:solidFill>
            <a:srgbClr val="77122C"/>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Footer Placeholder 5">
            <a:extLst>
              <a:ext uri="{FF2B5EF4-FFF2-40B4-BE49-F238E27FC236}">
                <a16:creationId xmlns:a16="http://schemas.microsoft.com/office/drawing/2014/main" id="{5616C35B-B3A8-D4CD-0052-7897AEF42F37}"/>
              </a:ext>
            </a:extLst>
          </p:cNvPr>
          <p:cNvSpPr>
            <a:spLocks noGrp="1"/>
          </p:cNvSpPr>
          <p:nvPr>
            <p:ph type="ftr" sz="quarter" idx="11"/>
          </p:nvPr>
        </p:nvSpPr>
        <p:spPr>
          <a:xfrm>
            <a:off x="-1" y="6503428"/>
            <a:ext cx="2895600" cy="354572"/>
          </a:xfrm>
        </p:spPr>
        <p:txBody>
          <a:bodyPr/>
          <a:lstStyle/>
          <a:p>
            <a:pPr algn="l"/>
            <a:r>
              <a:rPr lang="en-US" dirty="0">
                <a:solidFill>
                  <a:schemeClr val="bg1"/>
                </a:solidFill>
                <a:latin typeface="Garamond" panose="02020404030301010803" pitchFamily="18" charset="0"/>
              </a:rPr>
              <a:t> Principles of Global Economics</a:t>
            </a:r>
          </a:p>
        </p:txBody>
      </p:sp>
      <p:sp>
        <p:nvSpPr>
          <p:cNvPr id="7" name="Slide Number Placeholder 6">
            <a:extLst>
              <a:ext uri="{FF2B5EF4-FFF2-40B4-BE49-F238E27FC236}">
                <a16:creationId xmlns:a16="http://schemas.microsoft.com/office/drawing/2014/main" id="{D2A81C60-EC21-661C-B8AA-C813543E251B}"/>
              </a:ext>
            </a:extLst>
          </p:cNvPr>
          <p:cNvSpPr>
            <a:spLocks noGrp="1"/>
          </p:cNvSpPr>
          <p:nvPr>
            <p:ph type="sldNum" sz="quarter" idx="12"/>
          </p:nvPr>
        </p:nvSpPr>
        <p:spPr>
          <a:xfrm>
            <a:off x="10055225" y="6503428"/>
            <a:ext cx="2133600" cy="354572"/>
          </a:xfrm>
        </p:spPr>
        <p:txBody>
          <a:bodyPr/>
          <a:lstStyle/>
          <a:p>
            <a:fld id="{C1FF6DA9-008F-8B48-92A6-B652298478BF}" type="slidenum">
              <a:rPr lang="en-US" b="1" smtClean="0">
                <a:solidFill>
                  <a:schemeClr val="bg1"/>
                </a:solidFill>
                <a:latin typeface="Garamond" panose="02020404030301010803" pitchFamily="18" charset="0"/>
              </a:rPr>
              <a:t>18</a:t>
            </a:fld>
            <a:r>
              <a:rPr lang="en-US" b="1" dirty="0">
                <a:solidFill>
                  <a:schemeClr val="bg1"/>
                </a:solidFill>
                <a:latin typeface="Garamond" panose="02020404030301010803" pitchFamily="18" charset="0"/>
              </a:rPr>
              <a:t> </a:t>
            </a:r>
          </a:p>
        </p:txBody>
      </p:sp>
    </p:spTree>
    <p:extLst>
      <p:ext uri="{BB962C8B-B14F-4D97-AF65-F5344CB8AC3E}">
        <p14:creationId xmlns:p14="http://schemas.microsoft.com/office/powerpoint/2010/main" val="281098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500"/>
                                        <p:tgtEl>
                                          <p:spTgt spid="3">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animEffect transition="in" filter="fade">
                                      <p:cBhvr>
                                        <p:cTn id="47" dur="500"/>
                                        <p:tgtEl>
                                          <p:spTgt spid="3">
                                            <p:txEl>
                                              <p:pRg st="10" end="1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3">
                                            <p:txEl>
                                              <p:pRg st="11" end="11"/>
                                            </p:txEl>
                                          </p:spTgt>
                                        </p:tgtEl>
                                        <p:attrNameLst>
                                          <p:attrName>style.visibility</p:attrName>
                                        </p:attrNameLst>
                                      </p:cBhvr>
                                      <p:to>
                                        <p:strVal val="visible"/>
                                      </p:to>
                                    </p:set>
                                    <p:animEffect transition="in" filter="fade">
                                      <p:cBhvr>
                                        <p:cTn id="52" dur="500"/>
                                        <p:tgtEl>
                                          <p:spTgt spid="3">
                                            <p:txEl>
                                              <p:pRg st="11" end="11"/>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3">
                                            <p:txEl>
                                              <p:pRg st="12" end="12"/>
                                            </p:txEl>
                                          </p:spTgt>
                                        </p:tgtEl>
                                        <p:attrNameLst>
                                          <p:attrName>style.visibility</p:attrName>
                                        </p:attrNameLst>
                                      </p:cBhvr>
                                      <p:to>
                                        <p:strVal val="visible"/>
                                      </p:to>
                                    </p:set>
                                    <p:animEffect transition="in" filter="fade">
                                      <p:cBhvr>
                                        <p:cTn id="57"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0D9C82-199F-AA36-9BC8-50A79354E4A5}"/>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A700BF9-36FE-B4BE-CF4D-AEE76FB85192}"/>
              </a:ext>
            </a:extLst>
          </p:cNvPr>
          <p:cNvSpPr>
            <a:spLocks noGrp="1"/>
          </p:cNvSpPr>
          <p:nvPr>
            <p:ph idx="1"/>
          </p:nvPr>
        </p:nvSpPr>
        <p:spPr>
          <a:xfrm>
            <a:off x="457199" y="1300900"/>
            <a:ext cx="11189855" cy="5081046"/>
          </a:xfrm>
        </p:spPr>
        <p:txBody>
          <a:bodyPr>
            <a:normAutofit/>
          </a:bodyPr>
          <a:lstStyle/>
          <a:p>
            <a:pPr>
              <a:defRPr sz="2000">
                <a:solidFill>
                  <a:srgbClr val="000000"/>
                </a:solidFill>
                <a:latin typeface="Garamond"/>
              </a:defRPr>
            </a:pPr>
            <a:r>
              <a:rPr lang="en-US" sz="2400" dirty="0"/>
              <a:t>Microeconomics</a:t>
            </a:r>
          </a:p>
          <a:p>
            <a:pPr lvl="1">
              <a:defRPr sz="2000">
                <a:solidFill>
                  <a:srgbClr val="000000"/>
                </a:solidFill>
                <a:latin typeface="Garamond"/>
              </a:defRPr>
            </a:pPr>
            <a:r>
              <a:rPr lang="en-US" altLang="zh-TW" sz="2000" dirty="0"/>
              <a:t>How individuals or households make choices.</a:t>
            </a:r>
          </a:p>
          <a:p>
            <a:pPr lvl="1">
              <a:defRPr sz="2000">
                <a:solidFill>
                  <a:srgbClr val="000000"/>
                </a:solidFill>
                <a:latin typeface="Garamond"/>
              </a:defRPr>
            </a:pPr>
            <a:r>
              <a:rPr lang="en-US" altLang="zh-TW" sz="2000" dirty="0"/>
              <a:t>Labor, Production, Political Economy, Health, Development, etc.</a:t>
            </a:r>
          </a:p>
          <a:p>
            <a:pPr lvl="3">
              <a:defRPr sz="2000">
                <a:solidFill>
                  <a:srgbClr val="000000"/>
                </a:solidFill>
                <a:latin typeface="Garamond"/>
              </a:defRPr>
            </a:pPr>
            <a:endParaRPr lang="en-US" altLang="zh-TW" sz="1200" dirty="0"/>
          </a:p>
          <a:p>
            <a:pPr>
              <a:defRPr sz="2000">
                <a:solidFill>
                  <a:srgbClr val="000000"/>
                </a:solidFill>
                <a:latin typeface="Garamond"/>
              </a:defRPr>
            </a:pPr>
            <a:r>
              <a:rPr lang="en-US" altLang="zh-TW" sz="2400" dirty="0"/>
              <a:t>Macroeconomics</a:t>
            </a:r>
          </a:p>
          <a:p>
            <a:pPr lvl="1">
              <a:defRPr sz="2000">
                <a:solidFill>
                  <a:srgbClr val="000000"/>
                </a:solidFill>
                <a:latin typeface="Garamond"/>
              </a:defRPr>
            </a:pPr>
            <a:r>
              <a:rPr lang="en-US" altLang="zh-TW" sz="2000" dirty="0"/>
              <a:t>How individuals’ choices impact the society.</a:t>
            </a:r>
          </a:p>
          <a:p>
            <a:pPr lvl="1">
              <a:defRPr sz="2000">
                <a:solidFill>
                  <a:srgbClr val="000000"/>
                </a:solidFill>
                <a:latin typeface="Garamond"/>
              </a:defRPr>
            </a:pPr>
            <a:r>
              <a:rPr lang="en-US" altLang="zh-TW" sz="2000" dirty="0"/>
              <a:t>Monetary Policy, Economic Growth, Unemployment, Inflation, etc.</a:t>
            </a:r>
          </a:p>
          <a:p>
            <a:pPr lvl="3">
              <a:defRPr sz="2000">
                <a:solidFill>
                  <a:srgbClr val="000000"/>
                </a:solidFill>
                <a:latin typeface="Garamond"/>
              </a:defRPr>
            </a:pPr>
            <a:endParaRPr lang="en-US" altLang="zh-TW" sz="1200" dirty="0"/>
          </a:p>
          <a:p>
            <a:pPr>
              <a:defRPr sz="2000">
                <a:solidFill>
                  <a:srgbClr val="000000"/>
                </a:solidFill>
                <a:latin typeface="Garamond"/>
              </a:defRPr>
            </a:pPr>
            <a:r>
              <a:rPr lang="en-US" altLang="zh-TW" sz="2400" dirty="0"/>
              <a:t>Econometrics</a:t>
            </a:r>
            <a:endParaRPr lang="en-US" altLang="zh-TW" sz="2000" dirty="0"/>
          </a:p>
          <a:p>
            <a:pPr lvl="1">
              <a:defRPr sz="2000">
                <a:solidFill>
                  <a:srgbClr val="000000"/>
                </a:solidFill>
                <a:latin typeface="Garamond"/>
              </a:defRPr>
            </a:pPr>
            <a:r>
              <a:rPr lang="en-US" altLang="zh-TW" sz="2000" dirty="0"/>
              <a:t>Method to test the theory implications from Microeconomics and Macroeconomics.</a:t>
            </a:r>
          </a:p>
          <a:p>
            <a:pPr lvl="1">
              <a:defRPr sz="2000">
                <a:solidFill>
                  <a:srgbClr val="000000"/>
                </a:solidFill>
                <a:latin typeface="Garamond"/>
              </a:defRPr>
            </a:pPr>
            <a:r>
              <a:rPr lang="en-US" altLang="zh-TW" sz="2000" dirty="0"/>
              <a:t>Statistical Methods, Modelling, Causal Inference, etc.</a:t>
            </a:r>
          </a:p>
          <a:p>
            <a:pPr lvl="3">
              <a:defRPr sz="2000">
                <a:solidFill>
                  <a:srgbClr val="000000"/>
                </a:solidFill>
                <a:latin typeface="Garamond"/>
              </a:defRPr>
            </a:pPr>
            <a:endParaRPr lang="en-US" altLang="zh-TW" sz="1200" dirty="0"/>
          </a:p>
          <a:p>
            <a:pPr>
              <a:defRPr sz="2000">
                <a:solidFill>
                  <a:srgbClr val="000000"/>
                </a:solidFill>
                <a:latin typeface="Garamond"/>
              </a:defRPr>
            </a:pPr>
            <a:r>
              <a:rPr lang="en-US" altLang="zh-TW" sz="2400" dirty="0"/>
              <a:t>Regardless of the subfield, most Economists agree on the Ten Principles of Economics.</a:t>
            </a:r>
          </a:p>
          <a:p>
            <a:pPr>
              <a:defRPr sz="2000">
                <a:solidFill>
                  <a:srgbClr val="000000"/>
                </a:solidFill>
                <a:latin typeface="Garamond"/>
              </a:defRPr>
            </a:pPr>
            <a:endParaRPr lang="en-US" altLang="zh-TW" sz="2400" dirty="0"/>
          </a:p>
        </p:txBody>
      </p:sp>
      <p:sp>
        <p:nvSpPr>
          <p:cNvPr id="4" name="Rectangle 3">
            <a:extLst>
              <a:ext uri="{FF2B5EF4-FFF2-40B4-BE49-F238E27FC236}">
                <a16:creationId xmlns:a16="http://schemas.microsoft.com/office/drawing/2014/main" id="{DA57B83A-BD45-6119-E08B-D43183693C8D}"/>
              </a:ext>
            </a:extLst>
          </p:cNvPr>
          <p:cNvSpPr/>
          <p:nvPr/>
        </p:nvSpPr>
        <p:spPr>
          <a:xfrm>
            <a:off x="0" y="0"/>
            <a:ext cx="12188825" cy="923636"/>
          </a:xfrm>
          <a:prstGeom prst="rect">
            <a:avLst/>
          </a:prstGeom>
          <a:solidFill>
            <a:srgbClr val="77122C"/>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DED7978-6508-48A8-70D1-A6EDCC365F24}"/>
              </a:ext>
            </a:extLst>
          </p:cNvPr>
          <p:cNvSpPr>
            <a:spLocks noGrp="1"/>
          </p:cNvSpPr>
          <p:nvPr>
            <p:ph type="title"/>
          </p:nvPr>
        </p:nvSpPr>
        <p:spPr>
          <a:xfrm>
            <a:off x="0" y="0"/>
            <a:ext cx="12188825" cy="923636"/>
          </a:xfrm>
        </p:spPr>
        <p:txBody>
          <a:bodyPr>
            <a:normAutofit/>
          </a:bodyPr>
          <a:lstStyle/>
          <a:p>
            <a:pPr algn="l">
              <a:defRPr sz="4000" b="1">
                <a:solidFill>
                  <a:srgbClr val="FDB913"/>
                </a:solidFill>
                <a:latin typeface="Garamond"/>
              </a:defRPr>
            </a:pPr>
            <a:r>
              <a:rPr lang="en-US" sz="4000" dirty="0">
                <a:solidFill>
                  <a:schemeClr val="bg1"/>
                </a:solidFill>
              </a:rPr>
              <a:t>  Modern Definition of Economics</a:t>
            </a:r>
          </a:p>
        </p:txBody>
      </p:sp>
      <p:sp>
        <p:nvSpPr>
          <p:cNvPr id="5" name="Rectangle 4">
            <a:extLst>
              <a:ext uri="{FF2B5EF4-FFF2-40B4-BE49-F238E27FC236}">
                <a16:creationId xmlns:a16="http://schemas.microsoft.com/office/drawing/2014/main" id="{161617F1-171E-69EF-91FA-7E2CEA6F7A30}"/>
              </a:ext>
            </a:extLst>
          </p:cNvPr>
          <p:cNvSpPr/>
          <p:nvPr/>
        </p:nvSpPr>
        <p:spPr>
          <a:xfrm>
            <a:off x="-1" y="6503428"/>
            <a:ext cx="12188825" cy="354572"/>
          </a:xfrm>
          <a:prstGeom prst="rect">
            <a:avLst/>
          </a:prstGeom>
          <a:solidFill>
            <a:srgbClr val="77122C"/>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Footer Placeholder 5">
            <a:extLst>
              <a:ext uri="{FF2B5EF4-FFF2-40B4-BE49-F238E27FC236}">
                <a16:creationId xmlns:a16="http://schemas.microsoft.com/office/drawing/2014/main" id="{83A5380A-FC41-8D7A-F1E6-F642E2735C9B}"/>
              </a:ext>
            </a:extLst>
          </p:cNvPr>
          <p:cNvSpPr>
            <a:spLocks noGrp="1"/>
          </p:cNvSpPr>
          <p:nvPr>
            <p:ph type="ftr" sz="quarter" idx="11"/>
          </p:nvPr>
        </p:nvSpPr>
        <p:spPr>
          <a:xfrm>
            <a:off x="-1" y="6503428"/>
            <a:ext cx="2895600" cy="354572"/>
          </a:xfrm>
        </p:spPr>
        <p:txBody>
          <a:bodyPr/>
          <a:lstStyle/>
          <a:p>
            <a:pPr algn="l"/>
            <a:r>
              <a:rPr lang="en-US" dirty="0">
                <a:solidFill>
                  <a:schemeClr val="bg1"/>
                </a:solidFill>
                <a:latin typeface="Garamond" panose="02020404030301010803" pitchFamily="18" charset="0"/>
              </a:rPr>
              <a:t> Principles of Global Economics</a:t>
            </a:r>
          </a:p>
        </p:txBody>
      </p:sp>
      <p:sp>
        <p:nvSpPr>
          <p:cNvPr id="7" name="Slide Number Placeholder 6">
            <a:extLst>
              <a:ext uri="{FF2B5EF4-FFF2-40B4-BE49-F238E27FC236}">
                <a16:creationId xmlns:a16="http://schemas.microsoft.com/office/drawing/2014/main" id="{BFC9C3D3-C36C-405C-07BB-8FBAE16C4E30}"/>
              </a:ext>
            </a:extLst>
          </p:cNvPr>
          <p:cNvSpPr>
            <a:spLocks noGrp="1"/>
          </p:cNvSpPr>
          <p:nvPr>
            <p:ph type="sldNum" sz="quarter" idx="12"/>
          </p:nvPr>
        </p:nvSpPr>
        <p:spPr>
          <a:xfrm>
            <a:off x="10055225" y="6503428"/>
            <a:ext cx="2133600" cy="354572"/>
          </a:xfrm>
        </p:spPr>
        <p:txBody>
          <a:bodyPr/>
          <a:lstStyle/>
          <a:p>
            <a:fld id="{C1FF6DA9-008F-8B48-92A6-B652298478BF}" type="slidenum">
              <a:rPr lang="en-US" b="1" smtClean="0">
                <a:solidFill>
                  <a:schemeClr val="bg1"/>
                </a:solidFill>
                <a:latin typeface="Garamond" panose="02020404030301010803" pitchFamily="18" charset="0"/>
              </a:rPr>
              <a:t>19</a:t>
            </a:fld>
            <a:r>
              <a:rPr lang="en-US" b="1" dirty="0">
                <a:solidFill>
                  <a:schemeClr val="bg1"/>
                </a:solidFill>
                <a:latin typeface="Garamond" panose="02020404030301010803" pitchFamily="18" charset="0"/>
              </a:rPr>
              <a:t> </a:t>
            </a:r>
          </a:p>
        </p:txBody>
      </p:sp>
    </p:spTree>
    <p:extLst>
      <p:ext uri="{BB962C8B-B14F-4D97-AF65-F5344CB8AC3E}">
        <p14:creationId xmlns:p14="http://schemas.microsoft.com/office/powerpoint/2010/main" val="21470570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500"/>
                                        <p:tgtEl>
                                          <p:spTgt spid="3">
                                            <p:txEl>
                                              <p:pRg st="4" end="4"/>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500"/>
                                        <p:tgtEl>
                                          <p:spTgt spid="3">
                                            <p:txEl>
                                              <p:pRg st="5" end="5"/>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fade">
                                      <p:cBhvr>
                                        <p:cTn id="24" dur="500"/>
                                        <p:tgtEl>
                                          <p:spTgt spid="3">
                                            <p:txEl>
                                              <p:pRg st="6" end="6"/>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animEffect transition="in" filter="fade">
                                      <p:cBhvr>
                                        <p:cTn id="29" dur="500"/>
                                        <p:tgtEl>
                                          <p:spTgt spid="3">
                                            <p:txEl>
                                              <p:pRg st="8" end="8"/>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3">
                                            <p:txEl>
                                              <p:pRg st="9" end="9"/>
                                            </p:txEl>
                                          </p:spTgt>
                                        </p:tgtEl>
                                        <p:attrNameLst>
                                          <p:attrName>style.visibility</p:attrName>
                                        </p:attrNameLst>
                                      </p:cBhvr>
                                      <p:to>
                                        <p:strVal val="visible"/>
                                      </p:to>
                                    </p:set>
                                    <p:animEffect transition="in" filter="fade">
                                      <p:cBhvr>
                                        <p:cTn id="32" dur="500"/>
                                        <p:tgtEl>
                                          <p:spTgt spid="3">
                                            <p:txEl>
                                              <p:pRg st="9" end="9"/>
                                            </p:txEl>
                                          </p:spTgt>
                                        </p:tgtEl>
                                      </p:cBhvr>
                                    </p:animEffect>
                                  </p:childTnLst>
                                </p:cTn>
                              </p:par>
                              <p:par>
                                <p:cTn id="33" presetID="10" presetClass="entr" presetSubtype="0" fill="hold" nodeType="with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animEffect transition="in" filter="fade">
                                      <p:cBhvr>
                                        <p:cTn id="35" dur="500"/>
                                        <p:tgtEl>
                                          <p:spTgt spid="3">
                                            <p:txEl>
                                              <p:pRg st="10" end="10"/>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3">
                                            <p:txEl>
                                              <p:pRg st="12" end="12"/>
                                            </p:txEl>
                                          </p:spTgt>
                                        </p:tgtEl>
                                        <p:attrNameLst>
                                          <p:attrName>style.visibility</p:attrName>
                                        </p:attrNameLst>
                                      </p:cBhvr>
                                      <p:to>
                                        <p:strVal val="visible"/>
                                      </p:to>
                                    </p:set>
                                    <p:animEffect transition="in" filter="fade">
                                      <p:cBhvr>
                                        <p:cTn id="40"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A92F46-7324-5DC2-C536-34F2659E055B}"/>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01B44DE-A456-12A4-B96B-E4BE33264D79}"/>
              </a:ext>
            </a:extLst>
          </p:cNvPr>
          <p:cNvSpPr>
            <a:spLocks noGrp="1"/>
          </p:cNvSpPr>
          <p:nvPr>
            <p:ph idx="1"/>
          </p:nvPr>
        </p:nvSpPr>
        <p:spPr>
          <a:xfrm>
            <a:off x="457199" y="1300900"/>
            <a:ext cx="11189855" cy="5081046"/>
          </a:xfrm>
        </p:spPr>
        <p:txBody>
          <a:bodyPr>
            <a:normAutofit/>
          </a:bodyPr>
          <a:lstStyle/>
          <a:p>
            <a:pPr>
              <a:defRPr sz="2000">
                <a:solidFill>
                  <a:srgbClr val="000000"/>
                </a:solidFill>
                <a:latin typeface="Garamond"/>
              </a:defRPr>
            </a:pPr>
            <a:r>
              <a:rPr lang="en-US" sz="2400" dirty="0"/>
              <a:t>Brian H. Park</a:t>
            </a:r>
          </a:p>
          <a:p>
            <a:pPr lvl="3">
              <a:defRPr sz="2000">
                <a:solidFill>
                  <a:srgbClr val="000000"/>
                </a:solidFill>
                <a:latin typeface="Garamond"/>
              </a:defRPr>
            </a:pPr>
            <a:endParaRPr lang="en-US" altLang="zh-TW" sz="1200" dirty="0"/>
          </a:p>
          <a:p>
            <a:pPr>
              <a:defRPr sz="2000">
                <a:solidFill>
                  <a:srgbClr val="000000"/>
                </a:solidFill>
                <a:latin typeface="Garamond"/>
              </a:defRPr>
            </a:pPr>
            <a:r>
              <a:rPr lang="en-US" altLang="zh-TW" sz="2400" dirty="0"/>
              <a:t>First year at Concordia College</a:t>
            </a:r>
          </a:p>
          <a:p>
            <a:pPr lvl="3">
              <a:defRPr sz="2000">
                <a:solidFill>
                  <a:srgbClr val="000000"/>
                </a:solidFill>
                <a:latin typeface="Garamond"/>
              </a:defRPr>
            </a:pPr>
            <a:endParaRPr lang="en-US" altLang="zh-TW" sz="1200" dirty="0"/>
          </a:p>
          <a:p>
            <a:pPr>
              <a:defRPr sz="2000">
                <a:solidFill>
                  <a:srgbClr val="000000"/>
                </a:solidFill>
                <a:latin typeface="Garamond"/>
              </a:defRPr>
            </a:pPr>
            <a:r>
              <a:rPr lang="en-US" altLang="zh-TW" sz="2400" dirty="0"/>
              <a:t>Ph.D. in Applied Economics and Management, Cornell University</a:t>
            </a:r>
          </a:p>
          <a:p>
            <a:pPr lvl="3">
              <a:defRPr sz="2000">
                <a:solidFill>
                  <a:srgbClr val="000000"/>
                </a:solidFill>
                <a:latin typeface="Garamond"/>
              </a:defRPr>
            </a:pPr>
            <a:endParaRPr lang="en-US" altLang="zh-TW" sz="1200" dirty="0"/>
          </a:p>
          <a:p>
            <a:pPr>
              <a:defRPr sz="2000">
                <a:solidFill>
                  <a:srgbClr val="000000"/>
                </a:solidFill>
                <a:latin typeface="Garamond"/>
              </a:defRPr>
            </a:pPr>
            <a:r>
              <a:rPr lang="en-US" altLang="zh-TW" sz="2400" dirty="0"/>
              <a:t>B.A. in Economics, Korea University</a:t>
            </a:r>
          </a:p>
          <a:p>
            <a:pPr lvl="3">
              <a:defRPr sz="2000">
                <a:solidFill>
                  <a:srgbClr val="000000"/>
                </a:solidFill>
                <a:latin typeface="Garamond"/>
              </a:defRPr>
            </a:pPr>
            <a:endParaRPr lang="en-US" altLang="zh-TW" sz="1200" dirty="0"/>
          </a:p>
          <a:p>
            <a:pPr>
              <a:defRPr sz="2000">
                <a:solidFill>
                  <a:srgbClr val="000000"/>
                </a:solidFill>
                <a:latin typeface="Garamond"/>
              </a:defRPr>
            </a:pPr>
            <a:r>
              <a:rPr lang="en-US" altLang="zh-TW" sz="2400" dirty="0"/>
              <a:t>Research Interests</a:t>
            </a:r>
          </a:p>
          <a:p>
            <a:pPr lvl="1">
              <a:defRPr sz="2000">
                <a:solidFill>
                  <a:srgbClr val="000000"/>
                </a:solidFill>
                <a:latin typeface="Garamond"/>
              </a:defRPr>
            </a:pPr>
            <a:r>
              <a:rPr lang="en-US" altLang="zh-TW" sz="2000" dirty="0"/>
              <a:t>Environmental Economics and Demographic Economics</a:t>
            </a:r>
          </a:p>
          <a:p>
            <a:pPr lvl="1">
              <a:defRPr sz="2000">
                <a:solidFill>
                  <a:srgbClr val="000000"/>
                </a:solidFill>
                <a:latin typeface="Garamond"/>
              </a:defRPr>
            </a:pPr>
            <a:r>
              <a:rPr lang="en-US" altLang="zh-TW" sz="2000" dirty="0"/>
              <a:t>Climate Change and Migration Pattern of Agricultural Workers</a:t>
            </a:r>
          </a:p>
          <a:p>
            <a:pPr lvl="1">
              <a:defRPr sz="2000">
                <a:solidFill>
                  <a:srgbClr val="000000"/>
                </a:solidFill>
                <a:latin typeface="Garamond"/>
              </a:defRPr>
            </a:pPr>
            <a:r>
              <a:rPr lang="en-US" altLang="zh-TW" sz="2000" dirty="0"/>
              <a:t>Interactions of Border Enforcement Policies and International Migration</a:t>
            </a:r>
          </a:p>
          <a:p>
            <a:pPr lvl="1">
              <a:defRPr sz="2000">
                <a:solidFill>
                  <a:srgbClr val="000000"/>
                </a:solidFill>
                <a:latin typeface="Garamond"/>
              </a:defRPr>
            </a:pPr>
            <a:r>
              <a:rPr lang="en-US" altLang="zh-TW" sz="2000" dirty="0"/>
              <a:t>Influence of Pop Culture on Fertility Intent of Married Couples</a:t>
            </a:r>
          </a:p>
        </p:txBody>
      </p:sp>
      <p:sp>
        <p:nvSpPr>
          <p:cNvPr id="4" name="Rectangle 3">
            <a:extLst>
              <a:ext uri="{FF2B5EF4-FFF2-40B4-BE49-F238E27FC236}">
                <a16:creationId xmlns:a16="http://schemas.microsoft.com/office/drawing/2014/main" id="{E8947755-0160-7AFA-72C8-EA9832C61D9B}"/>
              </a:ext>
            </a:extLst>
          </p:cNvPr>
          <p:cNvSpPr/>
          <p:nvPr/>
        </p:nvSpPr>
        <p:spPr>
          <a:xfrm>
            <a:off x="0" y="0"/>
            <a:ext cx="12188825" cy="923636"/>
          </a:xfrm>
          <a:prstGeom prst="rect">
            <a:avLst/>
          </a:prstGeom>
          <a:solidFill>
            <a:srgbClr val="77122C"/>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EA4D45E-EFDC-F629-A59E-1F8B029C0685}"/>
              </a:ext>
            </a:extLst>
          </p:cNvPr>
          <p:cNvSpPr>
            <a:spLocks noGrp="1"/>
          </p:cNvSpPr>
          <p:nvPr>
            <p:ph type="title"/>
          </p:nvPr>
        </p:nvSpPr>
        <p:spPr>
          <a:xfrm>
            <a:off x="0" y="0"/>
            <a:ext cx="12188825" cy="923636"/>
          </a:xfrm>
        </p:spPr>
        <p:txBody>
          <a:bodyPr>
            <a:normAutofit/>
          </a:bodyPr>
          <a:lstStyle/>
          <a:p>
            <a:pPr algn="l">
              <a:defRPr sz="4000" b="1">
                <a:solidFill>
                  <a:srgbClr val="FDB913"/>
                </a:solidFill>
                <a:latin typeface="Garamond"/>
              </a:defRPr>
            </a:pPr>
            <a:r>
              <a:rPr lang="en-US" sz="4000" b="1" dirty="0">
                <a:solidFill>
                  <a:schemeClr val="bg1"/>
                </a:solidFill>
                <a:latin typeface="Garamond"/>
              </a:rPr>
              <a:t>  Announcements: About Me</a:t>
            </a:r>
            <a:endParaRPr lang="en-US" sz="4000" dirty="0">
              <a:solidFill>
                <a:schemeClr val="bg1"/>
              </a:solidFill>
            </a:endParaRPr>
          </a:p>
        </p:txBody>
      </p:sp>
      <p:sp>
        <p:nvSpPr>
          <p:cNvPr id="5" name="Rectangle 4">
            <a:extLst>
              <a:ext uri="{FF2B5EF4-FFF2-40B4-BE49-F238E27FC236}">
                <a16:creationId xmlns:a16="http://schemas.microsoft.com/office/drawing/2014/main" id="{BEAD084E-F597-B3D0-EDF0-F5E0D864CD74}"/>
              </a:ext>
            </a:extLst>
          </p:cNvPr>
          <p:cNvSpPr/>
          <p:nvPr/>
        </p:nvSpPr>
        <p:spPr>
          <a:xfrm>
            <a:off x="-1" y="6503428"/>
            <a:ext cx="12188825" cy="354572"/>
          </a:xfrm>
          <a:prstGeom prst="rect">
            <a:avLst/>
          </a:prstGeom>
          <a:solidFill>
            <a:srgbClr val="77122C"/>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Footer Placeholder 5">
            <a:extLst>
              <a:ext uri="{FF2B5EF4-FFF2-40B4-BE49-F238E27FC236}">
                <a16:creationId xmlns:a16="http://schemas.microsoft.com/office/drawing/2014/main" id="{AFBCF0F4-DC2C-FBEC-E091-37E89842A794}"/>
              </a:ext>
            </a:extLst>
          </p:cNvPr>
          <p:cNvSpPr>
            <a:spLocks noGrp="1"/>
          </p:cNvSpPr>
          <p:nvPr>
            <p:ph type="ftr" sz="quarter" idx="11"/>
          </p:nvPr>
        </p:nvSpPr>
        <p:spPr>
          <a:xfrm>
            <a:off x="-1" y="6503428"/>
            <a:ext cx="2895600" cy="354572"/>
          </a:xfrm>
        </p:spPr>
        <p:txBody>
          <a:bodyPr/>
          <a:lstStyle/>
          <a:p>
            <a:pPr algn="l"/>
            <a:r>
              <a:rPr lang="en-US" dirty="0">
                <a:solidFill>
                  <a:schemeClr val="bg1"/>
                </a:solidFill>
                <a:latin typeface="Garamond" panose="02020404030301010803" pitchFamily="18" charset="0"/>
              </a:rPr>
              <a:t> Principles of Global Economics</a:t>
            </a:r>
          </a:p>
        </p:txBody>
      </p:sp>
      <p:sp>
        <p:nvSpPr>
          <p:cNvPr id="7" name="Slide Number Placeholder 6">
            <a:extLst>
              <a:ext uri="{FF2B5EF4-FFF2-40B4-BE49-F238E27FC236}">
                <a16:creationId xmlns:a16="http://schemas.microsoft.com/office/drawing/2014/main" id="{93C0629E-7DCA-0D66-0ECB-20510A84B477}"/>
              </a:ext>
            </a:extLst>
          </p:cNvPr>
          <p:cNvSpPr>
            <a:spLocks noGrp="1"/>
          </p:cNvSpPr>
          <p:nvPr>
            <p:ph type="sldNum" sz="quarter" idx="12"/>
          </p:nvPr>
        </p:nvSpPr>
        <p:spPr>
          <a:xfrm>
            <a:off x="10055225" y="6503428"/>
            <a:ext cx="2133600" cy="354572"/>
          </a:xfrm>
        </p:spPr>
        <p:txBody>
          <a:bodyPr/>
          <a:lstStyle/>
          <a:p>
            <a:fld id="{C1FF6DA9-008F-8B48-92A6-B652298478BF}" type="slidenum">
              <a:rPr lang="en-US" b="1" smtClean="0">
                <a:solidFill>
                  <a:schemeClr val="bg1"/>
                </a:solidFill>
                <a:latin typeface="Garamond" panose="02020404030301010803" pitchFamily="18" charset="0"/>
              </a:rPr>
              <a:t>2</a:t>
            </a:fld>
            <a:r>
              <a:rPr lang="en-US" b="1" dirty="0">
                <a:solidFill>
                  <a:schemeClr val="bg1"/>
                </a:solidFill>
                <a:latin typeface="Garamond" panose="02020404030301010803" pitchFamily="18" charset="0"/>
              </a:rPr>
              <a:t> </a:t>
            </a:r>
          </a:p>
        </p:txBody>
      </p:sp>
    </p:spTree>
    <p:extLst>
      <p:ext uri="{BB962C8B-B14F-4D97-AF65-F5344CB8AC3E}">
        <p14:creationId xmlns:p14="http://schemas.microsoft.com/office/powerpoint/2010/main" val="675992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fade">
                                      <p:cBhvr>
                                        <p:cTn id="27" dur="500"/>
                                        <p:tgtEl>
                                          <p:spTgt spid="3">
                                            <p:txEl>
                                              <p:pRg st="8" end="8"/>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3">
                                            <p:txEl>
                                              <p:pRg st="9" end="9"/>
                                            </p:txEl>
                                          </p:spTgt>
                                        </p:tgtEl>
                                        <p:attrNameLst>
                                          <p:attrName>style.visibility</p:attrName>
                                        </p:attrNameLst>
                                      </p:cBhvr>
                                      <p:to>
                                        <p:strVal val="visible"/>
                                      </p:to>
                                    </p:set>
                                    <p:animEffect transition="in" filter="fade">
                                      <p:cBhvr>
                                        <p:cTn id="30" dur="500"/>
                                        <p:tgtEl>
                                          <p:spTgt spid="3">
                                            <p:txEl>
                                              <p:pRg st="9" end="9"/>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animEffect transition="in" filter="fade">
                                      <p:cBhvr>
                                        <p:cTn id="33" dur="500"/>
                                        <p:tgtEl>
                                          <p:spTgt spid="3">
                                            <p:txEl>
                                              <p:pRg st="10" end="10"/>
                                            </p:txEl>
                                          </p:spTgt>
                                        </p:tgtEl>
                                      </p:cBhvr>
                                    </p:animEffect>
                                  </p:childTnLst>
                                </p:cTn>
                              </p:par>
                              <p:par>
                                <p:cTn id="34" presetID="10" presetClass="entr" presetSubtype="0" fill="hold" nodeType="withEffect">
                                  <p:stCondLst>
                                    <p:cond delay="0"/>
                                  </p:stCondLst>
                                  <p:childTnLst>
                                    <p:set>
                                      <p:cBhvr>
                                        <p:cTn id="35" dur="1" fill="hold">
                                          <p:stCondLst>
                                            <p:cond delay="0"/>
                                          </p:stCondLst>
                                        </p:cTn>
                                        <p:tgtEl>
                                          <p:spTgt spid="3">
                                            <p:txEl>
                                              <p:pRg st="11" end="11"/>
                                            </p:txEl>
                                          </p:spTgt>
                                        </p:tgtEl>
                                        <p:attrNameLst>
                                          <p:attrName>style.visibility</p:attrName>
                                        </p:attrNameLst>
                                      </p:cBhvr>
                                      <p:to>
                                        <p:strVal val="visible"/>
                                      </p:to>
                                    </p:set>
                                    <p:animEffect transition="in" filter="fade">
                                      <p:cBhvr>
                                        <p:cTn id="36" dur="500"/>
                                        <p:tgtEl>
                                          <p:spTgt spid="3">
                                            <p:txEl>
                                              <p:pRg st="11" end="11"/>
                                            </p:txEl>
                                          </p:spTgt>
                                        </p:tgtEl>
                                      </p:cBhvr>
                                    </p:animEffect>
                                  </p:childTnLst>
                                </p:cTn>
                              </p:par>
                              <p:par>
                                <p:cTn id="37" presetID="10" presetClass="entr" presetSubtype="0" fill="hold" nodeType="withEffect">
                                  <p:stCondLst>
                                    <p:cond delay="0"/>
                                  </p:stCondLst>
                                  <p:childTnLst>
                                    <p:set>
                                      <p:cBhvr>
                                        <p:cTn id="38" dur="1" fill="hold">
                                          <p:stCondLst>
                                            <p:cond delay="0"/>
                                          </p:stCondLst>
                                        </p:cTn>
                                        <p:tgtEl>
                                          <p:spTgt spid="3">
                                            <p:txEl>
                                              <p:pRg st="12" end="12"/>
                                            </p:txEl>
                                          </p:spTgt>
                                        </p:tgtEl>
                                        <p:attrNameLst>
                                          <p:attrName>style.visibility</p:attrName>
                                        </p:attrNameLst>
                                      </p:cBhvr>
                                      <p:to>
                                        <p:strVal val="visible"/>
                                      </p:to>
                                    </p:set>
                                    <p:animEffect transition="in" filter="fade">
                                      <p:cBhvr>
                                        <p:cTn id="39"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61AD7B-0BC6-34DD-1E8E-FB03E4CF6305}"/>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5E39D6C-FB19-2DD6-6EC6-0EE32A1A6BE0}"/>
              </a:ext>
            </a:extLst>
          </p:cNvPr>
          <p:cNvSpPr>
            <a:spLocks noGrp="1"/>
          </p:cNvSpPr>
          <p:nvPr>
            <p:ph idx="1"/>
          </p:nvPr>
        </p:nvSpPr>
        <p:spPr>
          <a:xfrm>
            <a:off x="457199" y="1300900"/>
            <a:ext cx="11189855" cy="5081046"/>
          </a:xfrm>
        </p:spPr>
        <p:txBody>
          <a:bodyPr>
            <a:normAutofit/>
          </a:bodyPr>
          <a:lstStyle/>
          <a:p>
            <a:pPr>
              <a:defRPr sz="2000">
                <a:solidFill>
                  <a:srgbClr val="000000"/>
                </a:solidFill>
                <a:latin typeface="Garamond"/>
              </a:defRPr>
            </a:pPr>
            <a:r>
              <a:rPr lang="en-US" altLang="zh-TW" sz="2400" dirty="0"/>
              <a:t>Email: HPARK3@cord.edu</a:t>
            </a:r>
          </a:p>
          <a:p>
            <a:pPr lvl="1">
              <a:defRPr sz="2000">
                <a:solidFill>
                  <a:srgbClr val="000000"/>
                </a:solidFill>
                <a:latin typeface="Garamond"/>
              </a:defRPr>
            </a:pPr>
            <a:r>
              <a:rPr lang="en-US" altLang="zh-TW" sz="2000" dirty="0"/>
              <a:t>Please include BUS201 in the subject line, and my target response is within 1 business day.</a:t>
            </a:r>
          </a:p>
          <a:p>
            <a:pPr lvl="3">
              <a:defRPr sz="2000">
                <a:solidFill>
                  <a:srgbClr val="000000"/>
                </a:solidFill>
                <a:latin typeface="Garamond"/>
              </a:defRPr>
            </a:pPr>
            <a:endParaRPr lang="en-US" altLang="zh-TW" sz="1200" dirty="0"/>
          </a:p>
          <a:p>
            <a:pPr>
              <a:defRPr sz="2000">
                <a:solidFill>
                  <a:srgbClr val="000000"/>
                </a:solidFill>
                <a:latin typeface="Garamond"/>
              </a:defRPr>
            </a:pPr>
            <a:r>
              <a:rPr lang="en-US" altLang="zh-TW" sz="2400" dirty="0"/>
              <a:t>Office: Grant Center 101</a:t>
            </a:r>
          </a:p>
          <a:p>
            <a:pPr lvl="3">
              <a:defRPr sz="2000">
                <a:solidFill>
                  <a:srgbClr val="000000"/>
                </a:solidFill>
                <a:latin typeface="Garamond"/>
              </a:defRPr>
            </a:pPr>
            <a:endParaRPr lang="en-US" altLang="zh-TW" sz="1200" dirty="0"/>
          </a:p>
          <a:p>
            <a:pPr>
              <a:defRPr sz="2000">
                <a:solidFill>
                  <a:srgbClr val="000000"/>
                </a:solidFill>
                <a:latin typeface="Garamond"/>
              </a:defRPr>
            </a:pPr>
            <a:r>
              <a:rPr lang="en-US" altLang="zh-TW" sz="2400" dirty="0"/>
              <a:t>Regular Office Hours</a:t>
            </a:r>
          </a:p>
          <a:p>
            <a:pPr lvl="1">
              <a:defRPr sz="2000">
                <a:solidFill>
                  <a:srgbClr val="000000"/>
                </a:solidFill>
                <a:latin typeface="Garamond"/>
              </a:defRPr>
            </a:pPr>
            <a:r>
              <a:rPr lang="en-US" altLang="zh-TW" sz="2000" dirty="0"/>
              <a:t>Mondays &amp; Wednesdays 10:30 AM to 12:30 PM, and</a:t>
            </a:r>
          </a:p>
          <a:p>
            <a:pPr lvl="1">
              <a:defRPr sz="2000">
                <a:solidFill>
                  <a:srgbClr val="000000"/>
                </a:solidFill>
                <a:latin typeface="Garamond"/>
              </a:defRPr>
            </a:pPr>
            <a:r>
              <a:rPr lang="en-US" altLang="zh-TW" sz="2000" dirty="0"/>
              <a:t>By appointment via Calendly</a:t>
            </a:r>
          </a:p>
          <a:p>
            <a:pPr lvl="3">
              <a:defRPr sz="2000">
                <a:solidFill>
                  <a:srgbClr val="000000"/>
                </a:solidFill>
                <a:latin typeface="Garamond"/>
              </a:defRPr>
            </a:pPr>
            <a:endParaRPr lang="en-US" altLang="zh-TW" sz="1200" dirty="0"/>
          </a:p>
          <a:p>
            <a:pPr>
              <a:defRPr sz="2000">
                <a:solidFill>
                  <a:srgbClr val="000000"/>
                </a:solidFill>
                <a:latin typeface="Garamond"/>
              </a:defRPr>
            </a:pPr>
            <a:r>
              <a:rPr lang="en-US" altLang="zh-TW" sz="2400" dirty="0"/>
              <a:t>Calendly: calendly.com/brianhwpark</a:t>
            </a:r>
          </a:p>
          <a:p>
            <a:pPr lvl="1">
              <a:defRPr sz="2000">
                <a:solidFill>
                  <a:srgbClr val="000000"/>
                </a:solidFill>
                <a:latin typeface="Garamond"/>
              </a:defRPr>
            </a:pPr>
            <a:r>
              <a:rPr lang="en-US" altLang="zh-TW" sz="2000" dirty="0"/>
              <a:t>Book on-demand office hours in 15-minute increments</a:t>
            </a:r>
          </a:p>
          <a:p>
            <a:pPr lvl="1">
              <a:defRPr sz="2000">
                <a:solidFill>
                  <a:srgbClr val="000000"/>
                </a:solidFill>
                <a:latin typeface="Garamond"/>
              </a:defRPr>
            </a:pPr>
            <a:r>
              <a:rPr lang="en-US" altLang="zh-TW" sz="2000" dirty="0"/>
              <a:t>Calendar opens 10 days in advance, with a minimum of 90 minutes notice</a:t>
            </a:r>
          </a:p>
          <a:p>
            <a:pPr lvl="1">
              <a:defRPr sz="2000">
                <a:solidFill>
                  <a:srgbClr val="000000"/>
                </a:solidFill>
                <a:latin typeface="Garamond"/>
              </a:defRPr>
            </a:pPr>
            <a:r>
              <a:rPr lang="en-US" altLang="zh-TW" sz="2000" dirty="0"/>
              <a:t>For longer sessions, you may book 2~3 sessions in a row</a:t>
            </a:r>
          </a:p>
          <a:p>
            <a:pPr lvl="2">
              <a:defRPr sz="2000">
                <a:solidFill>
                  <a:srgbClr val="000000"/>
                </a:solidFill>
                <a:latin typeface="Garamond"/>
              </a:defRPr>
            </a:pPr>
            <a:r>
              <a:rPr lang="en-US" altLang="zh-TW" sz="1600" dirty="0"/>
              <a:t>e.g. Book a session at 2:00 PM, and another at 2:15 PM for a meeting from 2:00 PM through 2:30 PM.</a:t>
            </a:r>
          </a:p>
          <a:p>
            <a:pPr lvl="1">
              <a:defRPr sz="2000">
                <a:solidFill>
                  <a:srgbClr val="000000"/>
                </a:solidFill>
                <a:latin typeface="Garamond"/>
              </a:defRPr>
            </a:pPr>
            <a:endParaRPr lang="en-US" altLang="zh-TW" sz="2000" dirty="0"/>
          </a:p>
        </p:txBody>
      </p:sp>
      <p:sp>
        <p:nvSpPr>
          <p:cNvPr id="4" name="Rectangle 3">
            <a:extLst>
              <a:ext uri="{FF2B5EF4-FFF2-40B4-BE49-F238E27FC236}">
                <a16:creationId xmlns:a16="http://schemas.microsoft.com/office/drawing/2014/main" id="{53656699-D054-692A-B8C5-222C3D41D0AF}"/>
              </a:ext>
            </a:extLst>
          </p:cNvPr>
          <p:cNvSpPr/>
          <p:nvPr/>
        </p:nvSpPr>
        <p:spPr>
          <a:xfrm>
            <a:off x="0" y="0"/>
            <a:ext cx="12188825" cy="923636"/>
          </a:xfrm>
          <a:prstGeom prst="rect">
            <a:avLst/>
          </a:prstGeom>
          <a:solidFill>
            <a:srgbClr val="77122C"/>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6C37B4A-FF4D-FB6A-AF3C-13B30764A071}"/>
              </a:ext>
            </a:extLst>
          </p:cNvPr>
          <p:cNvSpPr>
            <a:spLocks noGrp="1"/>
          </p:cNvSpPr>
          <p:nvPr>
            <p:ph type="title"/>
          </p:nvPr>
        </p:nvSpPr>
        <p:spPr>
          <a:xfrm>
            <a:off x="0" y="0"/>
            <a:ext cx="12188825" cy="923636"/>
          </a:xfrm>
        </p:spPr>
        <p:txBody>
          <a:bodyPr>
            <a:normAutofit/>
          </a:bodyPr>
          <a:lstStyle/>
          <a:p>
            <a:pPr algn="l">
              <a:defRPr sz="4000" b="1">
                <a:solidFill>
                  <a:srgbClr val="FDB913"/>
                </a:solidFill>
                <a:latin typeface="Garamond"/>
              </a:defRPr>
            </a:pPr>
            <a:r>
              <a:rPr lang="en-US" sz="4000" b="1" dirty="0">
                <a:solidFill>
                  <a:schemeClr val="bg1"/>
                </a:solidFill>
                <a:latin typeface="Garamond"/>
              </a:rPr>
              <a:t>  Announcements: Contact</a:t>
            </a:r>
            <a:endParaRPr lang="en-US" sz="4000" dirty="0">
              <a:solidFill>
                <a:schemeClr val="bg1"/>
              </a:solidFill>
            </a:endParaRPr>
          </a:p>
        </p:txBody>
      </p:sp>
      <p:sp>
        <p:nvSpPr>
          <p:cNvPr id="5" name="Rectangle 4">
            <a:extLst>
              <a:ext uri="{FF2B5EF4-FFF2-40B4-BE49-F238E27FC236}">
                <a16:creationId xmlns:a16="http://schemas.microsoft.com/office/drawing/2014/main" id="{D29AB883-1694-75EC-39F0-5F0532C38F7A}"/>
              </a:ext>
            </a:extLst>
          </p:cNvPr>
          <p:cNvSpPr/>
          <p:nvPr/>
        </p:nvSpPr>
        <p:spPr>
          <a:xfrm>
            <a:off x="-1" y="6503428"/>
            <a:ext cx="12188825" cy="354572"/>
          </a:xfrm>
          <a:prstGeom prst="rect">
            <a:avLst/>
          </a:prstGeom>
          <a:solidFill>
            <a:srgbClr val="77122C"/>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Footer Placeholder 5">
            <a:extLst>
              <a:ext uri="{FF2B5EF4-FFF2-40B4-BE49-F238E27FC236}">
                <a16:creationId xmlns:a16="http://schemas.microsoft.com/office/drawing/2014/main" id="{20AC99B2-5A4C-8BD7-7BE1-F1C1646FA610}"/>
              </a:ext>
            </a:extLst>
          </p:cNvPr>
          <p:cNvSpPr>
            <a:spLocks noGrp="1"/>
          </p:cNvSpPr>
          <p:nvPr>
            <p:ph type="ftr" sz="quarter" idx="11"/>
          </p:nvPr>
        </p:nvSpPr>
        <p:spPr>
          <a:xfrm>
            <a:off x="-1" y="6503428"/>
            <a:ext cx="2895600" cy="354572"/>
          </a:xfrm>
        </p:spPr>
        <p:txBody>
          <a:bodyPr/>
          <a:lstStyle/>
          <a:p>
            <a:pPr algn="l"/>
            <a:r>
              <a:rPr lang="en-US" dirty="0">
                <a:solidFill>
                  <a:schemeClr val="bg1"/>
                </a:solidFill>
                <a:latin typeface="Garamond" panose="02020404030301010803" pitchFamily="18" charset="0"/>
              </a:rPr>
              <a:t> Principles of Global Economics</a:t>
            </a:r>
          </a:p>
        </p:txBody>
      </p:sp>
      <p:sp>
        <p:nvSpPr>
          <p:cNvPr id="7" name="Slide Number Placeholder 6">
            <a:extLst>
              <a:ext uri="{FF2B5EF4-FFF2-40B4-BE49-F238E27FC236}">
                <a16:creationId xmlns:a16="http://schemas.microsoft.com/office/drawing/2014/main" id="{F4585682-7749-AA1B-49FE-11DAC3F76438}"/>
              </a:ext>
            </a:extLst>
          </p:cNvPr>
          <p:cNvSpPr>
            <a:spLocks noGrp="1"/>
          </p:cNvSpPr>
          <p:nvPr>
            <p:ph type="sldNum" sz="quarter" idx="12"/>
          </p:nvPr>
        </p:nvSpPr>
        <p:spPr>
          <a:xfrm>
            <a:off x="10055225" y="6503428"/>
            <a:ext cx="2133600" cy="354572"/>
          </a:xfrm>
        </p:spPr>
        <p:txBody>
          <a:bodyPr/>
          <a:lstStyle/>
          <a:p>
            <a:fld id="{C1FF6DA9-008F-8B48-92A6-B652298478BF}" type="slidenum">
              <a:rPr lang="en-US" b="1" smtClean="0">
                <a:solidFill>
                  <a:schemeClr val="bg1"/>
                </a:solidFill>
                <a:latin typeface="Garamond" panose="02020404030301010803" pitchFamily="18" charset="0"/>
              </a:rPr>
              <a:t>3</a:t>
            </a:fld>
            <a:r>
              <a:rPr lang="en-US" b="1" dirty="0">
                <a:solidFill>
                  <a:schemeClr val="bg1"/>
                </a:solidFill>
                <a:latin typeface="Garamond" panose="02020404030301010803" pitchFamily="18" charset="0"/>
              </a:rPr>
              <a:t> </a:t>
            </a:r>
          </a:p>
        </p:txBody>
      </p:sp>
    </p:spTree>
    <p:extLst>
      <p:ext uri="{BB962C8B-B14F-4D97-AF65-F5344CB8AC3E}">
        <p14:creationId xmlns:p14="http://schemas.microsoft.com/office/powerpoint/2010/main" val="3986181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Effect transition="in" filter="fade">
                                      <p:cBhvr>
                                        <p:cTn id="20" dur="500"/>
                                        <p:tgtEl>
                                          <p:spTgt spid="3">
                                            <p:txEl>
                                              <p:pRg st="5" end="5"/>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Effect transition="in" filter="fade">
                                      <p:cBhvr>
                                        <p:cTn id="23" dur="500"/>
                                        <p:tgtEl>
                                          <p:spTgt spid="3">
                                            <p:txEl>
                                              <p:pRg st="6" end="6"/>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3">
                                            <p:txEl>
                                              <p:pRg st="7" end="7"/>
                                            </p:txEl>
                                          </p:spTgt>
                                        </p:tgtEl>
                                        <p:attrNameLst>
                                          <p:attrName>style.visibility</p:attrName>
                                        </p:attrNameLst>
                                      </p:cBhvr>
                                      <p:to>
                                        <p:strVal val="visible"/>
                                      </p:to>
                                    </p:set>
                                    <p:animEffect transition="in" filter="fade">
                                      <p:cBhvr>
                                        <p:cTn id="26" dur="500"/>
                                        <p:tgtEl>
                                          <p:spTgt spid="3">
                                            <p:txEl>
                                              <p:pRg st="7" end="7"/>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animEffect transition="in" filter="fade">
                                      <p:cBhvr>
                                        <p:cTn id="31" dur="500"/>
                                        <p:tgtEl>
                                          <p:spTgt spid="3">
                                            <p:txEl>
                                              <p:pRg st="9" end="9"/>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3">
                                            <p:txEl>
                                              <p:pRg st="10" end="10"/>
                                            </p:txEl>
                                          </p:spTgt>
                                        </p:tgtEl>
                                        <p:attrNameLst>
                                          <p:attrName>style.visibility</p:attrName>
                                        </p:attrNameLst>
                                      </p:cBhvr>
                                      <p:to>
                                        <p:strVal val="visible"/>
                                      </p:to>
                                    </p:set>
                                    <p:animEffect transition="in" filter="fade">
                                      <p:cBhvr>
                                        <p:cTn id="34" dur="500"/>
                                        <p:tgtEl>
                                          <p:spTgt spid="3">
                                            <p:txEl>
                                              <p:pRg st="10" end="10"/>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animEffect transition="in" filter="fade">
                                      <p:cBhvr>
                                        <p:cTn id="37" dur="500"/>
                                        <p:tgtEl>
                                          <p:spTgt spid="3">
                                            <p:txEl>
                                              <p:pRg st="11" end="11"/>
                                            </p:txEl>
                                          </p:spTgt>
                                        </p:tgtEl>
                                      </p:cBhvr>
                                    </p:animEffect>
                                  </p:childTnLst>
                                </p:cTn>
                              </p:par>
                              <p:par>
                                <p:cTn id="38" presetID="10" presetClass="entr" presetSubtype="0" fill="hold" nodeType="withEffect">
                                  <p:stCondLst>
                                    <p:cond delay="0"/>
                                  </p:stCondLst>
                                  <p:childTnLst>
                                    <p:set>
                                      <p:cBhvr>
                                        <p:cTn id="39" dur="1" fill="hold">
                                          <p:stCondLst>
                                            <p:cond delay="0"/>
                                          </p:stCondLst>
                                        </p:cTn>
                                        <p:tgtEl>
                                          <p:spTgt spid="3">
                                            <p:txEl>
                                              <p:pRg st="12" end="12"/>
                                            </p:txEl>
                                          </p:spTgt>
                                        </p:tgtEl>
                                        <p:attrNameLst>
                                          <p:attrName>style.visibility</p:attrName>
                                        </p:attrNameLst>
                                      </p:cBhvr>
                                      <p:to>
                                        <p:strVal val="visible"/>
                                      </p:to>
                                    </p:set>
                                    <p:animEffect transition="in" filter="fade">
                                      <p:cBhvr>
                                        <p:cTn id="40" dur="500"/>
                                        <p:tgtEl>
                                          <p:spTgt spid="3">
                                            <p:txEl>
                                              <p:pRg st="12" end="12"/>
                                            </p:txEl>
                                          </p:spTgt>
                                        </p:tgtEl>
                                      </p:cBhvr>
                                    </p:animEffect>
                                  </p:childTnLst>
                                </p:cTn>
                              </p:par>
                              <p:par>
                                <p:cTn id="41" presetID="10" presetClass="entr" presetSubtype="0" fill="hold" nodeType="withEffect">
                                  <p:stCondLst>
                                    <p:cond delay="0"/>
                                  </p:stCondLst>
                                  <p:childTnLst>
                                    <p:set>
                                      <p:cBhvr>
                                        <p:cTn id="42" dur="1" fill="hold">
                                          <p:stCondLst>
                                            <p:cond delay="0"/>
                                          </p:stCondLst>
                                        </p:cTn>
                                        <p:tgtEl>
                                          <p:spTgt spid="3">
                                            <p:txEl>
                                              <p:pRg st="13" end="13"/>
                                            </p:txEl>
                                          </p:spTgt>
                                        </p:tgtEl>
                                        <p:attrNameLst>
                                          <p:attrName>style.visibility</p:attrName>
                                        </p:attrNameLst>
                                      </p:cBhvr>
                                      <p:to>
                                        <p:strVal val="visible"/>
                                      </p:to>
                                    </p:set>
                                    <p:animEffect transition="in" filter="fade">
                                      <p:cBhvr>
                                        <p:cTn id="43" dur="500"/>
                                        <p:tgtEl>
                                          <p:spTgt spid="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4332C3-2508-6B39-ECE9-F1DC64113E29}"/>
            </a:ext>
          </a:extLst>
        </p:cNvPr>
        <p:cNvGrpSpPr/>
        <p:nvPr/>
      </p:nvGrpSpPr>
      <p:grpSpPr>
        <a:xfrm>
          <a:off x="0" y="0"/>
          <a:ext cx="0" cy="0"/>
          <a:chOff x="0" y="0"/>
          <a:chExt cx="0" cy="0"/>
        </a:xfrm>
      </p:grpSpPr>
      <p:sp>
        <p:nvSpPr>
          <p:cNvPr id="4" name="Content Placeholder 3">
            <a:extLst>
              <a:ext uri="{FF2B5EF4-FFF2-40B4-BE49-F238E27FC236}">
                <a16:creationId xmlns:a16="http://schemas.microsoft.com/office/drawing/2014/main" id="{D81A6601-6353-3352-CE9E-80DDBD15B4E2}"/>
              </a:ext>
            </a:extLst>
          </p:cNvPr>
          <p:cNvSpPr>
            <a:spLocks noGrp="1"/>
          </p:cNvSpPr>
          <p:nvPr>
            <p:ph sz="half" idx="2"/>
          </p:nvPr>
        </p:nvSpPr>
        <p:spPr>
          <a:xfrm>
            <a:off x="4590288" y="1190856"/>
            <a:ext cx="7269353" cy="5045352"/>
          </a:xfrm>
        </p:spPr>
        <p:txBody>
          <a:bodyPr>
            <a:normAutofit/>
          </a:bodyPr>
          <a:lstStyle/>
          <a:p>
            <a:pPr>
              <a:defRPr sz="2000">
                <a:solidFill>
                  <a:srgbClr val="000000"/>
                </a:solidFill>
                <a:latin typeface="Garamond"/>
              </a:defRPr>
            </a:pPr>
            <a:r>
              <a:rPr lang="en-US" sz="2400" dirty="0">
                <a:solidFill>
                  <a:srgbClr val="000000"/>
                </a:solidFill>
                <a:latin typeface="Garamond"/>
              </a:rPr>
              <a:t>Principles of Economics</a:t>
            </a:r>
          </a:p>
          <a:p>
            <a:pPr lvl="3">
              <a:defRPr sz="2000">
                <a:solidFill>
                  <a:srgbClr val="000000"/>
                </a:solidFill>
                <a:latin typeface="Garamond"/>
              </a:defRPr>
            </a:pPr>
            <a:endParaRPr lang="en-US" sz="1400" dirty="0">
              <a:solidFill>
                <a:srgbClr val="000000"/>
              </a:solidFill>
              <a:latin typeface="Garamond"/>
            </a:endParaRPr>
          </a:p>
          <a:p>
            <a:pPr>
              <a:defRPr sz="2000">
                <a:solidFill>
                  <a:srgbClr val="000000"/>
                </a:solidFill>
                <a:latin typeface="Garamond"/>
              </a:defRPr>
            </a:pPr>
            <a:r>
              <a:rPr lang="en-US" sz="2400" dirty="0">
                <a:solidFill>
                  <a:srgbClr val="000000"/>
                </a:solidFill>
                <a:latin typeface="Garamond"/>
              </a:rPr>
              <a:t>10</a:t>
            </a:r>
            <a:r>
              <a:rPr lang="en-US" sz="2400" baseline="30000" dirty="0">
                <a:solidFill>
                  <a:srgbClr val="000000"/>
                </a:solidFill>
                <a:latin typeface="Garamond"/>
              </a:rPr>
              <a:t>th</a:t>
            </a:r>
            <a:r>
              <a:rPr lang="en-US" sz="2400" dirty="0">
                <a:solidFill>
                  <a:srgbClr val="000000"/>
                </a:solidFill>
                <a:latin typeface="Garamond"/>
              </a:rPr>
              <a:t> Edition</a:t>
            </a:r>
          </a:p>
          <a:p>
            <a:pPr lvl="3">
              <a:defRPr sz="2000">
                <a:solidFill>
                  <a:srgbClr val="000000"/>
                </a:solidFill>
                <a:latin typeface="Garamond"/>
              </a:defRPr>
            </a:pPr>
            <a:endParaRPr lang="en-US" sz="1400" dirty="0">
              <a:solidFill>
                <a:srgbClr val="000000"/>
              </a:solidFill>
              <a:latin typeface="Garamond"/>
            </a:endParaRPr>
          </a:p>
          <a:p>
            <a:pPr>
              <a:defRPr sz="2000">
                <a:solidFill>
                  <a:srgbClr val="000000"/>
                </a:solidFill>
                <a:latin typeface="Garamond"/>
              </a:defRPr>
            </a:pPr>
            <a:r>
              <a:rPr lang="en-US" sz="2400" dirty="0">
                <a:solidFill>
                  <a:srgbClr val="000000"/>
                </a:solidFill>
                <a:latin typeface="Garamond"/>
              </a:rPr>
              <a:t>Gregory Mankiw</a:t>
            </a:r>
          </a:p>
          <a:p>
            <a:pPr lvl="3">
              <a:defRPr sz="2000">
                <a:solidFill>
                  <a:srgbClr val="000000"/>
                </a:solidFill>
                <a:latin typeface="Garamond"/>
              </a:defRPr>
            </a:pPr>
            <a:endParaRPr lang="en-US" sz="1400" dirty="0">
              <a:solidFill>
                <a:srgbClr val="000000"/>
              </a:solidFill>
              <a:latin typeface="Garamond"/>
            </a:endParaRPr>
          </a:p>
          <a:p>
            <a:pPr>
              <a:defRPr sz="2000">
                <a:solidFill>
                  <a:srgbClr val="000000"/>
                </a:solidFill>
                <a:latin typeface="Garamond"/>
              </a:defRPr>
            </a:pPr>
            <a:r>
              <a:rPr lang="en-US" sz="2400" dirty="0">
                <a:solidFill>
                  <a:srgbClr val="000000"/>
                </a:solidFill>
                <a:latin typeface="Garamond"/>
              </a:rPr>
              <a:t>Cengage</a:t>
            </a:r>
            <a:endParaRPr lang="en-US" sz="1400" dirty="0">
              <a:solidFill>
                <a:srgbClr val="000000"/>
              </a:solidFill>
              <a:latin typeface="Garamond"/>
            </a:endParaRPr>
          </a:p>
          <a:p>
            <a:pPr lvl="3">
              <a:defRPr sz="2000">
                <a:solidFill>
                  <a:srgbClr val="000000"/>
                </a:solidFill>
                <a:latin typeface="Garamond"/>
              </a:defRPr>
            </a:pPr>
            <a:endParaRPr lang="en-US" sz="1400" dirty="0">
              <a:solidFill>
                <a:srgbClr val="000000"/>
              </a:solidFill>
              <a:latin typeface="Garamond"/>
            </a:endParaRPr>
          </a:p>
          <a:p>
            <a:pPr>
              <a:defRPr sz="2000">
                <a:solidFill>
                  <a:srgbClr val="000000"/>
                </a:solidFill>
                <a:latin typeface="Garamond"/>
              </a:defRPr>
            </a:pPr>
            <a:r>
              <a:rPr lang="en-US" sz="2400" dirty="0">
                <a:solidFill>
                  <a:srgbClr val="000000"/>
                </a:solidFill>
                <a:latin typeface="Garamond"/>
              </a:rPr>
              <a:t>Lecture notes to be distributed over Moodle</a:t>
            </a:r>
          </a:p>
          <a:p>
            <a:pPr lvl="3">
              <a:defRPr sz="2000">
                <a:solidFill>
                  <a:srgbClr val="000000"/>
                </a:solidFill>
                <a:latin typeface="Garamond"/>
              </a:defRPr>
            </a:pPr>
            <a:endParaRPr lang="en-US" sz="1400" dirty="0">
              <a:solidFill>
                <a:srgbClr val="000000"/>
              </a:solidFill>
              <a:latin typeface="Garamond"/>
            </a:endParaRPr>
          </a:p>
          <a:p>
            <a:pPr>
              <a:defRPr sz="2000">
                <a:solidFill>
                  <a:srgbClr val="000000"/>
                </a:solidFill>
                <a:latin typeface="Garamond"/>
              </a:defRPr>
            </a:pPr>
            <a:r>
              <a:rPr lang="en-US" sz="2400" dirty="0">
                <a:solidFill>
                  <a:srgbClr val="000000"/>
                </a:solidFill>
                <a:latin typeface="Garamond"/>
              </a:rPr>
              <a:t>Previous versions may be acceptable</a:t>
            </a:r>
          </a:p>
        </p:txBody>
      </p:sp>
      <p:sp>
        <p:nvSpPr>
          <p:cNvPr id="5" name="Rectangle 4">
            <a:extLst>
              <a:ext uri="{FF2B5EF4-FFF2-40B4-BE49-F238E27FC236}">
                <a16:creationId xmlns:a16="http://schemas.microsoft.com/office/drawing/2014/main" id="{D28C6408-049E-9139-96E8-EF4359483F73}"/>
              </a:ext>
            </a:extLst>
          </p:cNvPr>
          <p:cNvSpPr/>
          <p:nvPr/>
        </p:nvSpPr>
        <p:spPr>
          <a:xfrm>
            <a:off x="0" y="0"/>
            <a:ext cx="12188825" cy="923636"/>
          </a:xfrm>
          <a:prstGeom prst="rect">
            <a:avLst/>
          </a:prstGeom>
          <a:solidFill>
            <a:srgbClr val="77122C"/>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itle 1">
            <a:extLst>
              <a:ext uri="{FF2B5EF4-FFF2-40B4-BE49-F238E27FC236}">
                <a16:creationId xmlns:a16="http://schemas.microsoft.com/office/drawing/2014/main" id="{D59077B6-E55E-618B-D0E5-86C1AF34313F}"/>
              </a:ext>
            </a:extLst>
          </p:cNvPr>
          <p:cNvSpPr txBox="1">
            <a:spLocks/>
          </p:cNvSpPr>
          <p:nvPr/>
        </p:nvSpPr>
        <p:spPr>
          <a:xfrm>
            <a:off x="0" y="0"/>
            <a:ext cx="12188825" cy="923636"/>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defRPr sz="4000" b="1">
                <a:solidFill>
                  <a:srgbClr val="FDB913"/>
                </a:solidFill>
                <a:latin typeface="Garamond"/>
              </a:defRPr>
            </a:pPr>
            <a:r>
              <a:rPr lang="en-US" sz="4000" b="1" dirty="0">
                <a:solidFill>
                  <a:schemeClr val="bg1"/>
                </a:solidFill>
                <a:latin typeface="Garamond"/>
              </a:rPr>
              <a:t>  Announcements: Textbook</a:t>
            </a:r>
          </a:p>
        </p:txBody>
      </p:sp>
      <p:sp>
        <p:nvSpPr>
          <p:cNvPr id="7" name="Rectangle 6">
            <a:extLst>
              <a:ext uri="{FF2B5EF4-FFF2-40B4-BE49-F238E27FC236}">
                <a16:creationId xmlns:a16="http://schemas.microsoft.com/office/drawing/2014/main" id="{65C65DCF-2401-759E-64BA-AC22665AD431}"/>
              </a:ext>
            </a:extLst>
          </p:cNvPr>
          <p:cNvSpPr/>
          <p:nvPr/>
        </p:nvSpPr>
        <p:spPr>
          <a:xfrm>
            <a:off x="-1" y="6503428"/>
            <a:ext cx="12188825" cy="354572"/>
          </a:xfrm>
          <a:prstGeom prst="rect">
            <a:avLst/>
          </a:prstGeom>
          <a:solidFill>
            <a:srgbClr val="77122C"/>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Footer Placeholder 5">
            <a:extLst>
              <a:ext uri="{FF2B5EF4-FFF2-40B4-BE49-F238E27FC236}">
                <a16:creationId xmlns:a16="http://schemas.microsoft.com/office/drawing/2014/main" id="{5B9FAA8C-43F5-436A-5BC5-9FC9B1AA60D8}"/>
              </a:ext>
            </a:extLst>
          </p:cNvPr>
          <p:cNvSpPr>
            <a:spLocks noGrp="1"/>
          </p:cNvSpPr>
          <p:nvPr>
            <p:ph type="ftr" sz="quarter" idx="11"/>
          </p:nvPr>
        </p:nvSpPr>
        <p:spPr>
          <a:xfrm>
            <a:off x="-1" y="6503428"/>
            <a:ext cx="2895600" cy="354572"/>
          </a:xfrm>
        </p:spPr>
        <p:txBody>
          <a:bodyPr/>
          <a:lstStyle/>
          <a:p>
            <a:pPr algn="l"/>
            <a:r>
              <a:rPr lang="en-US" dirty="0">
                <a:solidFill>
                  <a:schemeClr val="bg1"/>
                </a:solidFill>
                <a:latin typeface="Garamond" panose="02020404030301010803" pitchFamily="18" charset="0"/>
              </a:rPr>
              <a:t> Principles of Global Economics</a:t>
            </a:r>
          </a:p>
        </p:txBody>
      </p:sp>
      <p:sp>
        <p:nvSpPr>
          <p:cNvPr id="9" name="Slide Number Placeholder 6">
            <a:extLst>
              <a:ext uri="{FF2B5EF4-FFF2-40B4-BE49-F238E27FC236}">
                <a16:creationId xmlns:a16="http://schemas.microsoft.com/office/drawing/2014/main" id="{C55670E5-35DB-326A-A224-F88D39537E80}"/>
              </a:ext>
            </a:extLst>
          </p:cNvPr>
          <p:cNvSpPr>
            <a:spLocks noGrp="1"/>
          </p:cNvSpPr>
          <p:nvPr>
            <p:ph type="sldNum" sz="quarter" idx="12"/>
          </p:nvPr>
        </p:nvSpPr>
        <p:spPr>
          <a:xfrm>
            <a:off x="10055225" y="6503428"/>
            <a:ext cx="2133600" cy="354572"/>
          </a:xfrm>
        </p:spPr>
        <p:txBody>
          <a:bodyPr/>
          <a:lstStyle/>
          <a:p>
            <a:fld id="{C1FF6DA9-008F-8B48-92A6-B652298478BF}" type="slidenum">
              <a:rPr lang="en-US" b="1" smtClean="0">
                <a:solidFill>
                  <a:schemeClr val="bg1"/>
                </a:solidFill>
                <a:latin typeface="Garamond" panose="02020404030301010803" pitchFamily="18" charset="0"/>
              </a:rPr>
              <a:t>4</a:t>
            </a:fld>
            <a:r>
              <a:rPr lang="en-US" b="1" dirty="0">
                <a:solidFill>
                  <a:schemeClr val="bg1"/>
                </a:solidFill>
                <a:latin typeface="Garamond" panose="02020404030301010803" pitchFamily="18" charset="0"/>
              </a:rPr>
              <a:t> </a:t>
            </a:r>
          </a:p>
        </p:txBody>
      </p:sp>
      <p:pic>
        <p:nvPicPr>
          <p:cNvPr id="1026" name="Picture 2" descr="Principles of Economics: 9780357722718: Economics Books @ Amazon.com">
            <a:extLst>
              <a:ext uri="{FF2B5EF4-FFF2-40B4-BE49-F238E27FC236}">
                <a16:creationId xmlns:a16="http://schemas.microsoft.com/office/drawing/2014/main" id="{EED08334-01F0-97D8-F650-1999F212364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0170" y="1148139"/>
            <a:ext cx="4007238" cy="51307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213840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fade">
                                      <p:cBhvr>
                                        <p:cTn id="7" dur="500"/>
                                        <p:tgtEl>
                                          <p:spTgt spid="1026"/>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fade">
                                      <p:cBhvr>
                                        <p:cTn id="10" dur="500"/>
                                        <p:tgtEl>
                                          <p:spTgt spid="4">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fade">
                                      <p:cBhvr>
                                        <p:cTn id="15" dur="500"/>
                                        <p:tgtEl>
                                          <p:spTgt spid="4">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4">
                                            <p:txEl>
                                              <p:pRg st="4" end="4"/>
                                            </p:txEl>
                                          </p:spTgt>
                                        </p:tgtEl>
                                        <p:attrNameLst>
                                          <p:attrName>style.visibility</p:attrName>
                                        </p:attrNameLst>
                                      </p:cBhvr>
                                      <p:to>
                                        <p:strVal val="visible"/>
                                      </p:to>
                                    </p:set>
                                    <p:animEffect transition="in" filter="fade">
                                      <p:cBhvr>
                                        <p:cTn id="20" dur="500"/>
                                        <p:tgtEl>
                                          <p:spTgt spid="4">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animEffect transition="in" filter="fade">
                                      <p:cBhvr>
                                        <p:cTn id="25" dur="500"/>
                                        <p:tgtEl>
                                          <p:spTgt spid="4">
                                            <p:txEl>
                                              <p:pRg st="6" end="6"/>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4">
                                            <p:txEl>
                                              <p:pRg st="8" end="8"/>
                                            </p:txEl>
                                          </p:spTgt>
                                        </p:tgtEl>
                                        <p:attrNameLst>
                                          <p:attrName>style.visibility</p:attrName>
                                        </p:attrNameLst>
                                      </p:cBhvr>
                                      <p:to>
                                        <p:strVal val="visible"/>
                                      </p:to>
                                    </p:set>
                                    <p:animEffect transition="in" filter="fade">
                                      <p:cBhvr>
                                        <p:cTn id="30" dur="500"/>
                                        <p:tgtEl>
                                          <p:spTgt spid="4">
                                            <p:txEl>
                                              <p:pRg st="8" end="8"/>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4">
                                            <p:txEl>
                                              <p:pRg st="10" end="10"/>
                                            </p:txEl>
                                          </p:spTgt>
                                        </p:tgtEl>
                                        <p:attrNameLst>
                                          <p:attrName>style.visibility</p:attrName>
                                        </p:attrNameLst>
                                      </p:cBhvr>
                                      <p:to>
                                        <p:strVal val="visible"/>
                                      </p:to>
                                    </p:set>
                                    <p:animEffect transition="in" filter="fade">
                                      <p:cBhvr>
                                        <p:cTn id="35" dur="500"/>
                                        <p:tgtEl>
                                          <p:spTgt spid="4">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F4F076-2C7E-8475-9A16-5DFC7D2866DC}"/>
            </a:ext>
          </a:extLst>
        </p:cNvPr>
        <p:cNvGrpSpPr/>
        <p:nvPr/>
      </p:nvGrpSpPr>
      <p:grpSpPr>
        <a:xfrm>
          <a:off x="0" y="0"/>
          <a:ext cx="0" cy="0"/>
          <a:chOff x="0" y="0"/>
          <a:chExt cx="0" cy="0"/>
        </a:xfrm>
      </p:grpSpPr>
      <p:pic>
        <p:nvPicPr>
          <p:cNvPr id="11" name="Content Placeholder 10">
            <a:extLst>
              <a:ext uri="{FF2B5EF4-FFF2-40B4-BE49-F238E27FC236}">
                <a16:creationId xmlns:a16="http://schemas.microsoft.com/office/drawing/2014/main" id="{26C1B827-41A5-349E-C5A8-25084B444C0B}"/>
              </a:ext>
            </a:extLst>
          </p:cNvPr>
          <p:cNvPicPr>
            <a:picLocks noGrp="1" noChangeAspect="1"/>
          </p:cNvPicPr>
          <p:nvPr>
            <p:ph sz="half" idx="1"/>
          </p:nvPr>
        </p:nvPicPr>
        <p:blipFill>
          <a:blip r:embed="rId3"/>
          <a:srcRect/>
          <a:stretch/>
        </p:blipFill>
        <p:spPr>
          <a:xfrm>
            <a:off x="523081" y="1165225"/>
            <a:ext cx="5070475" cy="5070475"/>
          </a:xfrm>
        </p:spPr>
      </p:pic>
      <p:sp>
        <p:nvSpPr>
          <p:cNvPr id="4" name="Content Placeholder 3">
            <a:extLst>
              <a:ext uri="{FF2B5EF4-FFF2-40B4-BE49-F238E27FC236}">
                <a16:creationId xmlns:a16="http://schemas.microsoft.com/office/drawing/2014/main" id="{F2458FEA-F4EB-2199-B83F-8CCA1EC25E4C}"/>
              </a:ext>
            </a:extLst>
          </p:cNvPr>
          <p:cNvSpPr>
            <a:spLocks noGrp="1"/>
          </p:cNvSpPr>
          <p:nvPr>
            <p:ph sz="half" idx="2"/>
          </p:nvPr>
        </p:nvSpPr>
        <p:spPr>
          <a:xfrm>
            <a:off x="6400674" y="1190856"/>
            <a:ext cx="5458967" cy="5045352"/>
          </a:xfrm>
        </p:spPr>
        <p:txBody>
          <a:bodyPr>
            <a:normAutofit/>
          </a:bodyPr>
          <a:lstStyle/>
          <a:p>
            <a:pPr>
              <a:defRPr sz="2000">
                <a:solidFill>
                  <a:srgbClr val="000000"/>
                </a:solidFill>
                <a:latin typeface="Garamond"/>
              </a:defRPr>
            </a:pPr>
            <a:r>
              <a:rPr lang="en-US" sz="2400" dirty="0">
                <a:solidFill>
                  <a:srgbClr val="000000"/>
                </a:solidFill>
                <a:latin typeface="Garamond"/>
              </a:rPr>
              <a:t>This is a QR code to </a:t>
            </a:r>
            <a:r>
              <a:rPr lang="en-US" sz="2400" dirty="0" err="1">
                <a:solidFill>
                  <a:srgbClr val="000000"/>
                </a:solidFill>
                <a:latin typeface="Garamond"/>
              </a:rPr>
              <a:t>PollEverywhere</a:t>
            </a:r>
            <a:r>
              <a:rPr lang="en-US" sz="2400" dirty="0">
                <a:solidFill>
                  <a:srgbClr val="000000"/>
                </a:solidFill>
                <a:latin typeface="Garamond"/>
              </a:rPr>
              <a:t>, an online polling system.</a:t>
            </a:r>
            <a:endParaRPr lang="en-US" sz="1600" dirty="0">
              <a:solidFill>
                <a:srgbClr val="000000"/>
              </a:solidFill>
              <a:latin typeface="Garamond"/>
            </a:endParaRPr>
          </a:p>
          <a:p>
            <a:pPr lvl="1">
              <a:defRPr sz="2000">
                <a:solidFill>
                  <a:srgbClr val="000000"/>
                </a:solidFill>
                <a:latin typeface="Garamond"/>
              </a:defRPr>
            </a:pPr>
            <a:r>
              <a:rPr lang="en-US" sz="2000" dirty="0">
                <a:solidFill>
                  <a:srgbClr val="000000"/>
                </a:solidFill>
                <a:latin typeface="Garamond"/>
              </a:rPr>
              <a:t>Please scan the QR code and have your device ready as there will be a few in-class exercises.</a:t>
            </a:r>
          </a:p>
          <a:p>
            <a:pPr lvl="1">
              <a:defRPr sz="2000">
                <a:solidFill>
                  <a:srgbClr val="000000"/>
                </a:solidFill>
                <a:latin typeface="Garamond"/>
              </a:defRPr>
            </a:pPr>
            <a:r>
              <a:rPr lang="en-US" sz="2000" dirty="0">
                <a:solidFill>
                  <a:srgbClr val="000000"/>
                </a:solidFill>
                <a:latin typeface="Garamond"/>
              </a:rPr>
              <a:t>If you do not have access to your mobile device, log in using the URL below:</a:t>
            </a:r>
          </a:p>
          <a:p>
            <a:pPr lvl="1">
              <a:defRPr sz="2000">
                <a:solidFill>
                  <a:srgbClr val="000000"/>
                </a:solidFill>
                <a:latin typeface="Garamond"/>
              </a:defRPr>
            </a:pPr>
            <a:endParaRPr lang="en-US" sz="1800" dirty="0">
              <a:solidFill>
                <a:srgbClr val="000000"/>
              </a:solidFill>
              <a:latin typeface="Garamond"/>
            </a:endParaRPr>
          </a:p>
          <a:p>
            <a:pPr lvl="1">
              <a:defRPr sz="2000">
                <a:solidFill>
                  <a:srgbClr val="000000"/>
                </a:solidFill>
                <a:latin typeface="Garamond"/>
              </a:defRPr>
            </a:pPr>
            <a:endParaRPr lang="en-US" sz="600" dirty="0">
              <a:solidFill>
                <a:srgbClr val="000000"/>
              </a:solidFill>
              <a:latin typeface="Garamond"/>
            </a:endParaRPr>
          </a:p>
          <a:p>
            <a:pPr lvl="1">
              <a:defRPr sz="2000">
                <a:solidFill>
                  <a:srgbClr val="000000"/>
                </a:solidFill>
                <a:latin typeface="Garamond"/>
              </a:defRPr>
            </a:pPr>
            <a:r>
              <a:rPr lang="en-US" sz="2000" dirty="0">
                <a:solidFill>
                  <a:srgbClr val="000000"/>
                </a:solidFill>
                <a:latin typeface="Garamond"/>
              </a:rPr>
              <a:t>Your responses are anonymous and not be used in grading.</a:t>
            </a:r>
          </a:p>
          <a:p>
            <a:pPr lvl="2">
              <a:defRPr sz="2000">
                <a:solidFill>
                  <a:srgbClr val="000000"/>
                </a:solidFill>
                <a:latin typeface="Garamond"/>
              </a:defRPr>
            </a:pPr>
            <a:endParaRPr lang="en-US" sz="1600" dirty="0">
              <a:solidFill>
                <a:srgbClr val="000000"/>
              </a:solidFill>
              <a:latin typeface="Garamond"/>
            </a:endParaRPr>
          </a:p>
        </p:txBody>
      </p:sp>
      <p:sp>
        <p:nvSpPr>
          <p:cNvPr id="5" name="Rectangle 4">
            <a:extLst>
              <a:ext uri="{FF2B5EF4-FFF2-40B4-BE49-F238E27FC236}">
                <a16:creationId xmlns:a16="http://schemas.microsoft.com/office/drawing/2014/main" id="{4C5C067C-F36D-04DE-D26D-87746FF9054B}"/>
              </a:ext>
            </a:extLst>
          </p:cNvPr>
          <p:cNvSpPr/>
          <p:nvPr/>
        </p:nvSpPr>
        <p:spPr>
          <a:xfrm>
            <a:off x="0" y="0"/>
            <a:ext cx="12188825" cy="923636"/>
          </a:xfrm>
          <a:prstGeom prst="rect">
            <a:avLst/>
          </a:prstGeom>
          <a:solidFill>
            <a:srgbClr val="77122C"/>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itle 1">
            <a:extLst>
              <a:ext uri="{FF2B5EF4-FFF2-40B4-BE49-F238E27FC236}">
                <a16:creationId xmlns:a16="http://schemas.microsoft.com/office/drawing/2014/main" id="{FDD8779A-FF6B-0622-B6D9-36766F1C1C3D}"/>
              </a:ext>
            </a:extLst>
          </p:cNvPr>
          <p:cNvSpPr txBox="1">
            <a:spLocks/>
          </p:cNvSpPr>
          <p:nvPr/>
        </p:nvSpPr>
        <p:spPr>
          <a:xfrm>
            <a:off x="0" y="0"/>
            <a:ext cx="12188825" cy="923636"/>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defRPr sz="4000" b="1">
                <a:solidFill>
                  <a:srgbClr val="FDB913"/>
                </a:solidFill>
                <a:latin typeface="Garamond"/>
              </a:defRPr>
            </a:pPr>
            <a:r>
              <a:rPr lang="en-US" sz="4000" b="1" dirty="0">
                <a:solidFill>
                  <a:schemeClr val="bg1"/>
                </a:solidFill>
                <a:latin typeface="Garamond"/>
              </a:rPr>
              <a:t>  Announcements: </a:t>
            </a:r>
            <a:r>
              <a:rPr lang="en-US" sz="4000" b="1" dirty="0" err="1">
                <a:solidFill>
                  <a:schemeClr val="bg1"/>
                </a:solidFill>
                <a:latin typeface="Garamond"/>
              </a:rPr>
              <a:t>PollEverywhere</a:t>
            </a:r>
            <a:endParaRPr lang="en-US" sz="4000" b="1" dirty="0">
              <a:solidFill>
                <a:schemeClr val="bg1"/>
              </a:solidFill>
              <a:latin typeface="Garamond"/>
            </a:endParaRPr>
          </a:p>
        </p:txBody>
      </p:sp>
      <p:sp>
        <p:nvSpPr>
          <p:cNvPr id="7" name="Rectangle 6">
            <a:extLst>
              <a:ext uri="{FF2B5EF4-FFF2-40B4-BE49-F238E27FC236}">
                <a16:creationId xmlns:a16="http://schemas.microsoft.com/office/drawing/2014/main" id="{E119FE8D-AFEF-BF0F-3553-9629AD3775C3}"/>
              </a:ext>
            </a:extLst>
          </p:cNvPr>
          <p:cNvSpPr/>
          <p:nvPr/>
        </p:nvSpPr>
        <p:spPr>
          <a:xfrm>
            <a:off x="-1" y="6503428"/>
            <a:ext cx="12188825" cy="354572"/>
          </a:xfrm>
          <a:prstGeom prst="rect">
            <a:avLst/>
          </a:prstGeom>
          <a:solidFill>
            <a:srgbClr val="77122C"/>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Footer Placeholder 5">
            <a:extLst>
              <a:ext uri="{FF2B5EF4-FFF2-40B4-BE49-F238E27FC236}">
                <a16:creationId xmlns:a16="http://schemas.microsoft.com/office/drawing/2014/main" id="{CC903066-1EF1-FE4F-782B-5B86E95E736D}"/>
              </a:ext>
            </a:extLst>
          </p:cNvPr>
          <p:cNvSpPr>
            <a:spLocks noGrp="1"/>
          </p:cNvSpPr>
          <p:nvPr>
            <p:ph type="ftr" sz="quarter" idx="11"/>
          </p:nvPr>
        </p:nvSpPr>
        <p:spPr>
          <a:xfrm>
            <a:off x="-1" y="6503428"/>
            <a:ext cx="2895600" cy="354572"/>
          </a:xfrm>
        </p:spPr>
        <p:txBody>
          <a:bodyPr/>
          <a:lstStyle/>
          <a:p>
            <a:pPr algn="l"/>
            <a:r>
              <a:rPr lang="en-US" dirty="0">
                <a:solidFill>
                  <a:schemeClr val="bg1"/>
                </a:solidFill>
                <a:latin typeface="Garamond" panose="02020404030301010803" pitchFamily="18" charset="0"/>
              </a:rPr>
              <a:t> Principles of Global Economics</a:t>
            </a:r>
          </a:p>
        </p:txBody>
      </p:sp>
      <p:sp>
        <p:nvSpPr>
          <p:cNvPr id="9" name="Slide Number Placeholder 6">
            <a:extLst>
              <a:ext uri="{FF2B5EF4-FFF2-40B4-BE49-F238E27FC236}">
                <a16:creationId xmlns:a16="http://schemas.microsoft.com/office/drawing/2014/main" id="{FF1122B6-D8A5-1BC4-CFBA-5D58FC51AA8B}"/>
              </a:ext>
            </a:extLst>
          </p:cNvPr>
          <p:cNvSpPr>
            <a:spLocks noGrp="1"/>
          </p:cNvSpPr>
          <p:nvPr>
            <p:ph type="sldNum" sz="quarter" idx="12"/>
          </p:nvPr>
        </p:nvSpPr>
        <p:spPr>
          <a:xfrm>
            <a:off x="10055225" y="6503428"/>
            <a:ext cx="2133600" cy="354572"/>
          </a:xfrm>
        </p:spPr>
        <p:txBody>
          <a:bodyPr/>
          <a:lstStyle/>
          <a:p>
            <a:fld id="{C1FF6DA9-008F-8B48-92A6-B652298478BF}" type="slidenum">
              <a:rPr lang="en-US" b="1" smtClean="0">
                <a:solidFill>
                  <a:schemeClr val="bg1"/>
                </a:solidFill>
                <a:latin typeface="Garamond" panose="02020404030301010803" pitchFamily="18" charset="0"/>
              </a:rPr>
              <a:t>5</a:t>
            </a:fld>
            <a:r>
              <a:rPr lang="en-US" b="1" dirty="0">
                <a:solidFill>
                  <a:schemeClr val="bg1"/>
                </a:solidFill>
                <a:latin typeface="Garamond" panose="02020404030301010803" pitchFamily="18" charset="0"/>
              </a:rPr>
              <a:t> </a:t>
            </a:r>
          </a:p>
        </p:txBody>
      </p:sp>
      <p:sp>
        <p:nvSpPr>
          <p:cNvPr id="2" name="Rectangle: Rounded Corners 1">
            <a:extLst>
              <a:ext uri="{FF2B5EF4-FFF2-40B4-BE49-F238E27FC236}">
                <a16:creationId xmlns:a16="http://schemas.microsoft.com/office/drawing/2014/main" id="{B2B97891-9EB5-A539-4A0B-5421005AAE3D}"/>
              </a:ext>
            </a:extLst>
          </p:cNvPr>
          <p:cNvSpPr/>
          <p:nvPr/>
        </p:nvSpPr>
        <p:spPr>
          <a:xfrm>
            <a:off x="7325011" y="3685794"/>
            <a:ext cx="3809714" cy="374904"/>
          </a:xfrm>
          <a:prstGeom prst="roundRect">
            <a:avLst/>
          </a:prstGeom>
          <a:solidFill>
            <a:srgbClr val="77122C"/>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a:latin typeface="Garamond" panose="02020404030301010803" pitchFamily="18" charset="0"/>
              </a:rPr>
              <a:t>https://pollev.com/brianpark046</a:t>
            </a:r>
          </a:p>
        </p:txBody>
      </p:sp>
    </p:spTree>
    <p:extLst>
      <p:ext uri="{BB962C8B-B14F-4D97-AF65-F5344CB8AC3E}">
        <p14:creationId xmlns:p14="http://schemas.microsoft.com/office/powerpoint/2010/main" val="3533270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fade">
                                      <p:cBhvr>
                                        <p:cTn id="10" dur="500"/>
                                        <p:tgtEl>
                                          <p:spTgt spid="4">
                                            <p:txEl>
                                              <p:pRg st="0" end="0"/>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Effect transition="in" filter="fade">
                                      <p:cBhvr>
                                        <p:cTn id="13" dur="500"/>
                                        <p:tgtEl>
                                          <p:spTgt spid="4">
                                            <p:txEl>
                                              <p:pRg st="1" end="1"/>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4">
                                            <p:txEl>
                                              <p:pRg st="2" end="2"/>
                                            </p:txEl>
                                          </p:spTgt>
                                        </p:tgtEl>
                                        <p:attrNameLst>
                                          <p:attrName>style.visibility</p:attrName>
                                        </p:attrNameLst>
                                      </p:cBhvr>
                                      <p:to>
                                        <p:strVal val="visible"/>
                                      </p:to>
                                    </p:set>
                                    <p:animEffect transition="in" filter="fade">
                                      <p:cBhvr>
                                        <p:cTn id="16" dur="500"/>
                                        <p:tgtEl>
                                          <p:spTgt spid="4">
                                            <p:txEl>
                                              <p:pRg st="2" end="2"/>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animEffect transition="in" filter="fade">
                                      <p:cBhvr>
                                        <p:cTn id="19" dur="500"/>
                                        <p:tgtEl>
                                          <p:spTgt spid="4">
                                            <p:txEl>
                                              <p:pRg st="5" end="5"/>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fade">
                                      <p:cBhvr>
                                        <p:cTn id="2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903938-73A2-28A4-B517-8FF89264400A}"/>
              </a:ext>
            </a:extLst>
          </p:cNvPr>
          <p:cNvSpPr>
            <a:spLocks noGrp="1"/>
          </p:cNvSpPr>
          <p:nvPr>
            <p:ph type="title"/>
          </p:nvPr>
        </p:nvSpPr>
        <p:spPr/>
        <p:txBody>
          <a:bodyPr>
            <a:normAutofit fontScale="90000"/>
          </a:bodyPr>
          <a:lstStyle/>
          <a:p>
            <a:r>
              <a:rPr lang="en-US">
                <a:solidFill>
                  <a:srgbClr val="000000">
                    <a:alpha val="0"/>
                  </a:srgbClr>
                </a:solidFill>
              </a:rPr>
              <a:t>Poll Everywhere multiple choice poll activity
Activity Title: Which of the following do you think is NOT true about the instructor?
Slide 7</a:t>
            </a:r>
          </a:p>
        </p:txBody>
      </p:sp>
      <p:pic>
        <p:nvPicPr>
          <p:cNvPr id="4" name="Picture 3" descr="Poll Everywhere multiple choice poll activity&#10;Activity Title: Which of the following do you think is NOT true about the instructor?">
            <a:extLst>
              <a:ext uri="{FF2B5EF4-FFF2-40B4-BE49-F238E27FC236}">
                <a16:creationId xmlns:a16="http://schemas.microsoft.com/office/drawing/2014/main" id="{651F234F-01BD-9F17-C183-4A5F34799614}"/>
              </a:ext>
            </a:extLst>
          </p:cNvPr>
          <p:cNvPicPr>
            <a:picLocks/>
          </p:cNvPicPr>
          <p:nvPr>
            <p:custDataLst>
              <p:tags r:id="rId1"/>
            </p:custDataLst>
          </p:nvPr>
        </p:nvPicPr>
        <p:blipFill>
          <a:blip r:embed="rId4"/>
          <a:stretch>
            <a:fillRect/>
          </a:stretch>
        </p:blipFill>
        <p:spPr>
          <a:xfrm>
            <a:off x="190500" y="190500"/>
            <a:ext cx="11807825" cy="6477000"/>
          </a:xfrm>
          <a:prstGeom prst="rect">
            <a:avLst/>
          </a:prstGeom>
        </p:spPr>
      </p:pic>
    </p:spTree>
    <p:extLst>
      <p:ext uri="{BB962C8B-B14F-4D97-AF65-F5344CB8AC3E}">
        <p14:creationId xmlns:p14="http://schemas.microsoft.com/office/powerpoint/2010/main" val="36367985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7A3235-BA29-0B59-9251-31E7747DD619}"/>
            </a:ext>
          </a:extLst>
        </p:cNvPr>
        <p:cNvGrpSpPr/>
        <p:nvPr/>
      </p:nvGrpSpPr>
      <p:grpSpPr>
        <a:xfrm>
          <a:off x="0" y="0"/>
          <a:ext cx="0" cy="0"/>
          <a:chOff x="0" y="0"/>
          <a:chExt cx="0" cy="0"/>
        </a:xfrm>
      </p:grpSpPr>
      <p:sp>
        <p:nvSpPr>
          <p:cNvPr id="5" name="Rectangle 4">
            <a:extLst>
              <a:ext uri="{FF2B5EF4-FFF2-40B4-BE49-F238E27FC236}">
                <a16:creationId xmlns:a16="http://schemas.microsoft.com/office/drawing/2014/main" id="{A0C154A4-E18D-A4AB-3E44-4BBB697785A2}"/>
              </a:ext>
            </a:extLst>
          </p:cNvPr>
          <p:cNvSpPr/>
          <p:nvPr/>
        </p:nvSpPr>
        <p:spPr>
          <a:xfrm>
            <a:off x="0" y="0"/>
            <a:ext cx="12188825" cy="923636"/>
          </a:xfrm>
          <a:prstGeom prst="rect">
            <a:avLst/>
          </a:prstGeom>
          <a:solidFill>
            <a:srgbClr val="77122C"/>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itle 1">
            <a:extLst>
              <a:ext uri="{FF2B5EF4-FFF2-40B4-BE49-F238E27FC236}">
                <a16:creationId xmlns:a16="http://schemas.microsoft.com/office/drawing/2014/main" id="{CBBD7F54-46B0-4AFB-D306-3CD1A7059562}"/>
              </a:ext>
            </a:extLst>
          </p:cNvPr>
          <p:cNvSpPr txBox="1">
            <a:spLocks/>
          </p:cNvSpPr>
          <p:nvPr/>
        </p:nvSpPr>
        <p:spPr>
          <a:xfrm>
            <a:off x="0" y="0"/>
            <a:ext cx="12188825" cy="923636"/>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defRPr sz="4000" b="1">
                <a:solidFill>
                  <a:srgbClr val="FDB913"/>
                </a:solidFill>
                <a:latin typeface="Garamond"/>
              </a:defRPr>
            </a:pPr>
            <a:r>
              <a:rPr lang="en-US" sz="4000" b="1" dirty="0">
                <a:solidFill>
                  <a:schemeClr val="bg1"/>
                </a:solidFill>
                <a:latin typeface="Garamond"/>
              </a:rPr>
              <a:t>  Policies: Grading</a:t>
            </a:r>
          </a:p>
        </p:txBody>
      </p:sp>
      <p:sp>
        <p:nvSpPr>
          <p:cNvPr id="7" name="Rectangle 6">
            <a:extLst>
              <a:ext uri="{FF2B5EF4-FFF2-40B4-BE49-F238E27FC236}">
                <a16:creationId xmlns:a16="http://schemas.microsoft.com/office/drawing/2014/main" id="{A8341872-A8B5-9270-944D-1AA771E26D99}"/>
              </a:ext>
            </a:extLst>
          </p:cNvPr>
          <p:cNvSpPr/>
          <p:nvPr/>
        </p:nvSpPr>
        <p:spPr>
          <a:xfrm>
            <a:off x="-1" y="6503428"/>
            <a:ext cx="12188825" cy="354572"/>
          </a:xfrm>
          <a:prstGeom prst="rect">
            <a:avLst/>
          </a:prstGeom>
          <a:solidFill>
            <a:srgbClr val="77122C"/>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Footer Placeholder 5">
            <a:extLst>
              <a:ext uri="{FF2B5EF4-FFF2-40B4-BE49-F238E27FC236}">
                <a16:creationId xmlns:a16="http://schemas.microsoft.com/office/drawing/2014/main" id="{D7FEB5CA-C0F0-C65D-0590-3C8FA065F7F0}"/>
              </a:ext>
            </a:extLst>
          </p:cNvPr>
          <p:cNvSpPr>
            <a:spLocks noGrp="1"/>
          </p:cNvSpPr>
          <p:nvPr>
            <p:ph type="ftr" sz="quarter" idx="11"/>
          </p:nvPr>
        </p:nvSpPr>
        <p:spPr>
          <a:xfrm>
            <a:off x="-1" y="6503428"/>
            <a:ext cx="2895600" cy="354572"/>
          </a:xfrm>
        </p:spPr>
        <p:txBody>
          <a:bodyPr/>
          <a:lstStyle/>
          <a:p>
            <a:pPr algn="l"/>
            <a:r>
              <a:rPr lang="en-US" dirty="0">
                <a:solidFill>
                  <a:schemeClr val="bg1"/>
                </a:solidFill>
                <a:latin typeface="Garamond" panose="02020404030301010803" pitchFamily="18" charset="0"/>
              </a:rPr>
              <a:t> Principles of Global Economics</a:t>
            </a:r>
          </a:p>
        </p:txBody>
      </p:sp>
      <p:sp>
        <p:nvSpPr>
          <p:cNvPr id="9" name="Slide Number Placeholder 6">
            <a:extLst>
              <a:ext uri="{FF2B5EF4-FFF2-40B4-BE49-F238E27FC236}">
                <a16:creationId xmlns:a16="http://schemas.microsoft.com/office/drawing/2014/main" id="{8444793C-D42E-EA78-404C-3ECA33BC218F}"/>
              </a:ext>
            </a:extLst>
          </p:cNvPr>
          <p:cNvSpPr>
            <a:spLocks noGrp="1"/>
          </p:cNvSpPr>
          <p:nvPr>
            <p:ph type="sldNum" sz="quarter" idx="12"/>
          </p:nvPr>
        </p:nvSpPr>
        <p:spPr>
          <a:xfrm>
            <a:off x="10055225" y="6503428"/>
            <a:ext cx="2133600" cy="354572"/>
          </a:xfrm>
        </p:spPr>
        <p:txBody>
          <a:bodyPr/>
          <a:lstStyle/>
          <a:p>
            <a:fld id="{C1FF6DA9-008F-8B48-92A6-B652298478BF}" type="slidenum">
              <a:rPr lang="en-US" b="1" smtClean="0">
                <a:solidFill>
                  <a:schemeClr val="bg1"/>
                </a:solidFill>
                <a:latin typeface="Garamond" panose="02020404030301010803" pitchFamily="18" charset="0"/>
              </a:rPr>
              <a:t>7</a:t>
            </a:fld>
            <a:r>
              <a:rPr lang="en-US" b="1" dirty="0">
                <a:solidFill>
                  <a:schemeClr val="bg1"/>
                </a:solidFill>
                <a:latin typeface="Garamond" panose="02020404030301010803" pitchFamily="18" charset="0"/>
              </a:rPr>
              <a:t> </a:t>
            </a:r>
          </a:p>
        </p:txBody>
      </p:sp>
      <p:sp>
        <p:nvSpPr>
          <p:cNvPr id="14" name="Content Placeholder 2">
            <a:extLst>
              <a:ext uri="{FF2B5EF4-FFF2-40B4-BE49-F238E27FC236}">
                <a16:creationId xmlns:a16="http://schemas.microsoft.com/office/drawing/2014/main" id="{B8889659-6172-629C-CEA2-890F7C20A681}"/>
              </a:ext>
            </a:extLst>
          </p:cNvPr>
          <p:cNvSpPr>
            <a:spLocks noGrp="1"/>
          </p:cNvSpPr>
          <p:nvPr>
            <p:ph idx="1"/>
          </p:nvPr>
        </p:nvSpPr>
        <p:spPr>
          <a:xfrm>
            <a:off x="457199" y="1300900"/>
            <a:ext cx="11189855" cy="5081046"/>
          </a:xfrm>
        </p:spPr>
        <p:txBody>
          <a:bodyPr>
            <a:normAutofit/>
          </a:bodyPr>
          <a:lstStyle/>
          <a:p>
            <a:pPr>
              <a:defRPr sz="2000">
                <a:solidFill>
                  <a:srgbClr val="000000"/>
                </a:solidFill>
                <a:latin typeface="Garamond"/>
              </a:defRPr>
            </a:pPr>
            <a:r>
              <a:rPr lang="en-US" altLang="zh-TW" sz="2400" dirty="0"/>
              <a:t>The final letter grade to be calculated using your end of semester Grand Total score.</a:t>
            </a:r>
          </a:p>
          <a:p>
            <a:pPr lvl="3">
              <a:defRPr sz="2000">
                <a:solidFill>
                  <a:srgbClr val="000000"/>
                </a:solidFill>
                <a:latin typeface="Garamond"/>
              </a:defRPr>
            </a:pPr>
            <a:endParaRPr lang="en-US" altLang="zh-TW" sz="1400" dirty="0"/>
          </a:p>
          <a:p>
            <a:pPr marL="514350" indent="-457200">
              <a:defRPr sz="2000">
                <a:solidFill>
                  <a:srgbClr val="000000"/>
                </a:solidFill>
                <a:latin typeface="Garamond"/>
              </a:defRPr>
            </a:pPr>
            <a:r>
              <a:rPr lang="en-US" altLang="zh-TW" sz="2400" dirty="0"/>
              <a:t>Grand Total #1: Balanced</a:t>
            </a:r>
          </a:p>
          <a:p>
            <a:pPr marL="914400" lvl="1" indent="-457200">
              <a:defRPr sz="2000">
                <a:solidFill>
                  <a:srgbClr val="000000"/>
                </a:solidFill>
                <a:latin typeface="Garamond"/>
              </a:defRPr>
            </a:pPr>
            <a:r>
              <a:rPr lang="en-US" altLang="zh-TW" sz="2000" dirty="0"/>
              <a:t>20% for Homework, 35% for Quizzes, 35% for the Final Exam</a:t>
            </a:r>
          </a:p>
          <a:p>
            <a:pPr marL="1771650" lvl="3" indent="-457200">
              <a:defRPr sz="2000">
                <a:solidFill>
                  <a:srgbClr val="000000"/>
                </a:solidFill>
                <a:latin typeface="Garamond"/>
              </a:defRPr>
            </a:pPr>
            <a:endParaRPr lang="en-US" altLang="zh-TW" sz="1400" dirty="0"/>
          </a:p>
          <a:p>
            <a:pPr marL="514350" indent="-457200">
              <a:defRPr sz="2000">
                <a:solidFill>
                  <a:srgbClr val="000000"/>
                </a:solidFill>
                <a:latin typeface="Garamond"/>
              </a:defRPr>
            </a:pPr>
            <a:r>
              <a:rPr lang="en-US" altLang="zh-TW" sz="2400" dirty="0"/>
              <a:t>Grand Total #2: Rewarding Consistency</a:t>
            </a:r>
          </a:p>
          <a:p>
            <a:pPr marL="914400" lvl="1" indent="-457200">
              <a:defRPr sz="2000">
                <a:solidFill>
                  <a:srgbClr val="000000"/>
                </a:solidFill>
                <a:latin typeface="Garamond"/>
              </a:defRPr>
            </a:pPr>
            <a:r>
              <a:rPr lang="en-US" altLang="zh-TW" sz="2000" dirty="0"/>
              <a:t>30% for Homework, 40% for Quizzes, 20% for the Final Exam</a:t>
            </a:r>
          </a:p>
          <a:p>
            <a:pPr marL="1771650" lvl="3" indent="-457200">
              <a:defRPr sz="2000">
                <a:solidFill>
                  <a:srgbClr val="000000"/>
                </a:solidFill>
                <a:latin typeface="Garamond"/>
              </a:defRPr>
            </a:pPr>
            <a:endParaRPr lang="en-US" altLang="zh-TW" sz="1400" dirty="0"/>
          </a:p>
          <a:p>
            <a:pPr marL="514350" indent="-457200">
              <a:defRPr sz="2000">
                <a:solidFill>
                  <a:srgbClr val="000000"/>
                </a:solidFill>
                <a:latin typeface="Garamond"/>
              </a:defRPr>
            </a:pPr>
            <a:r>
              <a:rPr lang="en-US" altLang="zh-TW" sz="2400" dirty="0"/>
              <a:t>Grand Total #3: The “Hail Mary” option</a:t>
            </a:r>
          </a:p>
          <a:p>
            <a:pPr marL="914400" lvl="1" indent="-457200">
              <a:defRPr sz="2000">
                <a:solidFill>
                  <a:srgbClr val="000000"/>
                </a:solidFill>
                <a:latin typeface="Garamond"/>
              </a:defRPr>
            </a:pPr>
            <a:r>
              <a:rPr lang="en-US" altLang="zh-TW" sz="2000" dirty="0"/>
              <a:t>10% for Homework, 20% for Quizzes, 60% for the Final Exam</a:t>
            </a:r>
          </a:p>
          <a:p>
            <a:pPr marL="1771650" lvl="3" indent="-457200">
              <a:defRPr sz="2000">
                <a:solidFill>
                  <a:srgbClr val="000000"/>
                </a:solidFill>
                <a:latin typeface="Garamond"/>
              </a:defRPr>
            </a:pPr>
            <a:endParaRPr lang="en-US" altLang="zh-TW" sz="1400" dirty="0"/>
          </a:p>
          <a:p>
            <a:pPr marL="514350" indent="-457200">
              <a:defRPr sz="2000">
                <a:solidFill>
                  <a:srgbClr val="000000"/>
                </a:solidFill>
                <a:latin typeface="Garamond"/>
              </a:defRPr>
            </a:pPr>
            <a:r>
              <a:rPr lang="en-US" altLang="zh-TW" sz="2400" dirty="0"/>
              <a:t>At the end of the term, any additional credit and attendance scores will be added to each grand total, and the highest of the three Grand Total scores is used to determine your letter grade.</a:t>
            </a:r>
          </a:p>
          <a:p>
            <a:pPr marL="57150" indent="0">
              <a:buNone/>
              <a:defRPr sz="2000">
                <a:solidFill>
                  <a:srgbClr val="000000"/>
                </a:solidFill>
                <a:latin typeface="Garamond"/>
              </a:defRPr>
            </a:pPr>
            <a:endParaRPr lang="en-US" altLang="zh-TW" sz="2400" dirty="0"/>
          </a:p>
        </p:txBody>
      </p:sp>
    </p:spTree>
    <p:extLst>
      <p:ext uri="{BB962C8B-B14F-4D97-AF65-F5344CB8AC3E}">
        <p14:creationId xmlns:p14="http://schemas.microsoft.com/office/powerpoint/2010/main" val="3515938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fade">
                                      <p:cBhvr>
                                        <p:cTn id="7" dur="500"/>
                                        <p:tgtEl>
                                          <p:spTgt spid="1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4">
                                            <p:txEl>
                                              <p:pRg st="2" end="2"/>
                                            </p:txEl>
                                          </p:spTgt>
                                        </p:tgtEl>
                                        <p:attrNameLst>
                                          <p:attrName>style.visibility</p:attrName>
                                        </p:attrNameLst>
                                      </p:cBhvr>
                                      <p:to>
                                        <p:strVal val="visible"/>
                                      </p:to>
                                    </p:set>
                                    <p:animEffect transition="in" filter="fade">
                                      <p:cBhvr>
                                        <p:cTn id="12" dur="500"/>
                                        <p:tgtEl>
                                          <p:spTgt spid="14">
                                            <p:txEl>
                                              <p:pRg st="2" end="2"/>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14">
                                            <p:txEl>
                                              <p:pRg st="3" end="3"/>
                                            </p:txEl>
                                          </p:spTgt>
                                        </p:tgtEl>
                                        <p:attrNameLst>
                                          <p:attrName>style.visibility</p:attrName>
                                        </p:attrNameLst>
                                      </p:cBhvr>
                                      <p:to>
                                        <p:strVal val="visible"/>
                                      </p:to>
                                    </p:set>
                                    <p:animEffect transition="in" filter="fade">
                                      <p:cBhvr>
                                        <p:cTn id="15" dur="500"/>
                                        <p:tgtEl>
                                          <p:spTgt spid="14">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14">
                                            <p:txEl>
                                              <p:pRg st="5" end="5"/>
                                            </p:txEl>
                                          </p:spTgt>
                                        </p:tgtEl>
                                        <p:attrNameLst>
                                          <p:attrName>style.visibility</p:attrName>
                                        </p:attrNameLst>
                                      </p:cBhvr>
                                      <p:to>
                                        <p:strVal val="visible"/>
                                      </p:to>
                                    </p:set>
                                    <p:animEffect transition="in" filter="fade">
                                      <p:cBhvr>
                                        <p:cTn id="20" dur="500"/>
                                        <p:tgtEl>
                                          <p:spTgt spid="14">
                                            <p:txEl>
                                              <p:pRg st="5" end="5"/>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14">
                                            <p:txEl>
                                              <p:pRg st="6" end="6"/>
                                            </p:txEl>
                                          </p:spTgt>
                                        </p:tgtEl>
                                        <p:attrNameLst>
                                          <p:attrName>style.visibility</p:attrName>
                                        </p:attrNameLst>
                                      </p:cBhvr>
                                      <p:to>
                                        <p:strVal val="visible"/>
                                      </p:to>
                                    </p:set>
                                    <p:animEffect transition="in" filter="fade">
                                      <p:cBhvr>
                                        <p:cTn id="23" dur="500"/>
                                        <p:tgtEl>
                                          <p:spTgt spid="14">
                                            <p:txEl>
                                              <p:pRg st="6" end="6"/>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14">
                                            <p:txEl>
                                              <p:pRg st="8" end="8"/>
                                            </p:txEl>
                                          </p:spTgt>
                                        </p:tgtEl>
                                        <p:attrNameLst>
                                          <p:attrName>style.visibility</p:attrName>
                                        </p:attrNameLst>
                                      </p:cBhvr>
                                      <p:to>
                                        <p:strVal val="visible"/>
                                      </p:to>
                                    </p:set>
                                    <p:animEffect transition="in" filter="fade">
                                      <p:cBhvr>
                                        <p:cTn id="28" dur="500"/>
                                        <p:tgtEl>
                                          <p:spTgt spid="14">
                                            <p:txEl>
                                              <p:pRg st="8" end="8"/>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14">
                                            <p:txEl>
                                              <p:pRg st="9" end="9"/>
                                            </p:txEl>
                                          </p:spTgt>
                                        </p:tgtEl>
                                        <p:attrNameLst>
                                          <p:attrName>style.visibility</p:attrName>
                                        </p:attrNameLst>
                                      </p:cBhvr>
                                      <p:to>
                                        <p:strVal val="visible"/>
                                      </p:to>
                                    </p:set>
                                    <p:animEffect transition="in" filter="fade">
                                      <p:cBhvr>
                                        <p:cTn id="31" dur="500"/>
                                        <p:tgtEl>
                                          <p:spTgt spid="14">
                                            <p:txEl>
                                              <p:pRg st="9" end="9"/>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14">
                                            <p:txEl>
                                              <p:pRg st="11" end="11"/>
                                            </p:txEl>
                                          </p:spTgt>
                                        </p:tgtEl>
                                        <p:attrNameLst>
                                          <p:attrName>style.visibility</p:attrName>
                                        </p:attrNameLst>
                                      </p:cBhvr>
                                      <p:to>
                                        <p:strVal val="visible"/>
                                      </p:to>
                                    </p:set>
                                    <p:animEffect transition="in" filter="fade">
                                      <p:cBhvr>
                                        <p:cTn id="36" dur="500"/>
                                        <p:tgtEl>
                                          <p:spTgt spid="1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E667E7-8D99-A522-4B7C-E5E52074F673}"/>
            </a:ext>
          </a:extLst>
        </p:cNvPr>
        <p:cNvGrpSpPr/>
        <p:nvPr/>
      </p:nvGrpSpPr>
      <p:grpSpPr>
        <a:xfrm>
          <a:off x="0" y="0"/>
          <a:ext cx="0" cy="0"/>
          <a:chOff x="0" y="0"/>
          <a:chExt cx="0" cy="0"/>
        </a:xfrm>
      </p:grpSpPr>
      <p:sp>
        <p:nvSpPr>
          <p:cNvPr id="5" name="Rectangle 4">
            <a:extLst>
              <a:ext uri="{FF2B5EF4-FFF2-40B4-BE49-F238E27FC236}">
                <a16:creationId xmlns:a16="http://schemas.microsoft.com/office/drawing/2014/main" id="{B87FE5DA-FAB3-46AB-5FA8-F1EC8FE2B9AF}"/>
              </a:ext>
            </a:extLst>
          </p:cNvPr>
          <p:cNvSpPr/>
          <p:nvPr/>
        </p:nvSpPr>
        <p:spPr>
          <a:xfrm>
            <a:off x="0" y="0"/>
            <a:ext cx="12188825" cy="923636"/>
          </a:xfrm>
          <a:prstGeom prst="rect">
            <a:avLst/>
          </a:prstGeom>
          <a:solidFill>
            <a:srgbClr val="77122C"/>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itle 1">
            <a:extLst>
              <a:ext uri="{FF2B5EF4-FFF2-40B4-BE49-F238E27FC236}">
                <a16:creationId xmlns:a16="http://schemas.microsoft.com/office/drawing/2014/main" id="{E04CA257-76F1-076E-32D2-BC867723CDF9}"/>
              </a:ext>
            </a:extLst>
          </p:cNvPr>
          <p:cNvSpPr txBox="1">
            <a:spLocks/>
          </p:cNvSpPr>
          <p:nvPr/>
        </p:nvSpPr>
        <p:spPr>
          <a:xfrm>
            <a:off x="0" y="0"/>
            <a:ext cx="12188825" cy="923636"/>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defRPr sz="4000" b="1">
                <a:solidFill>
                  <a:srgbClr val="FDB913"/>
                </a:solidFill>
                <a:latin typeface="Garamond"/>
              </a:defRPr>
            </a:pPr>
            <a:r>
              <a:rPr lang="en-US" sz="4000" b="1" dirty="0">
                <a:solidFill>
                  <a:schemeClr val="bg1"/>
                </a:solidFill>
                <a:latin typeface="Garamond"/>
              </a:rPr>
              <a:t>  Policies: Grading</a:t>
            </a:r>
          </a:p>
        </p:txBody>
      </p:sp>
      <p:sp>
        <p:nvSpPr>
          <p:cNvPr id="7" name="Rectangle 6">
            <a:extLst>
              <a:ext uri="{FF2B5EF4-FFF2-40B4-BE49-F238E27FC236}">
                <a16:creationId xmlns:a16="http://schemas.microsoft.com/office/drawing/2014/main" id="{03B357C6-0B02-F220-2357-015C60D1819B}"/>
              </a:ext>
            </a:extLst>
          </p:cNvPr>
          <p:cNvSpPr/>
          <p:nvPr/>
        </p:nvSpPr>
        <p:spPr>
          <a:xfrm>
            <a:off x="-1" y="6503428"/>
            <a:ext cx="12188825" cy="354572"/>
          </a:xfrm>
          <a:prstGeom prst="rect">
            <a:avLst/>
          </a:prstGeom>
          <a:solidFill>
            <a:srgbClr val="77122C"/>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Footer Placeholder 5">
            <a:extLst>
              <a:ext uri="{FF2B5EF4-FFF2-40B4-BE49-F238E27FC236}">
                <a16:creationId xmlns:a16="http://schemas.microsoft.com/office/drawing/2014/main" id="{E18128D5-D0F0-49E6-9591-879E171E95D3}"/>
              </a:ext>
            </a:extLst>
          </p:cNvPr>
          <p:cNvSpPr>
            <a:spLocks noGrp="1"/>
          </p:cNvSpPr>
          <p:nvPr>
            <p:ph type="ftr" sz="quarter" idx="11"/>
          </p:nvPr>
        </p:nvSpPr>
        <p:spPr>
          <a:xfrm>
            <a:off x="-1" y="6503428"/>
            <a:ext cx="2895600" cy="354572"/>
          </a:xfrm>
        </p:spPr>
        <p:txBody>
          <a:bodyPr/>
          <a:lstStyle/>
          <a:p>
            <a:pPr algn="l"/>
            <a:r>
              <a:rPr lang="en-US" dirty="0">
                <a:solidFill>
                  <a:schemeClr val="bg1"/>
                </a:solidFill>
                <a:latin typeface="Garamond" panose="02020404030301010803" pitchFamily="18" charset="0"/>
              </a:rPr>
              <a:t> Principles of Global Economics</a:t>
            </a:r>
          </a:p>
        </p:txBody>
      </p:sp>
      <p:sp>
        <p:nvSpPr>
          <p:cNvPr id="9" name="Slide Number Placeholder 6">
            <a:extLst>
              <a:ext uri="{FF2B5EF4-FFF2-40B4-BE49-F238E27FC236}">
                <a16:creationId xmlns:a16="http://schemas.microsoft.com/office/drawing/2014/main" id="{F58DA1C4-888A-D95B-FE59-D78A2F5C7276}"/>
              </a:ext>
            </a:extLst>
          </p:cNvPr>
          <p:cNvSpPr>
            <a:spLocks noGrp="1"/>
          </p:cNvSpPr>
          <p:nvPr>
            <p:ph type="sldNum" sz="quarter" idx="12"/>
          </p:nvPr>
        </p:nvSpPr>
        <p:spPr>
          <a:xfrm>
            <a:off x="10055225" y="6503428"/>
            <a:ext cx="2133600" cy="354572"/>
          </a:xfrm>
        </p:spPr>
        <p:txBody>
          <a:bodyPr/>
          <a:lstStyle/>
          <a:p>
            <a:fld id="{C1FF6DA9-008F-8B48-92A6-B652298478BF}" type="slidenum">
              <a:rPr lang="en-US" b="1" smtClean="0">
                <a:solidFill>
                  <a:schemeClr val="bg1"/>
                </a:solidFill>
                <a:latin typeface="Garamond" panose="02020404030301010803" pitchFamily="18" charset="0"/>
              </a:rPr>
              <a:t>8</a:t>
            </a:fld>
            <a:r>
              <a:rPr lang="en-US" b="1" dirty="0">
                <a:solidFill>
                  <a:schemeClr val="bg1"/>
                </a:solidFill>
                <a:latin typeface="Garamond" panose="02020404030301010803" pitchFamily="18" charset="0"/>
              </a:rPr>
              <a:t> </a:t>
            </a:r>
          </a:p>
        </p:txBody>
      </p:sp>
      <mc:AlternateContent xmlns:mc="http://schemas.openxmlformats.org/markup-compatibility/2006">
        <mc:Choice xmlns:a14="http://schemas.microsoft.com/office/drawing/2010/main" Requires="a14">
          <p:sp>
            <p:nvSpPr>
              <p:cNvPr id="14" name="Content Placeholder 2">
                <a:extLst>
                  <a:ext uri="{FF2B5EF4-FFF2-40B4-BE49-F238E27FC236}">
                    <a16:creationId xmlns:a16="http://schemas.microsoft.com/office/drawing/2014/main" id="{171C7A36-EE1B-E4AD-5E09-85F788A7A6AD}"/>
                  </a:ext>
                </a:extLst>
              </p:cNvPr>
              <p:cNvSpPr>
                <a:spLocks noGrp="1"/>
              </p:cNvSpPr>
              <p:nvPr>
                <p:ph idx="1"/>
              </p:nvPr>
            </p:nvSpPr>
            <p:spPr>
              <a:xfrm>
                <a:off x="457199" y="1300900"/>
                <a:ext cx="11189855" cy="5081046"/>
              </a:xfrm>
            </p:spPr>
            <p:txBody>
              <a:bodyPr>
                <a:normAutofit/>
              </a:bodyPr>
              <a:lstStyle/>
              <a:p>
                <a:pPr>
                  <a:defRPr sz="2000">
                    <a:solidFill>
                      <a:srgbClr val="000000"/>
                    </a:solidFill>
                    <a:latin typeface="Garamond"/>
                  </a:defRPr>
                </a:pPr>
                <a:r>
                  <a:rPr lang="en-US" altLang="zh-TW" sz="2400" dirty="0"/>
                  <a:t>Suppose a student scored…</a:t>
                </a:r>
              </a:p>
              <a:p>
                <a:pPr lvl="1">
                  <a:defRPr sz="2000">
                    <a:solidFill>
                      <a:srgbClr val="000000"/>
                    </a:solidFill>
                    <a:latin typeface="Garamond"/>
                  </a:defRPr>
                </a:pPr>
                <a:r>
                  <a:rPr lang="en-US" altLang="zh-TW" sz="2000" dirty="0"/>
                  <a:t>No Deduction for Attendance, 95/100 for Homework, 64/100 for Quizzes, and 95/100 for the Final.</a:t>
                </a:r>
              </a:p>
              <a:p>
                <a:pPr lvl="3">
                  <a:defRPr sz="2000">
                    <a:solidFill>
                      <a:srgbClr val="000000"/>
                    </a:solidFill>
                    <a:latin typeface="Garamond"/>
                  </a:defRPr>
                </a:pPr>
                <a:endParaRPr lang="en-US" altLang="zh-TW" sz="1400" dirty="0"/>
              </a:p>
              <a:p>
                <a:pPr marL="514350" indent="-457200">
                  <a:defRPr sz="2000">
                    <a:solidFill>
                      <a:srgbClr val="000000"/>
                    </a:solidFill>
                    <a:latin typeface="Garamond"/>
                  </a:defRPr>
                </a:pPr>
                <a:r>
                  <a:rPr lang="en-US" altLang="zh-TW" sz="2400" dirty="0"/>
                  <a:t>Grand Total #1: </a:t>
                </a:r>
                <a14:m>
                  <m:oMath xmlns:m="http://schemas.openxmlformats.org/officeDocument/2006/math">
                    <m:r>
                      <m:rPr>
                        <m:nor/>
                      </m:rPr>
                      <a:rPr lang="en-US" altLang="zh-TW" sz="2400" dirty="0"/>
                      <m:t>95</m:t>
                    </m:r>
                    <m:r>
                      <a:rPr lang="en-US" altLang="zh-TW" sz="2400" i="1" dirty="0">
                        <a:latin typeface="Cambria Math" panose="02040503050406030204" pitchFamily="18" charset="0"/>
                      </a:rPr>
                      <m:t>×</m:t>
                    </m:r>
                    <m:r>
                      <m:rPr>
                        <m:nor/>
                      </m:rPr>
                      <a:rPr lang="en-US" altLang="zh-TW" sz="2400" b="0" i="0" dirty="0" smtClean="0"/>
                      <m:t>33</m:t>
                    </m:r>
                    <m:r>
                      <m:rPr>
                        <m:nor/>
                      </m:rPr>
                      <a:rPr lang="en-US" altLang="zh-TW" sz="2400" dirty="0"/>
                      <m:t>%</m:t>
                    </m:r>
                    <m:r>
                      <m:rPr>
                        <m:nor/>
                      </m:rPr>
                      <a:rPr lang="en-US" altLang="zh-TW" sz="2400" b="0" i="0" dirty="0" smtClean="0"/>
                      <m:t> </m:t>
                    </m:r>
                    <m:r>
                      <m:rPr>
                        <m:nor/>
                      </m:rPr>
                      <a:rPr lang="en-US" altLang="zh-TW" sz="2400" dirty="0"/>
                      <m:t>+</m:t>
                    </m:r>
                    <m:r>
                      <m:rPr>
                        <m:nor/>
                      </m:rPr>
                      <a:rPr lang="en-US" altLang="zh-TW" sz="2400" b="0" i="0" dirty="0" smtClean="0"/>
                      <m:t> </m:t>
                    </m:r>
                    <m:r>
                      <m:rPr>
                        <m:nor/>
                      </m:rPr>
                      <a:rPr lang="en-US" altLang="zh-TW" sz="2400" dirty="0"/>
                      <m:t>64</m:t>
                    </m:r>
                    <m:r>
                      <a:rPr lang="en-US" altLang="zh-TW" sz="2400" i="1" dirty="0">
                        <a:latin typeface="Cambria Math" panose="02040503050406030204" pitchFamily="18" charset="0"/>
                      </a:rPr>
                      <m:t>×</m:t>
                    </m:r>
                    <m:r>
                      <m:rPr>
                        <m:nor/>
                      </m:rPr>
                      <a:rPr lang="en-US" altLang="zh-TW" sz="2400" dirty="0"/>
                      <m:t>3</m:t>
                    </m:r>
                    <m:r>
                      <m:rPr>
                        <m:nor/>
                      </m:rPr>
                      <a:rPr lang="en-US" altLang="zh-TW" sz="2400" b="0" i="0" dirty="0" smtClean="0"/>
                      <m:t>3</m:t>
                    </m:r>
                    <m:r>
                      <m:rPr>
                        <m:nor/>
                      </m:rPr>
                      <a:rPr lang="en-US" altLang="zh-TW" sz="2400" dirty="0"/>
                      <m:t>%</m:t>
                    </m:r>
                    <m:r>
                      <m:rPr>
                        <m:nor/>
                      </m:rPr>
                      <a:rPr lang="en-US" altLang="zh-TW" sz="2400" b="0" i="0" dirty="0" smtClean="0"/>
                      <m:t> </m:t>
                    </m:r>
                    <m:r>
                      <m:rPr>
                        <m:nor/>
                      </m:rPr>
                      <a:rPr lang="en-US" altLang="zh-TW" sz="2400" dirty="0"/>
                      <m:t>+</m:t>
                    </m:r>
                    <m:r>
                      <m:rPr>
                        <m:nor/>
                      </m:rPr>
                      <a:rPr lang="en-US" altLang="zh-TW" sz="2400" b="0" i="0" dirty="0" smtClean="0"/>
                      <m:t> </m:t>
                    </m:r>
                    <m:r>
                      <m:rPr>
                        <m:nor/>
                      </m:rPr>
                      <a:rPr lang="en-US" altLang="zh-TW" sz="2400" dirty="0"/>
                      <m:t>95</m:t>
                    </m:r>
                    <m:r>
                      <a:rPr lang="en-US" altLang="zh-TW" sz="2400" i="1" dirty="0">
                        <a:latin typeface="Cambria Math" panose="02040503050406030204" pitchFamily="18" charset="0"/>
                      </a:rPr>
                      <m:t>×</m:t>
                    </m:r>
                    <m:r>
                      <m:rPr>
                        <m:nor/>
                      </m:rPr>
                      <a:rPr lang="en-US" altLang="zh-TW" sz="2400" dirty="0"/>
                      <m:t>3</m:t>
                    </m:r>
                    <m:r>
                      <m:rPr>
                        <m:nor/>
                      </m:rPr>
                      <a:rPr lang="en-US" altLang="zh-TW" sz="2400" b="0" i="0" dirty="0" smtClean="0"/>
                      <m:t>4</m:t>
                    </m:r>
                    <m:r>
                      <m:rPr>
                        <m:nor/>
                      </m:rPr>
                      <a:rPr lang="en-US" altLang="zh-TW" sz="2400" dirty="0"/>
                      <m:t>%</m:t>
                    </m:r>
                    <m:r>
                      <m:rPr>
                        <m:nor/>
                      </m:rPr>
                      <a:rPr lang="en-US" altLang="zh-TW" sz="2400" b="0" i="0" dirty="0" smtClean="0"/>
                      <m:t> = 84.</m:t>
                    </m:r>
                    <m:r>
                      <m:rPr>
                        <m:nor/>
                      </m:rPr>
                      <a:rPr lang="en-US" altLang="zh-TW" sz="2400" b="0" i="0" dirty="0" smtClean="0"/>
                      <m:t>77</m:t>
                    </m:r>
                  </m:oMath>
                </a14:m>
                <a:endParaRPr lang="en-US" altLang="zh-TW" sz="2400" dirty="0"/>
              </a:p>
              <a:p>
                <a:pPr marL="514350" indent="-457200">
                  <a:defRPr sz="2000">
                    <a:solidFill>
                      <a:srgbClr val="000000"/>
                    </a:solidFill>
                    <a:latin typeface="Garamond"/>
                  </a:defRPr>
                </a:pPr>
                <a:endParaRPr lang="en-US" altLang="zh-TW" sz="1400" dirty="0"/>
              </a:p>
              <a:p>
                <a:pPr marL="514350" indent="-457200">
                  <a:defRPr sz="2000">
                    <a:solidFill>
                      <a:srgbClr val="000000"/>
                    </a:solidFill>
                    <a:latin typeface="Garamond"/>
                  </a:defRPr>
                </a:pPr>
                <a:r>
                  <a:rPr lang="en-US" altLang="zh-TW" sz="2400" dirty="0"/>
                  <a:t>Grand Total #2: </a:t>
                </a:r>
                <a14:m>
                  <m:oMath xmlns:m="http://schemas.openxmlformats.org/officeDocument/2006/math">
                    <m:r>
                      <m:rPr>
                        <m:nor/>
                      </m:rPr>
                      <a:rPr lang="en-US" altLang="zh-TW" sz="2400" dirty="0"/>
                      <m:t>95</m:t>
                    </m:r>
                    <m:r>
                      <a:rPr lang="en-US" altLang="zh-TW" sz="2400" i="1" dirty="0">
                        <a:latin typeface="Cambria Math" panose="02040503050406030204" pitchFamily="18" charset="0"/>
                      </a:rPr>
                      <m:t>×</m:t>
                    </m:r>
                    <m:r>
                      <m:rPr>
                        <m:nor/>
                      </m:rPr>
                      <a:rPr lang="en-US" altLang="zh-TW" sz="2400" b="0" i="0" dirty="0" smtClean="0"/>
                      <m:t>4</m:t>
                    </m:r>
                    <m:r>
                      <m:rPr>
                        <m:nor/>
                      </m:rPr>
                      <a:rPr lang="en-US" altLang="zh-TW" sz="2400" b="0" dirty="0" smtClean="0"/>
                      <m:t>0</m:t>
                    </m:r>
                    <m:r>
                      <m:rPr>
                        <m:nor/>
                      </m:rPr>
                      <a:rPr lang="en-US" altLang="zh-TW" sz="2400" dirty="0"/>
                      <m:t>% + 64</m:t>
                    </m:r>
                    <m:r>
                      <a:rPr lang="en-US" altLang="zh-TW" sz="2400" i="1" dirty="0">
                        <a:latin typeface="Cambria Math" panose="02040503050406030204" pitchFamily="18" charset="0"/>
                      </a:rPr>
                      <m:t>×</m:t>
                    </m:r>
                    <m:r>
                      <m:rPr>
                        <m:nor/>
                      </m:rPr>
                      <a:rPr lang="en-US" altLang="zh-TW" sz="2400" b="0" i="0" dirty="0" smtClean="0"/>
                      <m:t>40</m:t>
                    </m:r>
                    <m:r>
                      <m:rPr>
                        <m:nor/>
                      </m:rPr>
                      <a:rPr lang="en-US" altLang="zh-TW" sz="2400" dirty="0"/>
                      <m:t>% + 95</m:t>
                    </m:r>
                    <m:r>
                      <a:rPr lang="en-US" altLang="zh-TW" sz="2400" i="1" dirty="0">
                        <a:latin typeface="Cambria Math" panose="02040503050406030204" pitchFamily="18" charset="0"/>
                      </a:rPr>
                      <m:t>×</m:t>
                    </m:r>
                    <m:r>
                      <m:rPr>
                        <m:nor/>
                      </m:rPr>
                      <a:rPr lang="en-US" altLang="zh-TW" sz="2400" b="0" i="0" dirty="0" smtClean="0"/>
                      <m:t>20</m:t>
                    </m:r>
                    <m:r>
                      <m:rPr>
                        <m:nor/>
                      </m:rPr>
                      <a:rPr lang="en-US" altLang="zh-TW" sz="2400" dirty="0"/>
                      <m:t>%</m:t>
                    </m:r>
                    <m:r>
                      <m:rPr>
                        <m:nor/>
                      </m:rPr>
                      <a:rPr lang="en-US" altLang="zh-TW" sz="2400" b="0" i="0" dirty="0" smtClean="0"/>
                      <m:t> = 82.</m:t>
                    </m:r>
                    <m:r>
                      <m:rPr>
                        <m:nor/>
                      </m:rPr>
                      <a:rPr lang="en-US" altLang="zh-TW" sz="2400" b="0" i="0" dirty="0" smtClean="0"/>
                      <m:t>6</m:t>
                    </m:r>
                  </m:oMath>
                </a14:m>
                <a:endParaRPr lang="en-US" altLang="zh-TW" sz="2400" dirty="0"/>
              </a:p>
              <a:p>
                <a:pPr marL="1771650" lvl="3" indent="-457200">
                  <a:defRPr sz="2000">
                    <a:solidFill>
                      <a:srgbClr val="000000"/>
                    </a:solidFill>
                    <a:latin typeface="Garamond"/>
                  </a:defRPr>
                </a:pPr>
                <a:endParaRPr lang="en-US" altLang="zh-TW" sz="1400" dirty="0"/>
              </a:p>
              <a:p>
                <a:pPr marL="514350" indent="-457200">
                  <a:defRPr sz="2000">
                    <a:solidFill>
                      <a:srgbClr val="000000"/>
                    </a:solidFill>
                    <a:latin typeface="Garamond"/>
                  </a:defRPr>
                </a:pPr>
                <a:r>
                  <a:rPr lang="en-US" altLang="zh-TW" sz="2400" dirty="0"/>
                  <a:t>Grand Total #3: </a:t>
                </a:r>
                <a14:m>
                  <m:oMath xmlns:m="http://schemas.openxmlformats.org/officeDocument/2006/math">
                    <m:r>
                      <m:rPr>
                        <m:nor/>
                      </m:rPr>
                      <a:rPr lang="en-US" altLang="zh-TW" sz="2400" dirty="0"/>
                      <m:t>95</m:t>
                    </m:r>
                    <m:r>
                      <a:rPr lang="en-US" altLang="zh-TW" sz="2400" i="1" dirty="0">
                        <a:latin typeface="Cambria Math" panose="02040503050406030204" pitchFamily="18" charset="0"/>
                      </a:rPr>
                      <m:t>×</m:t>
                    </m:r>
                    <m:r>
                      <m:rPr>
                        <m:nor/>
                      </m:rPr>
                      <a:rPr lang="en-US" altLang="zh-TW" sz="2400" b="0" i="0" dirty="0" smtClean="0"/>
                      <m:t>2</m:t>
                    </m:r>
                    <m:r>
                      <m:rPr>
                        <m:nor/>
                      </m:rPr>
                      <a:rPr lang="en-US" altLang="zh-TW" sz="2400" b="0" i="0" dirty="0" smtClean="0"/>
                      <m:t>0</m:t>
                    </m:r>
                    <m:r>
                      <m:rPr>
                        <m:nor/>
                      </m:rPr>
                      <a:rPr lang="en-US" altLang="zh-TW" sz="2400" dirty="0"/>
                      <m:t>% + 64</m:t>
                    </m:r>
                    <m:r>
                      <a:rPr lang="en-US" altLang="zh-TW" sz="2400" i="1" dirty="0">
                        <a:latin typeface="Cambria Math" panose="02040503050406030204" pitchFamily="18" charset="0"/>
                      </a:rPr>
                      <m:t>×</m:t>
                    </m:r>
                    <m:r>
                      <m:rPr>
                        <m:nor/>
                      </m:rPr>
                      <a:rPr lang="en-US" altLang="zh-TW" sz="2400" b="0" i="0" dirty="0" smtClean="0"/>
                      <m:t>20</m:t>
                    </m:r>
                    <m:r>
                      <m:rPr>
                        <m:nor/>
                      </m:rPr>
                      <a:rPr lang="en-US" altLang="zh-TW" sz="2400" dirty="0"/>
                      <m:t>% + 95</m:t>
                    </m:r>
                    <m:r>
                      <a:rPr lang="en-US" altLang="zh-TW" sz="2400" i="1" dirty="0">
                        <a:latin typeface="Cambria Math" panose="02040503050406030204" pitchFamily="18" charset="0"/>
                      </a:rPr>
                      <m:t>×</m:t>
                    </m:r>
                    <m:r>
                      <m:rPr>
                        <m:nor/>
                      </m:rPr>
                      <a:rPr lang="en-US" altLang="zh-TW" sz="2400" b="0" i="0" dirty="0" smtClean="0"/>
                      <m:t>60</m:t>
                    </m:r>
                    <m:r>
                      <m:rPr>
                        <m:nor/>
                      </m:rPr>
                      <a:rPr lang="en-US" altLang="zh-TW" sz="2400" dirty="0"/>
                      <m:t>%</m:t>
                    </m:r>
                    <m:r>
                      <m:rPr>
                        <m:nor/>
                      </m:rPr>
                      <a:rPr lang="en-US" altLang="zh-TW" sz="2400" b="0" i="0" dirty="0" smtClean="0"/>
                      <m:t> = 8</m:t>
                    </m:r>
                    <m:r>
                      <m:rPr>
                        <m:nor/>
                      </m:rPr>
                      <a:rPr lang="en-US" altLang="zh-TW" sz="2400" b="0" i="0" dirty="0" smtClean="0"/>
                      <m:t>8.8</m:t>
                    </m:r>
                  </m:oMath>
                </a14:m>
                <a:endParaRPr lang="en-US" altLang="zh-TW" sz="2400" dirty="0"/>
              </a:p>
              <a:p>
                <a:pPr marL="1771650" lvl="3" indent="-457200">
                  <a:defRPr sz="2000">
                    <a:solidFill>
                      <a:srgbClr val="000000"/>
                    </a:solidFill>
                    <a:latin typeface="Garamond"/>
                  </a:defRPr>
                </a:pPr>
                <a:endParaRPr lang="en-US" altLang="zh-TW" sz="1400" dirty="0"/>
              </a:p>
              <a:p>
                <a:pPr marL="514350" indent="-457200">
                  <a:defRPr sz="2000">
                    <a:solidFill>
                      <a:srgbClr val="000000"/>
                    </a:solidFill>
                    <a:latin typeface="Garamond"/>
                  </a:defRPr>
                </a:pPr>
                <a:r>
                  <a:rPr lang="en-US" altLang="zh-TW" sz="2400" dirty="0"/>
                  <a:t>Then, this student’s Grand Total score is 88.8, and it is to be used to determine the student’s letter grade.</a:t>
                </a:r>
              </a:p>
              <a:p>
                <a:pPr marL="1771650" lvl="3" indent="-457200">
                  <a:defRPr sz="2000">
                    <a:solidFill>
                      <a:srgbClr val="000000"/>
                    </a:solidFill>
                    <a:latin typeface="Garamond"/>
                  </a:defRPr>
                </a:pPr>
                <a:endParaRPr lang="en-US" altLang="zh-TW" sz="1400" dirty="0"/>
              </a:p>
              <a:p>
                <a:pPr marL="514350" indent="-457200">
                  <a:defRPr sz="2000">
                    <a:solidFill>
                      <a:srgbClr val="000000"/>
                    </a:solidFill>
                    <a:latin typeface="Garamond"/>
                  </a:defRPr>
                </a:pPr>
                <a:r>
                  <a:rPr lang="en-US" altLang="zh-TW" sz="2400" dirty="0"/>
                  <a:t>Word of advice, don’t bank too much on the “Hail Mary” option. I’ve seen it backfire.</a:t>
                </a:r>
              </a:p>
            </p:txBody>
          </p:sp>
        </mc:Choice>
        <mc:Fallback>
          <p:sp>
            <p:nvSpPr>
              <p:cNvPr id="14" name="Content Placeholder 2">
                <a:extLst>
                  <a:ext uri="{FF2B5EF4-FFF2-40B4-BE49-F238E27FC236}">
                    <a16:creationId xmlns:a16="http://schemas.microsoft.com/office/drawing/2014/main" id="{171C7A36-EE1B-E4AD-5E09-85F788A7A6AD}"/>
                  </a:ext>
                </a:extLst>
              </p:cNvPr>
              <p:cNvSpPr>
                <a:spLocks noGrp="1" noRot="1" noChangeAspect="1" noMove="1" noResize="1" noEditPoints="1" noAdjustHandles="1" noChangeArrowheads="1" noChangeShapeType="1" noTextEdit="1"/>
              </p:cNvSpPr>
              <p:nvPr>
                <p:ph idx="1"/>
              </p:nvPr>
            </p:nvSpPr>
            <p:spPr>
              <a:xfrm>
                <a:off x="457199" y="1300900"/>
                <a:ext cx="11189855" cy="5081046"/>
              </a:xfrm>
              <a:blipFill>
                <a:blip r:embed="rId3"/>
                <a:stretch>
                  <a:fillRect l="-708" t="-959"/>
                </a:stretch>
              </a:blipFill>
            </p:spPr>
            <p:txBody>
              <a:bodyPr/>
              <a:lstStyle/>
              <a:p>
                <a:r>
                  <a:rPr lang="en-US">
                    <a:noFill/>
                  </a:rPr>
                  <a:t> </a:t>
                </a:r>
              </a:p>
            </p:txBody>
          </p:sp>
        </mc:Fallback>
      </mc:AlternateContent>
    </p:spTree>
    <p:extLst>
      <p:ext uri="{BB962C8B-B14F-4D97-AF65-F5344CB8AC3E}">
        <p14:creationId xmlns:p14="http://schemas.microsoft.com/office/powerpoint/2010/main" val="10766470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fade">
                                      <p:cBhvr>
                                        <p:cTn id="7" dur="500"/>
                                        <p:tgtEl>
                                          <p:spTgt spid="14">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4">
                                            <p:txEl>
                                              <p:pRg st="1" end="1"/>
                                            </p:txEl>
                                          </p:spTgt>
                                        </p:tgtEl>
                                        <p:attrNameLst>
                                          <p:attrName>style.visibility</p:attrName>
                                        </p:attrNameLst>
                                      </p:cBhvr>
                                      <p:to>
                                        <p:strVal val="visible"/>
                                      </p:to>
                                    </p:set>
                                    <p:animEffect transition="in" filter="fade">
                                      <p:cBhvr>
                                        <p:cTn id="10" dur="500"/>
                                        <p:tgtEl>
                                          <p:spTgt spid="14">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14">
                                            <p:txEl>
                                              <p:pRg st="3" end="3"/>
                                            </p:txEl>
                                          </p:spTgt>
                                        </p:tgtEl>
                                        <p:attrNameLst>
                                          <p:attrName>style.visibility</p:attrName>
                                        </p:attrNameLst>
                                      </p:cBhvr>
                                      <p:to>
                                        <p:strVal val="visible"/>
                                      </p:to>
                                    </p:set>
                                    <p:animEffect transition="in" filter="fade">
                                      <p:cBhvr>
                                        <p:cTn id="15" dur="500"/>
                                        <p:tgtEl>
                                          <p:spTgt spid="14">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14">
                                            <p:txEl>
                                              <p:pRg st="5" end="5"/>
                                            </p:txEl>
                                          </p:spTgt>
                                        </p:tgtEl>
                                        <p:attrNameLst>
                                          <p:attrName>style.visibility</p:attrName>
                                        </p:attrNameLst>
                                      </p:cBhvr>
                                      <p:to>
                                        <p:strVal val="visible"/>
                                      </p:to>
                                    </p:set>
                                    <p:animEffect transition="in" filter="fade">
                                      <p:cBhvr>
                                        <p:cTn id="20" dur="500"/>
                                        <p:tgtEl>
                                          <p:spTgt spid="14">
                                            <p:txEl>
                                              <p:pRg st="5" end="5"/>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14">
                                            <p:txEl>
                                              <p:pRg st="7" end="7"/>
                                            </p:txEl>
                                          </p:spTgt>
                                        </p:tgtEl>
                                        <p:attrNameLst>
                                          <p:attrName>style.visibility</p:attrName>
                                        </p:attrNameLst>
                                      </p:cBhvr>
                                      <p:to>
                                        <p:strVal val="visible"/>
                                      </p:to>
                                    </p:set>
                                    <p:animEffect transition="in" filter="fade">
                                      <p:cBhvr>
                                        <p:cTn id="25" dur="500"/>
                                        <p:tgtEl>
                                          <p:spTgt spid="14">
                                            <p:txEl>
                                              <p:pRg st="7" end="7"/>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14">
                                            <p:txEl>
                                              <p:pRg st="9" end="9"/>
                                            </p:txEl>
                                          </p:spTgt>
                                        </p:tgtEl>
                                        <p:attrNameLst>
                                          <p:attrName>style.visibility</p:attrName>
                                        </p:attrNameLst>
                                      </p:cBhvr>
                                      <p:to>
                                        <p:strVal val="visible"/>
                                      </p:to>
                                    </p:set>
                                    <p:animEffect transition="in" filter="fade">
                                      <p:cBhvr>
                                        <p:cTn id="30" dur="500"/>
                                        <p:tgtEl>
                                          <p:spTgt spid="14">
                                            <p:txEl>
                                              <p:pRg st="9" end="9"/>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14">
                                            <p:txEl>
                                              <p:pRg st="11" end="11"/>
                                            </p:txEl>
                                          </p:spTgt>
                                        </p:tgtEl>
                                        <p:attrNameLst>
                                          <p:attrName>style.visibility</p:attrName>
                                        </p:attrNameLst>
                                      </p:cBhvr>
                                      <p:to>
                                        <p:strVal val="visible"/>
                                      </p:to>
                                    </p:set>
                                    <p:animEffect transition="in" filter="fade">
                                      <p:cBhvr>
                                        <p:cTn id="35" dur="500"/>
                                        <p:tgtEl>
                                          <p:spTgt spid="1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4F3F00-8C8C-AB23-4FD8-758A3E0D5522}"/>
            </a:ext>
          </a:extLst>
        </p:cNvPr>
        <p:cNvGrpSpPr/>
        <p:nvPr/>
      </p:nvGrpSpPr>
      <p:grpSpPr>
        <a:xfrm>
          <a:off x="0" y="0"/>
          <a:ext cx="0" cy="0"/>
          <a:chOff x="0" y="0"/>
          <a:chExt cx="0" cy="0"/>
        </a:xfrm>
      </p:grpSpPr>
      <p:sp>
        <p:nvSpPr>
          <p:cNvPr id="5" name="Rectangle 4">
            <a:extLst>
              <a:ext uri="{FF2B5EF4-FFF2-40B4-BE49-F238E27FC236}">
                <a16:creationId xmlns:a16="http://schemas.microsoft.com/office/drawing/2014/main" id="{59AF5F0B-9E91-9CF7-E31B-7C1B0EDEBB8C}"/>
              </a:ext>
            </a:extLst>
          </p:cNvPr>
          <p:cNvSpPr/>
          <p:nvPr/>
        </p:nvSpPr>
        <p:spPr>
          <a:xfrm>
            <a:off x="0" y="0"/>
            <a:ext cx="12188825" cy="923636"/>
          </a:xfrm>
          <a:prstGeom prst="rect">
            <a:avLst/>
          </a:prstGeom>
          <a:solidFill>
            <a:srgbClr val="77122C"/>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itle 1">
            <a:extLst>
              <a:ext uri="{FF2B5EF4-FFF2-40B4-BE49-F238E27FC236}">
                <a16:creationId xmlns:a16="http://schemas.microsoft.com/office/drawing/2014/main" id="{8EEC65DE-BF71-E500-DCF0-F48432A79EBD}"/>
              </a:ext>
            </a:extLst>
          </p:cNvPr>
          <p:cNvSpPr txBox="1">
            <a:spLocks/>
          </p:cNvSpPr>
          <p:nvPr/>
        </p:nvSpPr>
        <p:spPr>
          <a:xfrm>
            <a:off x="0" y="0"/>
            <a:ext cx="12188825" cy="923636"/>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defRPr sz="4000" b="1">
                <a:solidFill>
                  <a:srgbClr val="FDB913"/>
                </a:solidFill>
                <a:latin typeface="Garamond"/>
              </a:defRPr>
            </a:pPr>
            <a:r>
              <a:rPr lang="en-US" sz="4000" b="1" dirty="0">
                <a:solidFill>
                  <a:schemeClr val="bg1"/>
                </a:solidFill>
                <a:latin typeface="Garamond"/>
              </a:rPr>
              <a:t>  Policies: Attendance</a:t>
            </a:r>
          </a:p>
        </p:txBody>
      </p:sp>
      <p:sp>
        <p:nvSpPr>
          <p:cNvPr id="7" name="Rectangle 6">
            <a:extLst>
              <a:ext uri="{FF2B5EF4-FFF2-40B4-BE49-F238E27FC236}">
                <a16:creationId xmlns:a16="http://schemas.microsoft.com/office/drawing/2014/main" id="{A21BF0C7-29D7-FA6A-0C72-BBCEB4148790}"/>
              </a:ext>
            </a:extLst>
          </p:cNvPr>
          <p:cNvSpPr/>
          <p:nvPr/>
        </p:nvSpPr>
        <p:spPr>
          <a:xfrm>
            <a:off x="-1" y="6503428"/>
            <a:ext cx="12188825" cy="354572"/>
          </a:xfrm>
          <a:prstGeom prst="rect">
            <a:avLst/>
          </a:prstGeom>
          <a:solidFill>
            <a:srgbClr val="77122C"/>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Footer Placeholder 5">
            <a:extLst>
              <a:ext uri="{FF2B5EF4-FFF2-40B4-BE49-F238E27FC236}">
                <a16:creationId xmlns:a16="http://schemas.microsoft.com/office/drawing/2014/main" id="{F0948B46-C0CE-0488-151C-A0FAFB92484D}"/>
              </a:ext>
            </a:extLst>
          </p:cNvPr>
          <p:cNvSpPr>
            <a:spLocks noGrp="1"/>
          </p:cNvSpPr>
          <p:nvPr>
            <p:ph type="ftr" sz="quarter" idx="11"/>
          </p:nvPr>
        </p:nvSpPr>
        <p:spPr>
          <a:xfrm>
            <a:off x="-1" y="6503428"/>
            <a:ext cx="2895600" cy="354572"/>
          </a:xfrm>
        </p:spPr>
        <p:txBody>
          <a:bodyPr/>
          <a:lstStyle/>
          <a:p>
            <a:pPr algn="l"/>
            <a:r>
              <a:rPr lang="en-US" dirty="0">
                <a:solidFill>
                  <a:schemeClr val="bg1"/>
                </a:solidFill>
                <a:latin typeface="Garamond" panose="02020404030301010803" pitchFamily="18" charset="0"/>
              </a:rPr>
              <a:t> Principles of Global Economics</a:t>
            </a:r>
          </a:p>
        </p:txBody>
      </p:sp>
      <p:sp>
        <p:nvSpPr>
          <p:cNvPr id="9" name="Slide Number Placeholder 6">
            <a:extLst>
              <a:ext uri="{FF2B5EF4-FFF2-40B4-BE49-F238E27FC236}">
                <a16:creationId xmlns:a16="http://schemas.microsoft.com/office/drawing/2014/main" id="{6A19B34A-26DA-74D5-A37E-F125C642102B}"/>
              </a:ext>
            </a:extLst>
          </p:cNvPr>
          <p:cNvSpPr>
            <a:spLocks noGrp="1"/>
          </p:cNvSpPr>
          <p:nvPr>
            <p:ph type="sldNum" sz="quarter" idx="12"/>
          </p:nvPr>
        </p:nvSpPr>
        <p:spPr>
          <a:xfrm>
            <a:off x="10055225" y="6503428"/>
            <a:ext cx="2133600" cy="354572"/>
          </a:xfrm>
        </p:spPr>
        <p:txBody>
          <a:bodyPr/>
          <a:lstStyle/>
          <a:p>
            <a:fld id="{C1FF6DA9-008F-8B48-92A6-B652298478BF}" type="slidenum">
              <a:rPr lang="en-US" b="1" smtClean="0">
                <a:solidFill>
                  <a:schemeClr val="bg1"/>
                </a:solidFill>
                <a:latin typeface="Garamond" panose="02020404030301010803" pitchFamily="18" charset="0"/>
              </a:rPr>
              <a:t>9</a:t>
            </a:fld>
            <a:r>
              <a:rPr lang="en-US" b="1" dirty="0">
                <a:solidFill>
                  <a:schemeClr val="bg1"/>
                </a:solidFill>
                <a:latin typeface="Garamond" panose="02020404030301010803" pitchFamily="18" charset="0"/>
              </a:rPr>
              <a:t> </a:t>
            </a:r>
          </a:p>
        </p:txBody>
      </p:sp>
      <p:sp>
        <p:nvSpPr>
          <p:cNvPr id="14" name="Content Placeholder 2">
            <a:extLst>
              <a:ext uri="{FF2B5EF4-FFF2-40B4-BE49-F238E27FC236}">
                <a16:creationId xmlns:a16="http://schemas.microsoft.com/office/drawing/2014/main" id="{9731B94F-5E90-B616-E3A8-FB65F57B1FEA}"/>
              </a:ext>
            </a:extLst>
          </p:cNvPr>
          <p:cNvSpPr>
            <a:spLocks noGrp="1"/>
          </p:cNvSpPr>
          <p:nvPr>
            <p:ph idx="1"/>
          </p:nvPr>
        </p:nvSpPr>
        <p:spPr>
          <a:xfrm>
            <a:off x="457199" y="1300900"/>
            <a:ext cx="11189855" cy="5081046"/>
          </a:xfrm>
        </p:spPr>
        <p:txBody>
          <a:bodyPr>
            <a:normAutofit/>
          </a:bodyPr>
          <a:lstStyle/>
          <a:p>
            <a:pPr>
              <a:defRPr sz="2000">
                <a:solidFill>
                  <a:srgbClr val="000000"/>
                </a:solidFill>
                <a:latin typeface="Garamond"/>
              </a:defRPr>
            </a:pPr>
            <a:r>
              <a:rPr lang="en-US" altLang="zh-TW" sz="2400" dirty="0"/>
              <a:t>Attendance may be checked at the beginning of each class session.</a:t>
            </a:r>
          </a:p>
          <a:p>
            <a:pPr lvl="3">
              <a:defRPr sz="2000">
                <a:solidFill>
                  <a:srgbClr val="000000"/>
                </a:solidFill>
                <a:latin typeface="Garamond"/>
              </a:defRPr>
            </a:pPr>
            <a:endParaRPr lang="en-US" altLang="zh-TW" sz="1400" dirty="0"/>
          </a:p>
          <a:p>
            <a:pPr>
              <a:defRPr sz="2000">
                <a:solidFill>
                  <a:srgbClr val="000000"/>
                </a:solidFill>
                <a:latin typeface="Garamond"/>
              </a:defRPr>
            </a:pPr>
            <a:r>
              <a:rPr lang="en-US" altLang="zh-TW" sz="2400" dirty="0"/>
              <a:t>Attendance after the first 20 minutes of a class session will count as one-half of an absence.</a:t>
            </a:r>
          </a:p>
          <a:p>
            <a:pPr lvl="3">
              <a:defRPr sz="2000">
                <a:solidFill>
                  <a:srgbClr val="000000"/>
                </a:solidFill>
                <a:latin typeface="Garamond"/>
              </a:defRPr>
            </a:pPr>
            <a:endParaRPr lang="en-US" altLang="zh-TW" sz="1400" dirty="0"/>
          </a:p>
          <a:p>
            <a:pPr>
              <a:defRPr sz="2000">
                <a:solidFill>
                  <a:srgbClr val="000000"/>
                </a:solidFill>
                <a:latin typeface="Garamond"/>
              </a:defRPr>
            </a:pPr>
            <a:r>
              <a:rPr lang="en-US" altLang="zh-TW" sz="2400" dirty="0"/>
              <a:t>Each student is permitted one unexcused absence per calendar month without penalty.</a:t>
            </a:r>
          </a:p>
          <a:p>
            <a:pPr lvl="3">
              <a:defRPr sz="2000">
                <a:solidFill>
                  <a:srgbClr val="000000"/>
                </a:solidFill>
                <a:latin typeface="Garamond"/>
              </a:defRPr>
            </a:pPr>
            <a:endParaRPr lang="en-US" altLang="zh-TW" sz="1400" dirty="0"/>
          </a:p>
          <a:p>
            <a:pPr>
              <a:defRPr sz="2000">
                <a:solidFill>
                  <a:srgbClr val="000000"/>
                </a:solidFill>
                <a:latin typeface="Garamond"/>
              </a:defRPr>
            </a:pPr>
            <a:r>
              <a:rPr lang="en-US" altLang="zh-TW" sz="2400" dirty="0"/>
              <a:t>For every two unexcused absences, 3 points will be deducted from the Grand Total score. </a:t>
            </a:r>
          </a:p>
          <a:p>
            <a:pPr lvl="3">
              <a:defRPr sz="2000">
                <a:solidFill>
                  <a:srgbClr val="000000"/>
                </a:solidFill>
                <a:latin typeface="Garamond"/>
              </a:defRPr>
            </a:pPr>
            <a:endParaRPr lang="en-US" altLang="zh-TW" sz="1400" dirty="0"/>
          </a:p>
          <a:p>
            <a:pPr>
              <a:defRPr sz="2000">
                <a:solidFill>
                  <a:srgbClr val="000000"/>
                </a:solidFill>
                <a:latin typeface="Garamond"/>
              </a:defRPr>
            </a:pPr>
            <a:r>
              <a:rPr lang="en-US" altLang="zh-TW" sz="2400" dirty="0"/>
              <a:t>Six or more unexcused absences may result in a failing grade, at the instructor’s discretion.</a:t>
            </a:r>
          </a:p>
          <a:p>
            <a:pPr lvl="3">
              <a:defRPr sz="2000">
                <a:solidFill>
                  <a:srgbClr val="000000"/>
                </a:solidFill>
                <a:latin typeface="Garamond"/>
              </a:defRPr>
            </a:pPr>
            <a:endParaRPr lang="en-US" altLang="zh-TW" sz="1400" dirty="0"/>
          </a:p>
          <a:p>
            <a:pPr>
              <a:defRPr sz="2000">
                <a:solidFill>
                  <a:srgbClr val="000000"/>
                </a:solidFill>
                <a:latin typeface="Garamond"/>
              </a:defRPr>
            </a:pPr>
            <a:r>
              <a:rPr lang="en-US" altLang="zh-TW" sz="2400" dirty="0"/>
              <a:t>The criteria for determining whether an absence is excused or unexcused will follow Concordia College policy, with final discretion resting with the instructor.</a:t>
            </a:r>
          </a:p>
        </p:txBody>
      </p:sp>
    </p:spTree>
    <p:extLst>
      <p:ext uri="{BB962C8B-B14F-4D97-AF65-F5344CB8AC3E}">
        <p14:creationId xmlns:p14="http://schemas.microsoft.com/office/powerpoint/2010/main" val="4167212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fade">
                                      <p:cBhvr>
                                        <p:cTn id="7" dur="500"/>
                                        <p:tgtEl>
                                          <p:spTgt spid="1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4">
                                            <p:txEl>
                                              <p:pRg st="2" end="2"/>
                                            </p:txEl>
                                          </p:spTgt>
                                        </p:tgtEl>
                                        <p:attrNameLst>
                                          <p:attrName>style.visibility</p:attrName>
                                        </p:attrNameLst>
                                      </p:cBhvr>
                                      <p:to>
                                        <p:strVal val="visible"/>
                                      </p:to>
                                    </p:set>
                                    <p:animEffect transition="in" filter="fade">
                                      <p:cBhvr>
                                        <p:cTn id="12" dur="500"/>
                                        <p:tgtEl>
                                          <p:spTgt spid="1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4">
                                            <p:txEl>
                                              <p:pRg st="4" end="4"/>
                                            </p:txEl>
                                          </p:spTgt>
                                        </p:tgtEl>
                                        <p:attrNameLst>
                                          <p:attrName>style.visibility</p:attrName>
                                        </p:attrNameLst>
                                      </p:cBhvr>
                                      <p:to>
                                        <p:strVal val="visible"/>
                                      </p:to>
                                    </p:set>
                                    <p:animEffect transition="in" filter="fade">
                                      <p:cBhvr>
                                        <p:cTn id="17" dur="500"/>
                                        <p:tgtEl>
                                          <p:spTgt spid="14">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4">
                                            <p:txEl>
                                              <p:pRg st="6" end="6"/>
                                            </p:txEl>
                                          </p:spTgt>
                                        </p:tgtEl>
                                        <p:attrNameLst>
                                          <p:attrName>style.visibility</p:attrName>
                                        </p:attrNameLst>
                                      </p:cBhvr>
                                      <p:to>
                                        <p:strVal val="visible"/>
                                      </p:to>
                                    </p:set>
                                    <p:animEffect transition="in" filter="fade">
                                      <p:cBhvr>
                                        <p:cTn id="22" dur="500"/>
                                        <p:tgtEl>
                                          <p:spTgt spid="14">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4">
                                            <p:txEl>
                                              <p:pRg st="8" end="8"/>
                                            </p:txEl>
                                          </p:spTgt>
                                        </p:tgtEl>
                                        <p:attrNameLst>
                                          <p:attrName>style.visibility</p:attrName>
                                        </p:attrNameLst>
                                      </p:cBhvr>
                                      <p:to>
                                        <p:strVal val="visible"/>
                                      </p:to>
                                    </p:set>
                                    <p:animEffect transition="in" filter="fade">
                                      <p:cBhvr>
                                        <p:cTn id="27" dur="500"/>
                                        <p:tgtEl>
                                          <p:spTgt spid="14">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4">
                                            <p:txEl>
                                              <p:pRg st="10" end="10"/>
                                            </p:txEl>
                                          </p:spTgt>
                                        </p:tgtEl>
                                        <p:attrNameLst>
                                          <p:attrName>style.visibility</p:attrName>
                                        </p:attrNameLst>
                                      </p:cBhvr>
                                      <p:to>
                                        <p:strVal val="visible"/>
                                      </p:to>
                                    </p:set>
                                    <p:animEffect transition="in" filter="fade">
                                      <p:cBhvr>
                                        <p:cTn id="32" dur="500"/>
                                        <p:tgtEl>
                                          <p:spTgt spid="14">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__PE_POLL_EMBED_ID" val="fbd853d4-b7f7-4dfc-bbd8-ad9cc3c7e9c2"/>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3950</TotalTime>
  <Words>1736</Words>
  <Application>Microsoft Office PowerPoint</Application>
  <PresentationFormat>Custom</PresentationFormat>
  <Paragraphs>229</Paragraphs>
  <Slides>19</Slides>
  <Notes>13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Aptos</vt:lpstr>
      <vt:lpstr>Arial</vt:lpstr>
      <vt:lpstr>Calibri</vt:lpstr>
      <vt:lpstr>Cambria Math</vt:lpstr>
      <vt:lpstr>Garamond</vt:lpstr>
      <vt:lpstr>Office Theme</vt:lpstr>
      <vt:lpstr>PowerPoint Presentation</vt:lpstr>
      <vt:lpstr>  Announcements: About Me</vt:lpstr>
      <vt:lpstr>  Announcements: Contact</vt:lpstr>
      <vt:lpstr>PowerPoint Presentation</vt:lpstr>
      <vt:lpstr>PowerPoint Presentation</vt:lpstr>
      <vt:lpstr>Poll Everywhere multiple choice poll activity
Activity Title: Which of the following do you think is NOT true about the instructor?
Slide 7</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Etymology</vt:lpstr>
      <vt:lpstr>  Modern Definition of Economics</vt:lpstr>
      <vt:lpstr>  Modern Definition of Economics</vt:lpstr>
      <vt:lpstr>  Modern Definition of Economics</vt:lpstr>
      <vt:lpstr>  Modern Definition of Economics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Brian Park</dc:creator>
  <cp:keywords/>
  <dc:description>generated using python-pptx</dc:description>
  <cp:lastModifiedBy>Brian Park</cp:lastModifiedBy>
  <cp:revision>59</cp:revision>
  <dcterms:created xsi:type="dcterms:W3CDTF">2013-01-27T09:14:16Z</dcterms:created>
  <dcterms:modified xsi:type="dcterms:W3CDTF">2025-08-26T17:20:10Z</dcterms:modified>
  <cp:category/>
</cp:coreProperties>
</file>