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sldIdLst>
    <p:sldId id="256" r:id="rId2"/>
    <p:sldId id="266" r:id="rId3"/>
    <p:sldId id="605" r:id="rId4"/>
    <p:sldId id="950" r:id="rId5"/>
    <p:sldId id="951" r:id="rId6"/>
    <p:sldId id="987" r:id="rId7"/>
    <p:sldId id="986" r:id="rId8"/>
    <p:sldId id="988" r:id="rId9"/>
    <p:sldId id="1005" r:id="rId10"/>
    <p:sldId id="967" r:id="rId11"/>
    <p:sldId id="975" r:id="rId12"/>
    <p:sldId id="1001" r:id="rId13"/>
    <p:sldId id="989" r:id="rId14"/>
    <p:sldId id="990" r:id="rId15"/>
    <p:sldId id="991" r:id="rId16"/>
    <p:sldId id="992" r:id="rId17"/>
    <p:sldId id="994" r:id="rId18"/>
    <p:sldId id="993" r:id="rId19"/>
    <p:sldId id="999" r:id="rId20"/>
    <p:sldId id="1000" r:id="rId21"/>
    <p:sldId id="995" r:id="rId22"/>
    <p:sldId id="998" r:id="rId23"/>
    <p:sldId id="996" r:id="rId24"/>
    <p:sldId id="1002" r:id="rId25"/>
    <p:sldId id="997" r:id="rId26"/>
    <p:sldId id="979" r:id="rId27"/>
    <p:sldId id="785" r:id="rId28"/>
    <p:sldId id="985" r:id="rId29"/>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122C"/>
    <a:srgbClr val="FF00FF"/>
    <a:srgbClr val="FDB913"/>
    <a:srgbClr val="B89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7" autoAdjust="0"/>
    <p:restoredTop sz="94660"/>
  </p:normalViewPr>
  <p:slideViewPr>
    <p:cSldViewPr snapToGrid="0" snapToObjects="1">
      <p:cViewPr varScale="1">
        <p:scale>
          <a:sx n="97" d="100"/>
          <a:sy n="97" d="100"/>
        </p:scale>
        <p:origin x="10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59EC7-19C7-4638-A61A-0E2B59861576}" type="datetimeFigureOut">
              <a:rPr lang="en-US" smtClean="0"/>
              <a:t>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7AAC7-CF25-414B-93E7-2A61E431E831}" type="slidenum">
              <a:rPr lang="en-US" smtClean="0"/>
              <a:t>‹#›</a:t>
            </a:fld>
            <a:endParaRPr lang="en-US"/>
          </a:p>
        </p:txBody>
      </p:sp>
    </p:spTree>
    <p:extLst>
      <p:ext uri="{BB962C8B-B14F-4D97-AF65-F5344CB8AC3E}">
        <p14:creationId xmlns:p14="http://schemas.microsoft.com/office/powerpoint/2010/main" val="41028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GmeZ8t2zth8?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YDwDMF_f5rM?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COprvpWoOo8?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OZDgPqX56Rg?feature=oembe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jvRwFkDdWZU?feature=oemb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fVfAMsFvyxo?feature=oemb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p:cNvGrpSpPr/>
        <p:nvPr/>
      </p:nvGrpSpPr>
      <p:grpSpPr>
        <a:xfrm>
          <a:off x="0" y="0"/>
          <a:ext cx="0" cy="0"/>
          <a:chOff x="0" y="0"/>
          <a:chExt cx="0" cy="0"/>
        </a:xfrm>
      </p:grpSpPr>
      <p:sp>
        <p:nvSpPr>
          <p:cNvPr id="2" name="TextBox 1"/>
          <p:cNvSpPr txBox="1"/>
          <p:nvPr/>
        </p:nvSpPr>
        <p:spPr>
          <a:xfrm>
            <a:off x="0" y="2650659"/>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t>P</a:t>
            </a:r>
            <a:r>
              <a:rPr lang="en-US" sz="4000" dirty="0"/>
              <a:t>RINCIPLES OF </a:t>
            </a:r>
            <a:r>
              <a:rPr lang="en-US" sz="4800" dirty="0"/>
              <a:t>G</a:t>
            </a:r>
            <a:r>
              <a:rPr lang="en-US" sz="4000" dirty="0"/>
              <a:t>LOBAL </a:t>
            </a:r>
            <a:r>
              <a:rPr lang="en-US" sz="4800" dirty="0"/>
              <a:t>E</a:t>
            </a:r>
            <a:r>
              <a:rPr lang="en-US" sz="4000" dirty="0"/>
              <a:t>CONOMICS</a:t>
            </a:r>
            <a:endParaRPr sz="4000" dirty="0"/>
          </a:p>
        </p:txBody>
      </p:sp>
      <p:sp>
        <p:nvSpPr>
          <p:cNvPr id="3" name="TextBox 2"/>
          <p:cNvSpPr txBox="1"/>
          <p:nvPr/>
        </p:nvSpPr>
        <p:spPr>
          <a:xfrm>
            <a:off x="-1" y="3657600"/>
            <a:ext cx="12188825" cy="461665"/>
          </a:xfrm>
          <a:prstGeom prst="rect">
            <a:avLst/>
          </a:prstGeom>
          <a:noFill/>
        </p:spPr>
        <p:txBody>
          <a:bodyPr wrap="square">
            <a:spAutoFit/>
          </a:bodyPr>
          <a:lstStyle/>
          <a:p>
            <a:pPr algn="ctr">
              <a:defRPr sz="2400">
                <a:solidFill>
                  <a:srgbClr val="FFFFFF"/>
                </a:solidFill>
                <a:latin typeface="Garamond"/>
              </a:defRPr>
            </a:pPr>
            <a:r>
              <a:rPr lang="en-US" dirty="0"/>
              <a:t>Chapter 30: The Monetary System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94CFA-911C-6A7A-9AF1-DE710794CC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F60358-E270-79F1-7FC2-1108FC2F6BEA}"/>
              </a:ext>
            </a:extLst>
          </p:cNvPr>
          <p:cNvSpPr>
            <a:spLocks noGrp="1"/>
          </p:cNvSpPr>
          <p:nvPr>
            <p:ph idx="1"/>
          </p:nvPr>
        </p:nvSpPr>
        <p:spPr>
          <a:xfrm>
            <a:off x="4352544" y="1300900"/>
            <a:ext cx="7470647" cy="5081046"/>
          </a:xfrm>
        </p:spPr>
        <p:txBody>
          <a:bodyPr>
            <a:normAutofit/>
          </a:bodyPr>
          <a:lstStyle/>
          <a:p>
            <a:pPr>
              <a:defRPr sz="2000">
                <a:solidFill>
                  <a:srgbClr val="000000"/>
                </a:solidFill>
                <a:latin typeface="Garamond"/>
              </a:defRPr>
            </a:pPr>
            <a:r>
              <a:rPr lang="en-US" sz="2400" dirty="0"/>
              <a:t>Most economies establish a </a:t>
            </a:r>
            <a:r>
              <a:rPr lang="en-US" sz="2400" b="1" dirty="0"/>
              <a:t>Central Bank</a:t>
            </a:r>
            <a:r>
              <a:rPr lang="en-US" sz="2400" dirty="0"/>
              <a:t>, an institution designed to oversee the banking system and regulate the quantity of money in the economy.</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 central bank of the United States is the </a:t>
            </a:r>
            <a:r>
              <a:rPr lang="en-US" sz="2400" b="1" dirty="0"/>
              <a:t>Federal Reserve</a:t>
            </a:r>
            <a:r>
              <a:rPr lang="en-US" sz="2400" dirty="0"/>
              <a:t> (the Fed).</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 two main tasks of the Fed:</a:t>
            </a:r>
          </a:p>
          <a:p>
            <a:pPr lvl="1">
              <a:defRPr sz="2000">
                <a:solidFill>
                  <a:srgbClr val="000000"/>
                </a:solidFill>
                <a:latin typeface="Garamond"/>
              </a:defRPr>
            </a:pPr>
            <a:r>
              <a:rPr lang="en-US" sz="2000" dirty="0"/>
              <a:t>Regulate banks and ensure the health of the banking system.</a:t>
            </a:r>
          </a:p>
          <a:p>
            <a:pPr lvl="1">
              <a:defRPr sz="2000">
                <a:solidFill>
                  <a:srgbClr val="000000"/>
                </a:solidFill>
                <a:latin typeface="Garamond"/>
              </a:defRPr>
            </a:pPr>
            <a:r>
              <a:rPr lang="en-US" sz="2000" dirty="0"/>
              <a:t>Control the quantity of money available in the economy.</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 dual mandate of the Fed:</a:t>
            </a:r>
          </a:p>
          <a:p>
            <a:pPr lvl="1">
              <a:defRPr sz="2000">
                <a:solidFill>
                  <a:srgbClr val="000000"/>
                </a:solidFill>
                <a:latin typeface="Garamond"/>
              </a:defRPr>
            </a:pPr>
            <a:r>
              <a:rPr lang="en-US" sz="2000" dirty="0"/>
              <a:t>Pursue the economic goals of maximum employment and price stability.</a:t>
            </a:r>
          </a:p>
          <a:p>
            <a:pPr lvl="1">
              <a:defRPr sz="2000">
                <a:solidFill>
                  <a:srgbClr val="000000"/>
                </a:solidFill>
                <a:latin typeface="Garamond"/>
              </a:defRPr>
            </a:pPr>
            <a:endParaRPr lang="en-US" sz="2000" dirty="0"/>
          </a:p>
        </p:txBody>
      </p:sp>
      <p:sp>
        <p:nvSpPr>
          <p:cNvPr id="4" name="Rectangle 3">
            <a:extLst>
              <a:ext uri="{FF2B5EF4-FFF2-40B4-BE49-F238E27FC236}">
                <a16:creationId xmlns:a16="http://schemas.microsoft.com/office/drawing/2014/main" id="{1A64B381-B47F-3C35-648B-C478499CBA9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50D86-C054-5640-14E8-8E3B867E953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Federal Reserve System</a:t>
            </a:r>
          </a:p>
        </p:txBody>
      </p:sp>
      <p:sp>
        <p:nvSpPr>
          <p:cNvPr id="5" name="Rectangle 4">
            <a:extLst>
              <a:ext uri="{FF2B5EF4-FFF2-40B4-BE49-F238E27FC236}">
                <a16:creationId xmlns:a16="http://schemas.microsoft.com/office/drawing/2014/main" id="{FE25536B-3D68-5B33-2197-D1D7DF71858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DD92563-D2DC-9999-0A13-C84292384DE1}"/>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3E06709C-03D6-FE3B-0FEC-9156FC24A90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10</a:t>
            </a:fld>
            <a:r>
              <a:rPr lang="en-US" b="1" dirty="0">
                <a:solidFill>
                  <a:schemeClr val="bg1"/>
                </a:solidFill>
                <a:latin typeface="Garamond" panose="02020404030301010803" pitchFamily="18" charset="0"/>
              </a:rPr>
              <a:t> </a:t>
            </a:r>
          </a:p>
        </p:txBody>
      </p:sp>
      <p:pic>
        <p:nvPicPr>
          <p:cNvPr id="10" name="Picture 9">
            <a:extLst>
              <a:ext uri="{FF2B5EF4-FFF2-40B4-BE49-F238E27FC236}">
                <a16:creationId xmlns:a16="http://schemas.microsoft.com/office/drawing/2014/main" id="{C8AC677D-B4BB-DA0B-711C-5652257CE5E5}"/>
              </a:ext>
            </a:extLst>
          </p:cNvPr>
          <p:cNvPicPr>
            <a:picLocks noChangeAspect="1"/>
          </p:cNvPicPr>
          <p:nvPr/>
        </p:nvPicPr>
        <p:blipFill>
          <a:blip r:embed="rId2"/>
          <a:stretch>
            <a:fillRect/>
          </a:stretch>
        </p:blipFill>
        <p:spPr>
          <a:xfrm>
            <a:off x="541771" y="1884732"/>
            <a:ext cx="3657600" cy="3657600"/>
          </a:xfrm>
          <a:prstGeom prst="rect">
            <a:avLst/>
          </a:prstGeom>
        </p:spPr>
      </p:pic>
    </p:spTree>
    <p:extLst>
      <p:ext uri="{BB962C8B-B14F-4D97-AF65-F5344CB8AC3E}">
        <p14:creationId xmlns:p14="http://schemas.microsoft.com/office/powerpoint/2010/main" val="275947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749FB-FEC5-A9C3-0DCE-1C1E25CD15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01F888-9D53-D5B1-21DE-B1BBFDE4F952}"/>
              </a:ext>
            </a:extLst>
          </p:cNvPr>
          <p:cNvSpPr>
            <a:spLocks noGrp="1"/>
          </p:cNvSpPr>
          <p:nvPr>
            <p:ph idx="1"/>
          </p:nvPr>
        </p:nvSpPr>
        <p:spPr>
          <a:xfrm>
            <a:off x="541771" y="1300900"/>
            <a:ext cx="11105283" cy="5081046"/>
          </a:xfrm>
        </p:spPr>
        <p:txBody>
          <a:bodyPr>
            <a:normAutofit/>
          </a:bodyPr>
          <a:lstStyle/>
          <a:p>
            <a:pPr>
              <a:defRPr sz="2000">
                <a:solidFill>
                  <a:srgbClr val="000000"/>
                </a:solidFill>
                <a:latin typeface="Garamond"/>
              </a:defRPr>
            </a:pPr>
            <a:r>
              <a:rPr lang="en-US" sz="2400" dirty="0"/>
              <a:t>The Federal Open Market Committee (FOMC) is the branch of the Fed that determines the direction of monetary policy.</a:t>
            </a:r>
          </a:p>
          <a:p>
            <a:pPr lvl="3">
              <a:defRPr sz="2000">
                <a:solidFill>
                  <a:srgbClr val="000000"/>
                </a:solidFill>
                <a:latin typeface="Garamond"/>
              </a:defRPr>
            </a:pPr>
            <a:endParaRPr lang="en-US" sz="1200" b="1" dirty="0"/>
          </a:p>
          <a:p>
            <a:pPr>
              <a:defRPr sz="2000">
                <a:solidFill>
                  <a:srgbClr val="000000"/>
                </a:solidFill>
                <a:latin typeface="Garamond"/>
              </a:defRPr>
            </a:pPr>
            <a:r>
              <a:rPr lang="en-US" sz="2400" b="1" dirty="0"/>
              <a:t>Monetary policy</a:t>
            </a:r>
            <a:r>
              <a:rPr lang="en-US" sz="2400" dirty="0"/>
              <a:t> involves the setting of the money supply by policymakers in the central bank.</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In the U.S., the Fed’s monetary policy involves three main tools:</a:t>
            </a:r>
          </a:p>
          <a:p>
            <a:pPr lvl="1">
              <a:defRPr sz="2000">
                <a:solidFill>
                  <a:srgbClr val="000000"/>
                </a:solidFill>
                <a:latin typeface="Garamond"/>
              </a:defRPr>
            </a:pPr>
            <a:r>
              <a:rPr lang="en-US" sz="2000" dirty="0"/>
              <a:t>Open-Market Operations (OMOs)</a:t>
            </a:r>
          </a:p>
          <a:p>
            <a:pPr lvl="1">
              <a:defRPr sz="2000">
                <a:solidFill>
                  <a:srgbClr val="000000"/>
                </a:solidFill>
                <a:latin typeface="Garamond"/>
              </a:defRPr>
            </a:pPr>
            <a:r>
              <a:rPr lang="en-US" sz="2000" dirty="0"/>
              <a:t>Controlling Key Interest Rates</a:t>
            </a:r>
          </a:p>
          <a:p>
            <a:pPr lvl="1">
              <a:defRPr sz="2000">
                <a:solidFill>
                  <a:srgbClr val="000000"/>
                </a:solidFill>
                <a:latin typeface="Garamond"/>
              </a:defRPr>
            </a:pPr>
            <a:r>
              <a:rPr lang="en-US" sz="2000" dirty="0"/>
              <a:t>Setting Reserve Requirements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Detour: Fiscal policies are conducted by Congress and the executive branch, and involves adjusting government spending and taxes.</a:t>
            </a:r>
          </a:p>
        </p:txBody>
      </p:sp>
      <p:sp>
        <p:nvSpPr>
          <p:cNvPr id="4" name="Rectangle 3">
            <a:extLst>
              <a:ext uri="{FF2B5EF4-FFF2-40B4-BE49-F238E27FC236}">
                <a16:creationId xmlns:a16="http://schemas.microsoft.com/office/drawing/2014/main" id="{C65C228D-7600-B3BB-C7F6-090C3EF79DB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C3CEF5-757C-2C4F-DF2B-58EACB7548E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Fed and Monetary Policy</a:t>
            </a:r>
          </a:p>
        </p:txBody>
      </p:sp>
      <p:sp>
        <p:nvSpPr>
          <p:cNvPr id="5" name="Rectangle 4">
            <a:extLst>
              <a:ext uri="{FF2B5EF4-FFF2-40B4-BE49-F238E27FC236}">
                <a16:creationId xmlns:a16="http://schemas.microsoft.com/office/drawing/2014/main" id="{CF400ECE-D262-5B41-ACD8-364CDC206D5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345E587-E5BC-848D-7657-CA0BEDFADD54}"/>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F3595B92-7FCC-24DB-3CE7-A7EA5C8ECAE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11</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29297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1D2B0-4E09-8B47-FE41-A377131B55A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3480609-9203-306F-12E9-579EB9BC637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A80617-4965-7E41-82D0-2CFCBA0075E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2200" dirty="0">
                <a:solidFill>
                  <a:schemeClr val="bg1"/>
                </a:solidFill>
              </a:rPr>
              <a:t>  Philadelphia Fed (2017, April 3). </a:t>
            </a:r>
            <a:r>
              <a:rPr lang="en-US" sz="2200" i="1" dirty="0">
                <a:solidFill>
                  <a:schemeClr val="bg1"/>
                </a:solidFill>
              </a:rPr>
              <a:t>Segment 405: The Role of the FOMC </a:t>
            </a:r>
            <a:r>
              <a:rPr lang="en-US" sz="2200" dirty="0">
                <a:solidFill>
                  <a:schemeClr val="bg1"/>
                </a:solidFill>
              </a:rPr>
              <a:t>[Video]. YouTube.</a:t>
            </a:r>
            <a:br>
              <a:rPr lang="en-US" sz="2200" dirty="0">
                <a:solidFill>
                  <a:schemeClr val="bg1"/>
                </a:solidFill>
              </a:rPr>
            </a:br>
            <a:r>
              <a:rPr lang="en-US" sz="2200" dirty="0">
                <a:solidFill>
                  <a:schemeClr val="bg1"/>
                </a:solidFill>
              </a:rPr>
              <a:t>  https://youtu.be/GmeZ8t2zth8?si=P4EVc5-y7-LrSlWS</a:t>
            </a:r>
          </a:p>
        </p:txBody>
      </p:sp>
      <p:sp>
        <p:nvSpPr>
          <p:cNvPr id="5" name="Rectangle 4">
            <a:extLst>
              <a:ext uri="{FF2B5EF4-FFF2-40B4-BE49-F238E27FC236}">
                <a16:creationId xmlns:a16="http://schemas.microsoft.com/office/drawing/2014/main" id="{9FF311B0-0D9E-AC89-397E-F0DAABB3355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B272DF6-F4C4-9957-1EAB-962F5E6767E4}"/>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A9E4C5F7-F2D6-AF70-F689-8976FD3FA04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12</a:t>
            </a:fld>
            <a:r>
              <a:rPr lang="en-US" b="1" dirty="0">
                <a:solidFill>
                  <a:schemeClr val="bg1"/>
                </a:solidFill>
                <a:latin typeface="Garamond" panose="02020404030301010803" pitchFamily="18" charset="0"/>
              </a:rPr>
              <a:t> </a:t>
            </a:r>
          </a:p>
        </p:txBody>
      </p:sp>
      <p:pic>
        <p:nvPicPr>
          <p:cNvPr id="3" name="Online Media 2" title="Segment 405: The Role of the FOMC">
            <a:hlinkClick r:id="" action="ppaction://media"/>
            <a:extLst>
              <a:ext uri="{FF2B5EF4-FFF2-40B4-BE49-F238E27FC236}">
                <a16:creationId xmlns:a16="http://schemas.microsoft.com/office/drawing/2014/main" id="{94C98217-AC7A-98F0-308B-F3D850B71FD5}"/>
              </a:ext>
            </a:extLst>
          </p:cNvPr>
          <p:cNvPicPr>
            <a:picLocks noRot="1" noChangeAspect="1"/>
          </p:cNvPicPr>
          <p:nvPr>
            <a:videoFile r:link="rId1"/>
          </p:nvPr>
        </p:nvPicPr>
        <p:blipFill>
          <a:blip r:embed="rId3"/>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33124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2D024-A175-F591-E19A-EA50F64C4F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0CC4A3-F994-870A-29A9-185E6B040728}"/>
              </a:ext>
            </a:extLst>
          </p:cNvPr>
          <p:cNvSpPr>
            <a:spLocks noGrp="1"/>
          </p:cNvSpPr>
          <p:nvPr>
            <p:ph idx="1"/>
          </p:nvPr>
        </p:nvSpPr>
        <p:spPr>
          <a:xfrm>
            <a:off x="3703320" y="1300900"/>
            <a:ext cx="7943734" cy="5081046"/>
          </a:xfrm>
        </p:spPr>
        <p:txBody>
          <a:bodyPr>
            <a:normAutofit/>
          </a:bodyPr>
          <a:lstStyle/>
          <a:p>
            <a:pPr>
              <a:defRPr sz="2000">
                <a:solidFill>
                  <a:srgbClr val="000000"/>
                </a:solidFill>
                <a:latin typeface="Garamond"/>
              </a:defRPr>
            </a:pPr>
            <a:r>
              <a:rPr lang="en-US" sz="2400" b="1" dirty="0"/>
              <a:t>Fractional-Reserve Banking</a:t>
            </a:r>
            <a:r>
              <a:rPr lang="en-US" sz="2400" dirty="0"/>
              <a:t> refers to a banking system in which banks hold only a fraction of deposits as reserves.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When commercial banks receive a deposit, they can choose to:</a:t>
            </a:r>
          </a:p>
          <a:p>
            <a:pPr lvl="1">
              <a:defRPr sz="2000">
                <a:solidFill>
                  <a:srgbClr val="000000"/>
                </a:solidFill>
                <a:latin typeface="Garamond"/>
              </a:defRPr>
            </a:pPr>
            <a:r>
              <a:rPr lang="en-US" sz="2000" dirty="0"/>
              <a:t>Keep a portion of the deposit as reserves</a:t>
            </a:r>
          </a:p>
          <a:p>
            <a:pPr lvl="1">
              <a:defRPr sz="2000">
                <a:solidFill>
                  <a:srgbClr val="000000"/>
                </a:solidFill>
                <a:latin typeface="Garamond"/>
              </a:defRPr>
            </a:pPr>
            <a:r>
              <a:rPr lang="en-US" sz="2000" dirty="0"/>
              <a:t>Lend a portion of the deposit out as loans</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Banks’ decisions about how much of their deposits to hold as reserves can affect the money supply in the economy.</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If banks choose to keep all deposits as reserves, the money supply in the economy is not affected further.</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But if they choose to keep only a fraction as reserves…</a:t>
            </a:r>
          </a:p>
        </p:txBody>
      </p:sp>
      <p:sp>
        <p:nvSpPr>
          <p:cNvPr id="4" name="Rectangle 3">
            <a:extLst>
              <a:ext uri="{FF2B5EF4-FFF2-40B4-BE49-F238E27FC236}">
                <a16:creationId xmlns:a16="http://schemas.microsoft.com/office/drawing/2014/main" id="{B39255C0-3CA4-CD9E-BD4A-86D22059E43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39F2BB-FE4E-27CD-4F15-9A35E35446E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Fractional-Reserve Banking</a:t>
            </a:r>
          </a:p>
        </p:txBody>
      </p:sp>
      <p:sp>
        <p:nvSpPr>
          <p:cNvPr id="5" name="Rectangle 4">
            <a:extLst>
              <a:ext uri="{FF2B5EF4-FFF2-40B4-BE49-F238E27FC236}">
                <a16:creationId xmlns:a16="http://schemas.microsoft.com/office/drawing/2014/main" id="{D4F4D711-F2DE-F46D-D868-D07C32F34E8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BEF8E2D-A57E-D48F-C383-211C0DD8B1B9}"/>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F714F719-5D7B-05DE-9683-32EF9BA0E3F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13</a:t>
            </a:fld>
            <a:r>
              <a:rPr lang="en-US" b="1" dirty="0">
                <a:solidFill>
                  <a:schemeClr val="bg1"/>
                </a:solidFill>
                <a:latin typeface="Garamond" panose="02020404030301010803" pitchFamily="18" charset="0"/>
              </a:rPr>
              <a:t> </a:t>
            </a:r>
          </a:p>
        </p:txBody>
      </p:sp>
      <p:pic>
        <p:nvPicPr>
          <p:cNvPr id="2050" name="Picture 2" descr="Why Are Your Funds Safe? | Блог Bankera">
            <a:extLst>
              <a:ext uri="{FF2B5EF4-FFF2-40B4-BE49-F238E27FC236}">
                <a16:creationId xmlns:a16="http://schemas.microsoft.com/office/drawing/2014/main" id="{B7CCB289-F995-B4DD-F546-2B79A372C4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4" t="18970" r="49990" b="1600"/>
          <a:stretch/>
        </p:blipFill>
        <p:spPr bwMode="auto">
          <a:xfrm>
            <a:off x="541771" y="1427532"/>
            <a:ext cx="303524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58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82350-96D5-D066-23DD-B38CBC93FA9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08FF45-781B-61FE-8C20-1B7EF2C759D8}"/>
              </a:ext>
            </a:extLst>
          </p:cNvPr>
          <p:cNvSpPr>
            <a:spLocks noGrp="1"/>
          </p:cNvSpPr>
          <p:nvPr>
            <p:ph idx="1"/>
          </p:nvPr>
        </p:nvSpPr>
        <p:spPr>
          <a:xfrm>
            <a:off x="541771" y="1300900"/>
            <a:ext cx="11105283" cy="5081046"/>
          </a:xfrm>
        </p:spPr>
        <p:txBody>
          <a:bodyPr>
            <a:normAutofit/>
          </a:bodyPr>
          <a:lstStyle/>
          <a:p>
            <a:pPr>
              <a:defRPr sz="2000">
                <a:solidFill>
                  <a:srgbClr val="000000"/>
                </a:solidFill>
                <a:latin typeface="Garamond"/>
              </a:defRPr>
            </a:pPr>
            <a:r>
              <a:rPr lang="en-US" sz="2400" dirty="0"/>
              <a:t>Suppose that all banks in the economy keep exactly 10% of deposits as reserves.</a:t>
            </a:r>
          </a:p>
          <a:p>
            <a:pPr lvl="3">
              <a:defRPr sz="2000">
                <a:solidFill>
                  <a:srgbClr val="000000"/>
                </a:solidFill>
                <a:latin typeface="Garamond"/>
              </a:defRPr>
            </a:pPr>
            <a:endParaRPr lang="en-US" sz="1000" dirty="0"/>
          </a:p>
          <a:p>
            <a:pPr>
              <a:defRPr sz="2000">
                <a:solidFill>
                  <a:srgbClr val="000000"/>
                </a:solidFill>
                <a:latin typeface="Garamond"/>
              </a:defRPr>
            </a:pPr>
            <a:r>
              <a:rPr lang="en-US" sz="2400" dirty="0"/>
              <a:t>Agent #1 makes a deposit of $100,000 at Bank A.</a:t>
            </a:r>
          </a:p>
          <a:p>
            <a:pPr lvl="3">
              <a:defRPr sz="2000">
                <a:solidFill>
                  <a:srgbClr val="000000"/>
                </a:solidFill>
                <a:latin typeface="Garamond"/>
              </a:defRPr>
            </a:pPr>
            <a:endParaRPr lang="en-US" sz="1000" dirty="0"/>
          </a:p>
          <a:p>
            <a:pPr>
              <a:defRPr sz="2000">
                <a:solidFill>
                  <a:srgbClr val="000000"/>
                </a:solidFill>
                <a:latin typeface="Garamond"/>
              </a:defRPr>
            </a:pPr>
            <a:r>
              <a:rPr lang="en-US" sz="2400" dirty="0"/>
              <a:t>Bank A keeps $10,000 as reserves and lends out $90,000 to Agent #2.</a:t>
            </a:r>
          </a:p>
          <a:p>
            <a:pPr lvl="3">
              <a:defRPr sz="2000">
                <a:solidFill>
                  <a:srgbClr val="000000"/>
                </a:solidFill>
                <a:latin typeface="Garamond"/>
              </a:defRPr>
            </a:pPr>
            <a:endParaRPr lang="en-US" sz="1000" dirty="0"/>
          </a:p>
          <a:p>
            <a:pPr>
              <a:defRPr sz="2000">
                <a:solidFill>
                  <a:srgbClr val="000000"/>
                </a:solidFill>
                <a:latin typeface="Garamond"/>
              </a:defRPr>
            </a:pPr>
            <a:r>
              <a:rPr lang="en-US" sz="2400" dirty="0"/>
              <a:t>Agent #2 spends the $90,000 which ends up as deposits in Bank B.</a:t>
            </a:r>
          </a:p>
          <a:p>
            <a:pPr lvl="3">
              <a:defRPr sz="2000">
                <a:solidFill>
                  <a:srgbClr val="000000"/>
                </a:solidFill>
                <a:latin typeface="Garamond"/>
              </a:defRPr>
            </a:pPr>
            <a:endParaRPr lang="en-US" sz="1000" dirty="0"/>
          </a:p>
          <a:p>
            <a:pPr>
              <a:defRPr sz="2000">
                <a:solidFill>
                  <a:srgbClr val="000000"/>
                </a:solidFill>
                <a:latin typeface="Garamond"/>
              </a:defRPr>
            </a:pPr>
            <a:r>
              <a:rPr lang="en-US" sz="2400" dirty="0"/>
              <a:t>Bank B keeps $9,000 as reserves and lends out $81,000 to Agent #3.</a:t>
            </a:r>
          </a:p>
          <a:p>
            <a:pPr lvl="3">
              <a:defRPr sz="2000">
                <a:solidFill>
                  <a:srgbClr val="000000"/>
                </a:solidFill>
                <a:latin typeface="Garamond"/>
              </a:defRPr>
            </a:pPr>
            <a:endParaRPr lang="en-US" sz="1000" dirty="0"/>
          </a:p>
          <a:p>
            <a:pPr>
              <a:defRPr sz="2000">
                <a:solidFill>
                  <a:srgbClr val="000000"/>
                </a:solidFill>
                <a:latin typeface="Garamond"/>
              </a:defRPr>
            </a:pPr>
            <a:r>
              <a:rPr lang="en-US" sz="2400" dirty="0"/>
              <a:t>Agent #3 spends the $81,000 which ends up as deposits in Bank C.</a:t>
            </a:r>
          </a:p>
          <a:p>
            <a:pPr lvl="3">
              <a:defRPr sz="2000">
                <a:solidFill>
                  <a:srgbClr val="000000"/>
                </a:solidFill>
                <a:latin typeface="Garamond"/>
              </a:defRPr>
            </a:pPr>
            <a:endParaRPr lang="en-US" sz="1000" dirty="0"/>
          </a:p>
          <a:p>
            <a:pPr>
              <a:defRPr sz="2000">
                <a:solidFill>
                  <a:srgbClr val="000000"/>
                </a:solidFill>
                <a:latin typeface="Garamond"/>
              </a:defRPr>
            </a:pPr>
            <a:r>
              <a:rPr lang="en-US" sz="2400" dirty="0"/>
              <a:t>Bank C keeps $8,100 as reserves and lends out $72,900 to Agent #3.</a:t>
            </a:r>
          </a:p>
          <a:p>
            <a:pPr lvl="3">
              <a:defRPr sz="2000">
                <a:solidFill>
                  <a:srgbClr val="000000"/>
                </a:solidFill>
                <a:latin typeface="Garamond"/>
              </a:defRPr>
            </a:pPr>
            <a:endParaRPr lang="en-US" sz="1000" dirty="0"/>
          </a:p>
          <a:p>
            <a:pPr>
              <a:defRPr sz="2000">
                <a:solidFill>
                  <a:srgbClr val="000000"/>
                </a:solidFill>
                <a:latin typeface="Garamond"/>
              </a:defRPr>
            </a:pPr>
            <a:r>
              <a:rPr lang="en-US" sz="2400" dirty="0"/>
              <a:t>…and so on…</a:t>
            </a:r>
          </a:p>
          <a:p>
            <a:pPr>
              <a:defRPr sz="2000">
                <a:solidFill>
                  <a:srgbClr val="000000"/>
                </a:solidFill>
                <a:latin typeface="Garamond"/>
              </a:defRPr>
            </a:pPr>
            <a:endParaRPr lang="en-US" sz="2400" dirty="0"/>
          </a:p>
          <a:p>
            <a:pPr>
              <a:defRPr sz="2000">
                <a:solidFill>
                  <a:srgbClr val="000000"/>
                </a:solidFill>
                <a:latin typeface="Garamond"/>
              </a:defRPr>
            </a:pPr>
            <a:endParaRPr lang="en-US" sz="2400" dirty="0"/>
          </a:p>
        </p:txBody>
      </p:sp>
      <p:sp>
        <p:nvSpPr>
          <p:cNvPr id="4" name="Rectangle 3">
            <a:extLst>
              <a:ext uri="{FF2B5EF4-FFF2-40B4-BE49-F238E27FC236}">
                <a16:creationId xmlns:a16="http://schemas.microsoft.com/office/drawing/2014/main" id="{EF25E67A-A4D5-B09A-0A72-4EC0232DE77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C942F-A754-A1C1-D980-CD9D4709C13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Fractional-Reserve Banking</a:t>
            </a:r>
          </a:p>
        </p:txBody>
      </p:sp>
      <p:sp>
        <p:nvSpPr>
          <p:cNvPr id="5" name="Rectangle 4">
            <a:extLst>
              <a:ext uri="{FF2B5EF4-FFF2-40B4-BE49-F238E27FC236}">
                <a16:creationId xmlns:a16="http://schemas.microsoft.com/office/drawing/2014/main" id="{95C48534-B871-7E45-4438-F7B502CF2A3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816E03B-C4EA-3BC5-5592-548D4E8FFE77}"/>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897B1C64-A806-9893-4CA4-6B1746244C1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96569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4247B-0084-85FE-6830-01DF99DC74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E6178-9C84-EDF2-871F-4D4DA0F44C1F}"/>
              </a:ext>
            </a:extLst>
          </p:cNvPr>
          <p:cNvSpPr>
            <a:spLocks noGrp="1"/>
          </p:cNvSpPr>
          <p:nvPr>
            <p:ph idx="1"/>
          </p:nvPr>
        </p:nvSpPr>
        <p:spPr>
          <a:xfrm>
            <a:off x="541771" y="1300900"/>
            <a:ext cx="11105283" cy="5081046"/>
          </a:xfrm>
        </p:spPr>
        <p:txBody>
          <a:bodyPr>
            <a:normAutofit/>
          </a:bodyPr>
          <a:lstStyle/>
          <a:p>
            <a:pPr>
              <a:defRPr sz="2000">
                <a:solidFill>
                  <a:srgbClr val="000000"/>
                </a:solidFill>
                <a:latin typeface="Garamond"/>
              </a:defRPr>
            </a:pPr>
            <a:r>
              <a:rPr lang="en-US" sz="2400" dirty="0"/>
              <a:t>Let’s see how much each bank “has”:</a:t>
            </a:r>
          </a:p>
          <a:p>
            <a:pPr lvl="1">
              <a:defRPr sz="2000">
                <a:solidFill>
                  <a:srgbClr val="000000"/>
                </a:solidFill>
                <a:latin typeface="Garamond"/>
              </a:defRPr>
            </a:pPr>
            <a:r>
              <a:rPr lang="en-US" sz="2000" dirty="0"/>
              <a:t>Bank A “has” $100,000 − $10,000 in Reserves, and $90,000 in loans.</a:t>
            </a:r>
          </a:p>
          <a:p>
            <a:pPr lvl="1">
              <a:defRPr sz="2000">
                <a:solidFill>
                  <a:srgbClr val="000000"/>
                </a:solidFill>
                <a:latin typeface="Garamond"/>
              </a:defRPr>
            </a:pPr>
            <a:r>
              <a:rPr lang="en-US" sz="2000" dirty="0"/>
              <a:t>Bank B “has” $90,000 − $9,000 in Reserves, and $81,000 in loans.</a:t>
            </a:r>
          </a:p>
          <a:p>
            <a:pPr lvl="1">
              <a:defRPr sz="2000">
                <a:solidFill>
                  <a:srgbClr val="000000"/>
                </a:solidFill>
                <a:latin typeface="Garamond"/>
              </a:defRPr>
            </a:pPr>
            <a:r>
              <a:rPr lang="en-US" sz="2000" dirty="0"/>
              <a:t>Bank C “has” $81,000 − $8,100 in Reserves, and $72,900 in loans.</a:t>
            </a:r>
          </a:p>
          <a:p>
            <a:pPr lvl="1">
              <a:defRPr sz="2000">
                <a:solidFill>
                  <a:srgbClr val="000000"/>
                </a:solidFill>
                <a:latin typeface="Garamond"/>
              </a:defRPr>
            </a:pPr>
            <a:r>
              <a:rPr lang="en-US" sz="2000" dirty="0"/>
              <a:t>Bank D “has” $72,900 − $7,290 in Reserves, and $65,610 in loans.</a:t>
            </a:r>
          </a:p>
          <a:p>
            <a:pPr lvl="1">
              <a:defRPr sz="2000">
                <a:solidFill>
                  <a:srgbClr val="000000"/>
                </a:solidFill>
                <a:latin typeface="Garamond"/>
              </a:defRPr>
            </a:pPr>
            <a:r>
              <a:rPr lang="en-US" sz="2000" dirty="0"/>
              <a:t>Bank E “has” $65,610 − $6,561 in Reserves, and $59,049 in loans.</a:t>
            </a:r>
          </a:p>
          <a:p>
            <a:pPr lvl="1">
              <a:defRPr sz="2000">
                <a:solidFill>
                  <a:srgbClr val="000000"/>
                </a:solidFill>
                <a:latin typeface="Garamond"/>
              </a:defRPr>
            </a:pPr>
            <a:r>
              <a:rPr lang="en-US" sz="2000" dirty="0"/>
              <a:t>…and so on</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Adding all that the banks “have,” the total amount of money created is $1,000,000.</a:t>
            </a:r>
          </a:p>
          <a:p>
            <a:pPr>
              <a:defRPr sz="2000">
                <a:solidFill>
                  <a:srgbClr val="000000"/>
                </a:solidFill>
                <a:latin typeface="Garamond"/>
              </a:defRPr>
            </a:pPr>
            <a:endParaRPr lang="en-US" sz="2400" dirty="0"/>
          </a:p>
          <a:p>
            <a:pPr>
              <a:defRPr sz="2000">
                <a:solidFill>
                  <a:srgbClr val="000000"/>
                </a:solidFill>
                <a:latin typeface="Garamond"/>
              </a:defRPr>
            </a:pPr>
            <a:endParaRPr lang="en-US" sz="2400" dirty="0"/>
          </a:p>
          <a:p>
            <a:pPr>
              <a:defRPr sz="2000">
                <a:solidFill>
                  <a:srgbClr val="000000"/>
                </a:solidFill>
                <a:latin typeface="Garamond"/>
              </a:defRPr>
            </a:pPr>
            <a:endParaRPr lang="en-US" sz="2400" dirty="0"/>
          </a:p>
          <a:p>
            <a:pPr>
              <a:defRPr sz="2000">
                <a:solidFill>
                  <a:srgbClr val="000000"/>
                </a:solidFill>
                <a:latin typeface="Garamond"/>
              </a:defRPr>
            </a:pPr>
            <a:endParaRPr lang="en-US" sz="2400" dirty="0"/>
          </a:p>
          <a:p>
            <a:pPr>
              <a:defRPr sz="2000">
                <a:solidFill>
                  <a:srgbClr val="000000"/>
                </a:solidFill>
                <a:latin typeface="Garamond"/>
              </a:defRPr>
            </a:pPr>
            <a:endParaRPr lang="en-US" sz="2400" dirty="0"/>
          </a:p>
        </p:txBody>
      </p:sp>
      <p:sp>
        <p:nvSpPr>
          <p:cNvPr id="4" name="Rectangle 3">
            <a:extLst>
              <a:ext uri="{FF2B5EF4-FFF2-40B4-BE49-F238E27FC236}">
                <a16:creationId xmlns:a16="http://schemas.microsoft.com/office/drawing/2014/main" id="{3C34A47C-A6D7-C9D3-34F3-F3D351A6E97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DBF867-F92B-B02F-EDE9-1D75D441585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Fractional-Reserve Banking</a:t>
            </a:r>
          </a:p>
        </p:txBody>
      </p:sp>
      <p:sp>
        <p:nvSpPr>
          <p:cNvPr id="5" name="Rectangle 4">
            <a:extLst>
              <a:ext uri="{FF2B5EF4-FFF2-40B4-BE49-F238E27FC236}">
                <a16:creationId xmlns:a16="http://schemas.microsoft.com/office/drawing/2014/main" id="{11541607-E967-E8B7-525D-196ABAFEF5E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9178311-6A1F-5FA5-D120-6D22EDEBD82D}"/>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85D553AD-3DDA-490F-677C-F9B628914DA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15</a:t>
            </a:fld>
            <a:r>
              <a:rPr lang="en-US" b="1" dirty="0">
                <a:solidFill>
                  <a:schemeClr val="bg1"/>
                </a:solidFill>
                <a:latin typeface="Garamond" panose="02020404030301010803" pitchFamily="18" charset="0"/>
              </a:rPr>
              <a:t> </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07E594CD-DAB1-66A5-91AB-8FA9F6627530}"/>
                  </a:ext>
                </a:extLst>
              </p:cNvPr>
              <p:cNvSpPr/>
              <p:nvPr/>
            </p:nvSpPr>
            <p:spPr>
              <a:xfrm>
                <a:off x="841248" y="4803532"/>
                <a:ext cx="10506326" cy="833177"/>
              </a:xfrm>
              <a:prstGeom prst="roundRect">
                <a:avLst/>
              </a:prstGeom>
              <a:solidFill>
                <a:srgbClr val="771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𝟏𝟎𝟎𝟎𝟎𝟎</m:t>
                      </m:r>
                      <m:r>
                        <a:rPr lang="en-US" sz="2400" b="1" i="1" dirty="0" smtClean="0">
                          <a:latin typeface="Cambria Math" panose="02040503050406030204" pitchFamily="18" charset="0"/>
                        </a:rPr>
                        <m:t>+</m:t>
                      </m:r>
                      <m:r>
                        <a:rPr lang="en-US" sz="2400" b="1" i="1" dirty="0" smtClean="0">
                          <a:latin typeface="Cambria Math" panose="02040503050406030204" pitchFamily="18" charset="0"/>
                        </a:rPr>
                        <m:t>𝟗𝟎𝟎𝟎𝟎</m:t>
                      </m:r>
                      <m:r>
                        <a:rPr lang="en-US" sz="2400" b="1" i="1" dirty="0" smtClean="0">
                          <a:latin typeface="Cambria Math" panose="02040503050406030204" pitchFamily="18" charset="0"/>
                        </a:rPr>
                        <m:t>+</m:t>
                      </m:r>
                      <m:r>
                        <a:rPr lang="en-US" sz="2400" b="1" i="1" dirty="0" smtClean="0">
                          <a:latin typeface="Cambria Math" panose="02040503050406030204" pitchFamily="18" charset="0"/>
                        </a:rPr>
                        <m:t>𝟖𝟏𝟎𝟎𝟎</m:t>
                      </m:r>
                      <m:r>
                        <a:rPr lang="en-US" sz="2400" b="1" i="1" dirty="0" smtClean="0">
                          <a:latin typeface="Cambria Math" panose="02040503050406030204" pitchFamily="18" charset="0"/>
                        </a:rPr>
                        <m:t>+</m:t>
                      </m:r>
                      <m:r>
                        <a:rPr lang="en-US" sz="2400" b="1" i="1" dirty="0" smtClean="0">
                          <a:latin typeface="Cambria Math" panose="02040503050406030204" pitchFamily="18" charset="0"/>
                        </a:rPr>
                        <m:t>𝟕𝟗𝟐𝟎𝟎</m:t>
                      </m:r>
                      <m:r>
                        <a:rPr lang="en-US" sz="2400" b="1" i="1" dirty="0" smtClean="0">
                          <a:latin typeface="Cambria Math" panose="02040503050406030204" pitchFamily="18" charset="0"/>
                        </a:rPr>
                        <m:t>+⋯=</m:t>
                      </m:r>
                      <m:f>
                        <m:fPr>
                          <m:ctrlPr>
                            <a:rPr lang="en-US" sz="2400" b="1" i="1" dirty="0" smtClean="0">
                              <a:latin typeface="Cambria Math" panose="02040503050406030204" pitchFamily="18" charset="0"/>
                              <a:ea typeface="Cambria Math" panose="02040503050406030204" pitchFamily="18" charset="0"/>
                            </a:rPr>
                          </m:ctrlPr>
                        </m:fPr>
                        <m:num>
                          <m:r>
                            <a:rPr lang="en-US" sz="2400" b="1" i="1" dirty="0" smtClean="0">
                              <a:latin typeface="Cambria Math" panose="02040503050406030204" pitchFamily="18" charset="0"/>
                              <a:ea typeface="Cambria Math" panose="02040503050406030204" pitchFamily="18" charset="0"/>
                            </a:rPr>
                            <m:t>𝟏𝟎𝟎𝟎𝟎𝟎</m:t>
                          </m:r>
                        </m:num>
                        <m:den>
                          <m:r>
                            <a:rPr lang="en-US" sz="2400" b="1" i="1" dirty="0" smtClean="0">
                              <a:latin typeface="Cambria Math" panose="02040503050406030204" pitchFamily="18" charset="0"/>
                              <a:ea typeface="Cambria Math" panose="02040503050406030204" pitchFamily="18" charset="0"/>
                            </a:rPr>
                            <m:t>𝟏</m:t>
                          </m:r>
                          <m:r>
                            <a:rPr lang="en-US" sz="2400" b="1" i="1" dirty="0" smtClean="0">
                              <a:latin typeface="Cambria Math" panose="02040503050406030204" pitchFamily="18" charset="0"/>
                              <a:ea typeface="Cambria Math" panose="02040503050406030204" pitchFamily="18" charset="0"/>
                            </a:rPr>
                            <m:t>−</m:t>
                          </m:r>
                          <m:r>
                            <a:rPr lang="en-US" sz="2400" b="1" i="1" dirty="0" smtClean="0">
                              <a:latin typeface="Cambria Math" panose="02040503050406030204" pitchFamily="18" charset="0"/>
                              <a:ea typeface="Cambria Math" panose="02040503050406030204" pitchFamily="18" charset="0"/>
                            </a:rPr>
                            <m:t>𝟎</m:t>
                          </m:r>
                          <m:r>
                            <a:rPr lang="en-US" sz="2400" b="1" i="1" dirty="0" smtClean="0">
                              <a:latin typeface="Cambria Math" panose="02040503050406030204" pitchFamily="18" charset="0"/>
                              <a:ea typeface="Cambria Math" panose="02040503050406030204" pitchFamily="18" charset="0"/>
                            </a:rPr>
                            <m:t>.</m:t>
                          </m:r>
                          <m:r>
                            <a:rPr lang="en-US" sz="2400" b="1" i="1" dirty="0" smtClean="0">
                              <a:latin typeface="Cambria Math" panose="02040503050406030204" pitchFamily="18" charset="0"/>
                              <a:ea typeface="Cambria Math" panose="02040503050406030204" pitchFamily="18" charset="0"/>
                            </a:rPr>
                            <m:t>𝟗</m:t>
                          </m:r>
                        </m:den>
                      </m:f>
                      <m:r>
                        <a:rPr lang="en-US" sz="2400" b="1" i="1" dirty="0">
                          <a:latin typeface="Cambria Math" panose="02040503050406030204" pitchFamily="18" charset="0"/>
                          <a:ea typeface="Cambria Math" panose="02040503050406030204" pitchFamily="18" charset="0"/>
                        </a:rPr>
                        <m:t>=</m:t>
                      </m:r>
                      <m:r>
                        <a:rPr lang="en-US" sz="2400" b="1" i="1" dirty="0">
                          <a:latin typeface="Cambria Math" panose="02040503050406030204" pitchFamily="18" charset="0"/>
                          <a:ea typeface="Cambria Math" panose="02040503050406030204" pitchFamily="18" charset="0"/>
                        </a:rPr>
                        <m:t>𝟏𝟎𝟎𝟎𝟎𝟎𝟎</m:t>
                      </m:r>
                    </m:oMath>
                  </m:oMathPara>
                </a14:m>
                <a:endParaRPr lang="en-US" sz="2400" b="1" dirty="0">
                  <a:latin typeface="Garamond" panose="02020404030301010803" pitchFamily="18" charset="0"/>
                </a:endParaRPr>
              </a:p>
            </p:txBody>
          </p:sp>
        </mc:Choice>
        <mc:Fallback xmlns="">
          <p:sp>
            <p:nvSpPr>
              <p:cNvPr id="8" name="Rectangle: Rounded Corners 7">
                <a:extLst>
                  <a:ext uri="{FF2B5EF4-FFF2-40B4-BE49-F238E27FC236}">
                    <a16:creationId xmlns:a16="http://schemas.microsoft.com/office/drawing/2014/main" id="{07E594CD-DAB1-66A5-91AB-8FA9F6627530}"/>
                  </a:ext>
                </a:extLst>
              </p:cNvPr>
              <p:cNvSpPr>
                <a:spLocks noRot="1" noChangeAspect="1" noMove="1" noResize="1" noEditPoints="1" noAdjustHandles="1" noChangeArrowheads="1" noChangeShapeType="1" noTextEdit="1"/>
              </p:cNvSpPr>
              <p:nvPr/>
            </p:nvSpPr>
            <p:spPr>
              <a:xfrm>
                <a:off x="841248" y="4803532"/>
                <a:ext cx="10506326" cy="833177"/>
              </a:xfrm>
              <a:prstGeom prst="roundRect">
                <a:avLst/>
              </a:prstGeom>
              <a:blipFill>
                <a:blip r:embed="rId2"/>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26856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CC5F0-BD9F-EC7C-7E32-4538BFACE9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2FDF70-8945-B46B-FFEE-1E033F9AA12D}"/>
              </a:ext>
            </a:extLst>
          </p:cNvPr>
          <p:cNvSpPr>
            <a:spLocks noGrp="1"/>
          </p:cNvSpPr>
          <p:nvPr>
            <p:ph idx="1"/>
          </p:nvPr>
        </p:nvSpPr>
        <p:spPr>
          <a:xfrm>
            <a:off x="5193792" y="1300900"/>
            <a:ext cx="6453261" cy="5081046"/>
          </a:xfrm>
        </p:spPr>
        <p:txBody>
          <a:bodyPr>
            <a:normAutofit/>
          </a:bodyPr>
          <a:lstStyle/>
          <a:p>
            <a:pPr>
              <a:defRPr sz="2000">
                <a:solidFill>
                  <a:srgbClr val="000000"/>
                </a:solidFill>
                <a:latin typeface="Garamond"/>
              </a:defRPr>
            </a:pPr>
            <a:r>
              <a:rPr lang="en-US" sz="2400" dirty="0"/>
              <a:t>The fraction of deposits that banks hold as reserves is called the </a:t>
            </a:r>
            <a:r>
              <a:rPr lang="en-US" sz="2400" b="1" dirty="0"/>
              <a:t>Reserve Ratio</a:t>
            </a:r>
            <a:r>
              <a:rPr lang="en-US" sz="2400" dirty="0"/>
              <a:t>.</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The </a:t>
            </a:r>
            <a:r>
              <a:rPr lang="en-US" sz="2400" b="1" dirty="0"/>
              <a:t>Money Multiplier</a:t>
            </a:r>
            <a:r>
              <a:rPr lang="en-US" sz="2400" dirty="0"/>
              <a:t> is the amount of money created from each dollar of reserves, and it equals the reciprocal of the reserve ratio.</a:t>
            </a:r>
          </a:p>
          <a:p>
            <a:pPr lvl="1">
              <a:defRPr sz="2000">
                <a:solidFill>
                  <a:srgbClr val="000000"/>
                </a:solidFill>
                <a:latin typeface="Garamond"/>
              </a:defRPr>
            </a:pPr>
            <a:r>
              <a:rPr lang="en-US" sz="2000" dirty="0"/>
              <a:t>The higher the reserve ratio, the less money is created.</a:t>
            </a:r>
          </a:p>
          <a:p>
            <a:pPr lvl="1">
              <a:defRPr sz="2000">
                <a:solidFill>
                  <a:srgbClr val="000000"/>
                </a:solidFill>
                <a:latin typeface="Garamond"/>
              </a:defRPr>
            </a:pPr>
            <a:r>
              <a:rPr lang="en-US" sz="2000" dirty="0"/>
              <a:t>The lower the reserve ratio, the more money is created.</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In our example, the reserve ratio is 10%, so the money multiplier is its reciprocal, 10.</a:t>
            </a:r>
          </a:p>
          <a:p>
            <a:pPr lvl="1">
              <a:defRPr sz="2000">
                <a:solidFill>
                  <a:srgbClr val="000000"/>
                </a:solidFill>
                <a:latin typeface="Garamond"/>
              </a:defRPr>
            </a:pPr>
            <a:r>
              <a:rPr lang="en-US" sz="2000" dirty="0"/>
              <a:t>If the reserve ratio is 5%, the money multiplier is 20.</a:t>
            </a:r>
          </a:p>
          <a:p>
            <a:pPr lvl="1">
              <a:defRPr sz="2000">
                <a:solidFill>
                  <a:srgbClr val="000000"/>
                </a:solidFill>
                <a:latin typeface="Garamond"/>
              </a:defRPr>
            </a:pPr>
            <a:r>
              <a:rPr lang="en-US" sz="2000" dirty="0"/>
              <a:t>If the reserve ratio is 25%, the money multiplier is 4.</a:t>
            </a:r>
          </a:p>
          <a:p>
            <a:pPr lvl="1">
              <a:defRPr sz="2000">
                <a:solidFill>
                  <a:srgbClr val="000000"/>
                </a:solidFill>
                <a:latin typeface="Garamond"/>
              </a:defRPr>
            </a:pPr>
            <a:endParaRPr lang="en-US" sz="2000" dirty="0"/>
          </a:p>
          <a:p>
            <a:pPr>
              <a:defRPr sz="2000">
                <a:solidFill>
                  <a:srgbClr val="000000"/>
                </a:solidFill>
                <a:latin typeface="Garamond"/>
              </a:defRPr>
            </a:pPr>
            <a:endParaRPr lang="en-US" sz="2400" dirty="0"/>
          </a:p>
        </p:txBody>
      </p:sp>
      <p:sp>
        <p:nvSpPr>
          <p:cNvPr id="4" name="Rectangle 3">
            <a:extLst>
              <a:ext uri="{FF2B5EF4-FFF2-40B4-BE49-F238E27FC236}">
                <a16:creationId xmlns:a16="http://schemas.microsoft.com/office/drawing/2014/main" id="{EF2BADE2-01EF-0570-E187-0BE0A805C58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150C7-B07F-6115-CC7F-87B361508CE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Fractional-Reserve Banking</a:t>
            </a:r>
          </a:p>
        </p:txBody>
      </p:sp>
      <p:sp>
        <p:nvSpPr>
          <p:cNvPr id="5" name="Rectangle 4">
            <a:extLst>
              <a:ext uri="{FF2B5EF4-FFF2-40B4-BE49-F238E27FC236}">
                <a16:creationId xmlns:a16="http://schemas.microsoft.com/office/drawing/2014/main" id="{108451D8-518E-E57A-13DC-64362A89F56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453B0DD-EE53-ED22-D80E-550098B9EB39}"/>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722575E1-444D-7558-3EB2-853D20F82D3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16</a:t>
            </a:fld>
            <a:r>
              <a:rPr lang="en-US" b="1" dirty="0">
                <a:solidFill>
                  <a:schemeClr val="bg1"/>
                </a:solidFill>
                <a:latin typeface="Garamond" panose="02020404030301010803" pitchFamily="18" charset="0"/>
              </a:rPr>
              <a:t> </a:t>
            </a:r>
          </a:p>
        </p:txBody>
      </p:sp>
      <p:pic>
        <p:nvPicPr>
          <p:cNvPr id="1028" name="Picture 4" descr="Fractional Reserve Banking: Benefits And Drawbacks">
            <a:extLst>
              <a:ext uri="{FF2B5EF4-FFF2-40B4-BE49-F238E27FC236}">
                <a16:creationId xmlns:a16="http://schemas.microsoft.com/office/drawing/2014/main" id="{799304E7-DEE7-5136-B5D2-318C3C255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71" y="142753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24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5F96C-E748-4F3E-8466-39EBFA445D8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7F41042-3BD3-EEEC-A858-37891D4427D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489965-C424-ACC1-28CC-79D389772A5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2200" dirty="0">
                <a:solidFill>
                  <a:schemeClr val="bg1"/>
                </a:solidFill>
              </a:rPr>
              <a:t>  The Wall Street Journal (2023, March 13). </a:t>
            </a:r>
            <a:r>
              <a:rPr lang="en-US" sz="2200" i="1" dirty="0">
                <a:solidFill>
                  <a:schemeClr val="bg1"/>
                </a:solidFill>
              </a:rPr>
              <a:t>The Silicon Valley Bank Collapse, Explained | WSJ </a:t>
            </a:r>
            <a:br>
              <a:rPr lang="en-US" sz="2200" dirty="0">
                <a:solidFill>
                  <a:schemeClr val="bg1"/>
                </a:solidFill>
              </a:rPr>
            </a:br>
            <a:r>
              <a:rPr lang="en-US" sz="2200" dirty="0">
                <a:solidFill>
                  <a:schemeClr val="bg1"/>
                </a:solidFill>
              </a:rPr>
              <a:t>  [Video]. YouTube. https://youtu.be/YDwDMF_f5rM?si=lzwEuEJ_iglW-f31</a:t>
            </a:r>
          </a:p>
        </p:txBody>
      </p:sp>
      <p:sp>
        <p:nvSpPr>
          <p:cNvPr id="5" name="Rectangle 4">
            <a:extLst>
              <a:ext uri="{FF2B5EF4-FFF2-40B4-BE49-F238E27FC236}">
                <a16:creationId xmlns:a16="http://schemas.microsoft.com/office/drawing/2014/main" id="{C347A660-FE95-49CF-A8DB-B39EC82239A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710D2AE-788F-4585-0AFD-BBD1BBF15729}"/>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1DFD135E-926B-0F97-6F18-4D13CC6E886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17</a:t>
            </a:fld>
            <a:r>
              <a:rPr lang="en-US" b="1" dirty="0">
                <a:solidFill>
                  <a:schemeClr val="bg1"/>
                </a:solidFill>
                <a:latin typeface="Garamond" panose="02020404030301010803" pitchFamily="18" charset="0"/>
              </a:rPr>
              <a:t> </a:t>
            </a:r>
          </a:p>
        </p:txBody>
      </p:sp>
      <p:pic>
        <p:nvPicPr>
          <p:cNvPr id="11" name="Online Media 10" title="The Silicon Valley Bank Collapse, Explained | WSJ">
            <a:hlinkClick r:id="" action="ppaction://media"/>
            <a:extLst>
              <a:ext uri="{FF2B5EF4-FFF2-40B4-BE49-F238E27FC236}">
                <a16:creationId xmlns:a16="http://schemas.microsoft.com/office/drawing/2014/main" id="{30BBC412-8183-DDB9-1387-3B5A9B313DE1}"/>
              </a:ext>
            </a:extLst>
          </p:cNvPr>
          <p:cNvPicPr>
            <a:picLocks noRot="1" noChangeAspect="1"/>
          </p:cNvPicPr>
          <p:nvPr>
            <a:videoFile r:link="rId1"/>
          </p:nvPr>
        </p:nvPicPr>
        <p:blipFill>
          <a:blip r:embed="rId3"/>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200852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E9B6E-52E3-A788-D7B0-B12D48BB640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E74BA0-9E3D-8D77-D3EB-273BCD319C56}"/>
              </a:ext>
            </a:extLst>
          </p:cNvPr>
          <p:cNvSpPr>
            <a:spLocks noGrp="1"/>
          </p:cNvSpPr>
          <p:nvPr>
            <p:ph idx="1"/>
          </p:nvPr>
        </p:nvSpPr>
        <p:spPr>
          <a:xfrm>
            <a:off x="541772" y="1300900"/>
            <a:ext cx="11281420" cy="5081046"/>
          </a:xfrm>
        </p:spPr>
        <p:txBody>
          <a:bodyPr>
            <a:normAutofit/>
          </a:bodyPr>
          <a:lstStyle/>
          <a:p>
            <a:pPr>
              <a:defRPr sz="2000">
                <a:solidFill>
                  <a:srgbClr val="000000"/>
                </a:solidFill>
                <a:latin typeface="Garamond"/>
              </a:defRPr>
            </a:pPr>
            <a:r>
              <a:rPr lang="en-US" sz="2400" dirty="0"/>
              <a:t>The Fed can influence the money supply by influencing the economy’s reserve ratio.</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One method the Fed uses to do this is setting </a:t>
            </a:r>
            <a:r>
              <a:rPr lang="en-US" sz="2400" b="1" dirty="0"/>
              <a:t>Reserve Requirements</a:t>
            </a:r>
            <a:r>
              <a:rPr lang="en-US" sz="2400" dirty="0"/>
              <a:t>, which establish the minimum fraction of deposits that banks must hold as reserves.</a:t>
            </a:r>
          </a:p>
          <a:p>
            <a:pPr lvl="1">
              <a:defRPr sz="2000">
                <a:solidFill>
                  <a:srgbClr val="000000"/>
                </a:solidFill>
                <a:latin typeface="Garamond"/>
              </a:defRPr>
            </a:pPr>
            <a:r>
              <a:rPr lang="en-US" sz="2000" dirty="0"/>
              <a:t>Since March 2020, the required reserve ratio has been set to 0%.</a:t>
            </a:r>
          </a:p>
          <a:p>
            <a:pPr lvl="1">
              <a:defRPr sz="2000">
                <a:solidFill>
                  <a:srgbClr val="000000"/>
                </a:solidFill>
                <a:latin typeface="Garamond"/>
              </a:defRPr>
            </a:pPr>
            <a:r>
              <a:rPr lang="en-US" sz="2000" dirty="0"/>
              <a:t>Theoretically, if banks choose to hold no excess reserves and the reserve ratio is zero, the money multiplier becomes infinite.</a:t>
            </a:r>
          </a:p>
          <a:p>
            <a:pPr lvl="1">
              <a:defRPr sz="2000">
                <a:solidFill>
                  <a:srgbClr val="000000"/>
                </a:solidFill>
                <a:latin typeface="Garamond"/>
              </a:defRPr>
            </a:pPr>
            <a:endParaRPr lang="en-US" sz="1200" dirty="0"/>
          </a:p>
          <a:p>
            <a:pPr>
              <a:defRPr sz="2000">
                <a:solidFill>
                  <a:srgbClr val="000000"/>
                </a:solidFill>
                <a:latin typeface="Garamond"/>
              </a:defRPr>
            </a:pPr>
            <a:r>
              <a:rPr lang="en-US" sz="2400" dirty="0"/>
              <a:t>The Fed can also adjust the interest rate that it pays banks on the reserves they hold at the Fed.</a:t>
            </a:r>
          </a:p>
          <a:p>
            <a:pPr lvl="1">
              <a:defRPr sz="2000">
                <a:solidFill>
                  <a:srgbClr val="000000"/>
                </a:solidFill>
                <a:latin typeface="Garamond"/>
              </a:defRPr>
            </a:pPr>
            <a:r>
              <a:rPr lang="en-US" sz="2000" dirty="0"/>
              <a:t>Introduced in 2008 as a response to the Great Recession.</a:t>
            </a:r>
          </a:p>
          <a:p>
            <a:pPr lvl="1">
              <a:defRPr sz="2000">
                <a:solidFill>
                  <a:srgbClr val="000000"/>
                </a:solidFill>
                <a:latin typeface="Garamond"/>
              </a:defRPr>
            </a:pPr>
            <a:r>
              <a:rPr lang="en-US" sz="2000" dirty="0"/>
              <a:t>Higher interest rates on reserves encourage banks to hold more reserves.</a:t>
            </a:r>
          </a:p>
          <a:p>
            <a:pPr lvl="1">
              <a:defRPr sz="2000">
                <a:solidFill>
                  <a:srgbClr val="000000"/>
                </a:solidFill>
                <a:latin typeface="Garamond"/>
              </a:defRPr>
            </a:pPr>
            <a:r>
              <a:rPr lang="en-US" sz="2000" dirty="0"/>
              <a:t>Lower interest rates on reserves encourage banks to hold fewer reserves and to lend more.</a:t>
            </a:r>
          </a:p>
        </p:txBody>
      </p:sp>
      <p:sp>
        <p:nvSpPr>
          <p:cNvPr id="4" name="Rectangle 3">
            <a:extLst>
              <a:ext uri="{FF2B5EF4-FFF2-40B4-BE49-F238E27FC236}">
                <a16:creationId xmlns:a16="http://schemas.microsoft.com/office/drawing/2014/main" id="{CAABF959-CE5E-047C-4E4C-586D13773EC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030D3F-ABDE-9ECB-4460-5A08493B2E8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Monetary Policy: Reserve Ratios</a:t>
            </a:r>
          </a:p>
        </p:txBody>
      </p:sp>
      <p:sp>
        <p:nvSpPr>
          <p:cNvPr id="5" name="Rectangle 4">
            <a:extLst>
              <a:ext uri="{FF2B5EF4-FFF2-40B4-BE49-F238E27FC236}">
                <a16:creationId xmlns:a16="http://schemas.microsoft.com/office/drawing/2014/main" id="{01247BD2-55F6-8B15-F64B-94A164BA539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1F50D77-F323-85F0-93A0-20410B907780}"/>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B05428D4-8F04-E085-1F1E-1B2DC8A74DB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18</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00622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F09D9-2245-59CB-C97B-26FB0195D2C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EF05444-CBA3-4064-2EFA-6A352E25245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344AC8-08D1-9670-7B4B-F4BD20C739A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2200" dirty="0">
                <a:solidFill>
                  <a:schemeClr val="bg1"/>
                </a:solidFill>
              </a:rPr>
              <a:t>  Philadelphia Fed (2017, April 3). </a:t>
            </a:r>
            <a:r>
              <a:rPr lang="en-US" sz="2200" i="1" dirty="0">
                <a:solidFill>
                  <a:schemeClr val="bg1"/>
                </a:solidFill>
              </a:rPr>
              <a:t>Segment 408: Interest on Reserves </a:t>
            </a:r>
            <a:r>
              <a:rPr lang="en-US" sz="2200" dirty="0">
                <a:solidFill>
                  <a:schemeClr val="bg1"/>
                </a:solidFill>
              </a:rPr>
              <a:t>[Video]. YouTube.</a:t>
            </a:r>
            <a:br>
              <a:rPr lang="en-US" sz="2200" dirty="0">
                <a:solidFill>
                  <a:schemeClr val="bg1"/>
                </a:solidFill>
              </a:rPr>
            </a:br>
            <a:r>
              <a:rPr lang="en-US" sz="2200" dirty="0">
                <a:solidFill>
                  <a:schemeClr val="bg1"/>
                </a:solidFill>
              </a:rPr>
              <a:t>  https://youtu.be/COprvpWoOo8?si=NSnKwaN8Vv8t0kgb</a:t>
            </a:r>
          </a:p>
        </p:txBody>
      </p:sp>
      <p:sp>
        <p:nvSpPr>
          <p:cNvPr id="5" name="Rectangle 4">
            <a:extLst>
              <a:ext uri="{FF2B5EF4-FFF2-40B4-BE49-F238E27FC236}">
                <a16:creationId xmlns:a16="http://schemas.microsoft.com/office/drawing/2014/main" id="{32C2D575-9489-9669-E924-7622D91355D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E5753DA-C691-C814-2C93-87F097C6E595}"/>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A576D767-CACC-D876-8491-23753D672432}"/>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19</a:t>
            </a:fld>
            <a:r>
              <a:rPr lang="en-US" b="1" dirty="0">
                <a:solidFill>
                  <a:schemeClr val="bg1"/>
                </a:solidFill>
                <a:latin typeface="Garamond" panose="02020404030301010803" pitchFamily="18" charset="0"/>
              </a:rPr>
              <a:t> </a:t>
            </a:r>
          </a:p>
        </p:txBody>
      </p:sp>
      <p:pic>
        <p:nvPicPr>
          <p:cNvPr id="8" name="Online Media 7" title="Segment 408: Interest on Reserves">
            <a:hlinkClick r:id="" action="ppaction://media"/>
            <a:extLst>
              <a:ext uri="{FF2B5EF4-FFF2-40B4-BE49-F238E27FC236}">
                <a16:creationId xmlns:a16="http://schemas.microsoft.com/office/drawing/2014/main" id="{05777D35-6C70-4C5E-691C-59084783DAAF}"/>
              </a:ext>
            </a:extLst>
          </p:cNvPr>
          <p:cNvPicPr>
            <a:picLocks noRot="1" noChangeAspect="1"/>
          </p:cNvPicPr>
          <p:nvPr>
            <a:videoFile r:link="rId1"/>
          </p:nvPr>
        </p:nvPicPr>
        <p:blipFill>
          <a:blip r:embed="rId3"/>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394965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16F96-D996-0FC6-29CC-10B4DFEA623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496E02D-C211-4B16-063B-65431DD6589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AAEDA1-0719-A5D6-86F5-C48DB18E706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Preview</a:t>
            </a:r>
          </a:p>
        </p:txBody>
      </p:sp>
      <p:sp>
        <p:nvSpPr>
          <p:cNvPr id="5" name="Rectangle 4">
            <a:extLst>
              <a:ext uri="{FF2B5EF4-FFF2-40B4-BE49-F238E27FC236}">
                <a16:creationId xmlns:a16="http://schemas.microsoft.com/office/drawing/2014/main" id="{CFFC3C96-A3D0-C881-045F-587BB3094C2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187FC87-2F8E-A92A-3F43-C85F91476E25}"/>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79DB38B1-4C5D-DF8F-1700-C2A64608CC6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a:t>
            </a:fld>
            <a:r>
              <a:rPr lang="en-US" b="1" dirty="0">
                <a:solidFill>
                  <a:schemeClr val="bg1"/>
                </a:solidFill>
                <a:latin typeface="Garamond" panose="02020404030301010803" pitchFamily="18" charset="0"/>
              </a:rPr>
              <a:t> </a:t>
            </a:r>
          </a:p>
        </p:txBody>
      </p:sp>
      <p:sp>
        <p:nvSpPr>
          <p:cNvPr id="10" name="Content Placeholder 2">
            <a:extLst>
              <a:ext uri="{FF2B5EF4-FFF2-40B4-BE49-F238E27FC236}">
                <a16:creationId xmlns:a16="http://schemas.microsoft.com/office/drawing/2014/main" id="{F222DE3D-E4C6-C1B4-B162-9407EB125D5F}"/>
              </a:ext>
            </a:extLst>
          </p:cNvPr>
          <p:cNvSpPr>
            <a:spLocks noGrp="1"/>
          </p:cNvSpPr>
          <p:nvPr>
            <p:ph idx="1"/>
          </p:nvPr>
        </p:nvSpPr>
        <p:spPr>
          <a:xfrm>
            <a:off x="541771" y="1300900"/>
            <a:ext cx="11269229" cy="5081046"/>
          </a:xfrm>
        </p:spPr>
        <p:txBody>
          <a:bodyPr>
            <a:normAutofit/>
          </a:bodyPr>
          <a:lstStyle/>
          <a:p>
            <a:pPr>
              <a:defRPr sz="2000">
                <a:solidFill>
                  <a:srgbClr val="000000"/>
                </a:solidFill>
                <a:latin typeface="Garamond"/>
              </a:defRPr>
            </a:pPr>
            <a:r>
              <a:rPr lang="en-US" sz="2400" dirty="0"/>
              <a:t>In recent chapters we measured key indicators of the economy: output through GDP, the cost of living through the CPI, and the health of the labor market through unemployment.</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This chapter turns to the foundation that supports all of these indicators, which is the monetary system.</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We study what money is and how economists classify it.</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We examine how the Federal Reserve and the banking system determine the money supply.</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We build the tools needed to understand how monetary policy shapes inflation and overall economic activity in later chapters.</a:t>
            </a:r>
            <a:endParaRPr lang="en-US" sz="2000" dirty="0"/>
          </a:p>
        </p:txBody>
      </p:sp>
    </p:spTree>
    <p:extLst>
      <p:ext uri="{BB962C8B-B14F-4D97-AF65-F5344CB8AC3E}">
        <p14:creationId xmlns:p14="http://schemas.microsoft.com/office/powerpoint/2010/main" val="373127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5BE22-260C-0F41-7829-EEDFDC3E349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A9DC708-0EC0-28DB-2AB2-7D1366817F3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81FD78-BD45-0EFF-97FE-F4E2EBD3566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2200" dirty="0">
                <a:solidFill>
                  <a:schemeClr val="bg1"/>
                </a:solidFill>
              </a:rPr>
              <a:t>  Philadelphia Fed (2017, April 3). </a:t>
            </a:r>
            <a:r>
              <a:rPr lang="en-US" sz="2200" i="1" dirty="0">
                <a:solidFill>
                  <a:schemeClr val="bg1"/>
                </a:solidFill>
              </a:rPr>
              <a:t>Segment 409: Reserve Requirements </a:t>
            </a:r>
            <a:r>
              <a:rPr lang="en-US" sz="2200" dirty="0">
                <a:solidFill>
                  <a:schemeClr val="bg1"/>
                </a:solidFill>
              </a:rPr>
              <a:t>[Video]. YouTube.</a:t>
            </a:r>
            <a:br>
              <a:rPr lang="en-US" sz="2200" dirty="0">
                <a:solidFill>
                  <a:schemeClr val="bg1"/>
                </a:solidFill>
              </a:rPr>
            </a:br>
            <a:r>
              <a:rPr lang="en-US" sz="2200" dirty="0">
                <a:solidFill>
                  <a:schemeClr val="bg1"/>
                </a:solidFill>
              </a:rPr>
              <a:t>  https://youtu.be/OZDgPqX56Rg?si=4zDoojjLVjsO8MJs</a:t>
            </a:r>
          </a:p>
        </p:txBody>
      </p:sp>
      <p:sp>
        <p:nvSpPr>
          <p:cNvPr id="5" name="Rectangle 4">
            <a:extLst>
              <a:ext uri="{FF2B5EF4-FFF2-40B4-BE49-F238E27FC236}">
                <a16:creationId xmlns:a16="http://schemas.microsoft.com/office/drawing/2014/main" id="{002B43A9-C0BA-5AA9-F886-9BBA6E0EB51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1DCD1A3-DE4E-7250-1133-3932970985FA}"/>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9C23F32E-F684-1043-8F5E-FE96C8EA689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20</a:t>
            </a:fld>
            <a:r>
              <a:rPr lang="en-US" b="1" dirty="0">
                <a:solidFill>
                  <a:schemeClr val="bg1"/>
                </a:solidFill>
                <a:latin typeface="Garamond" panose="02020404030301010803" pitchFamily="18" charset="0"/>
              </a:rPr>
              <a:t> </a:t>
            </a:r>
          </a:p>
        </p:txBody>
      </p:sp>
      <p:pic>
        <p:nvPicPr>
          <p:cNvPr id="3" name="Online Media 2" title="Segment 409: Reserve Requirements">
            <a:hlinkClick r:id="" action="ppaction://media"/>
            <a:extLst>
              <a:ext uri="{FF2B5EF4-FFF2-40B4-BE49-F238E27FC236}">
                <a16:creationId xmlns:a16="http://schemas.microsoft.com/office/drawing/2014/main" id="{A8A80AA8-550F-52CC-A6C7-91CEB5A4893C}"/>
              </a:ext>
            </a:extLst>
          </p:cNvPr>
          <p:cNvPicPr>
            <a:picLocks noRot="1" noChangeAspect="1"/>
          </p:cNvPicPr>
          <p:nvPr>
            <a:videoFile r:link="rId1"/>
          </p:nvPr>
        </p:nvPicPr>
        <p:blipFill>
          <a:blip r:embed="rId3"/>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390266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D312C-5C08-816D-ED57-9C5FA64C98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C458A5-952A-9588-30E7-29087AD4BB6E}"/>
              </a:ext>
            </a:extLst>
          </p:cNvPr>
          <p:cNvSpPr>
            <a:spLocks noGrp="1"/>
          </p:cNvSpPr>
          <p:nvPr>
            <p:ph idx="1"/>
          </p:nvPr>
        </p:nvSpPr>
        <p:spPr>
          <a:xfrm>
            <a:off x="541772" y="1300900"/>
            <a:ext cx="11281420" cy="5081046"/>
          </a:xfrm>
        </p:spPr>
        <p:txBody>
          <a:bodyPr>
            <a:normAutofit/>
          </a:bodyPr>
          <a:lstStyle/>
          <a:p>
            <a:pPr>
              <a:defRPr sz="2000">
                <a:solidFill>
                  <a:srgbClr val="000000"/>
                </a:solidFill>
                <a:latin typeface="Garamond"/>
              </a:defRPr>
            </a:pPr>
            <a:r>
              <a:rPr lang="en-US" sz="2400" dirty="0"/>
              <a:t>Historically, the primary tool of the Fed’s monetary policy has been </a:t>
            </a:r>
            <a:r>
              <a:rPr lang="en-US" sz="2400" b="1" dirty="0"/>
              <a:t>Open-Market Operations</a:t>
            </a:r>
            <a:r>
              <a:rPr lang="en-US" sz="2400" dirty="0"/>
              <a:t>.</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Open-Market Operations are the purchase and sale of U.S. government bonds by the Fed.</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When the Fed wants to increase the money supply, it purchases government bonds from the public.</a:t>
            </a:r>
          </a:p>
          <a:p>
            <a:pPr lvl="1">
              <a:defRPr sz="2000">
                <a:solidFill>
                  <a:srgbClr val="000000"/>
                </a:solidFill>
                <a:latin typeface="Garamond"/>
              </a:defRPr>
            </a:pPr>
            <a:r>
              <a:rPr lang="en-US" sz="2000" dirty="0"/>
              <a:t>Some of the dollars received by the public are held as currency, increasing the money supply dollar for dollar.</a:t>
            </a:r>
          </a:p>
          <a:p>
            <a:pPr lvl="1">
              <a:defRPr sz="2000">
                <a:solidFill>
                  <a:srgbClr val="000000"/>
                </a:solidFill>
                <a:latin typeface="Garamond"/>
              </a:defRPr>
            </a:pPr>
            <a:r>
              <a:rPr lang="en-US" sz="2000" dirty="0"/>
              <a:t>Some of the dollars are deposited in banks, where each deposited dollar can increase the money supply by more than one dollar through the fractional-reserve banking system.</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To decrease the money supply, the Fed does the opposite and sells government bonds to the public, reducing the amount of money in circulation.</a:t>
            </a:r>
          </a:p>
        </p:txBody>
      </p:sp>
      <p:sp>
        <p:nvSpPr>
          <p:cNvPr id="4" name="Rectangle 3">
            <a:extLst>
              <a:ext uri="{FF2B5EF4-FFF2-40B4-BE49-F238E27FC236}">
                <a16:creationId xmlns:a16="http://schemas.microsoft.com/office/drawing/2014/main" id="{A78108B4-3421-6F0B-510A-5DBB7FECD8F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5ADC8-40EB-4AE0-31DC-0C2CDD9CD92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Monetary Policy: Open Market Operations</a:t>
            </a:r>
          </a:p>
        </p:txBody>
      </p:sp>
      <p:sp>
        <p:nvSpPr>
          <p:cNvPr id="5" name="Rectangle 4">
            <a:extLst>
              <a:ext uri="{FF2B5EF4-FFF2-40B4-BE49-F238E27FC236}">
                <a16:creationId xmlns:a16="http://schemas.microsoft.com/office/drawing/2014/main" id="{84DFE9E0-DA7C-AB45-8EE6-802FD142A22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2CF981B-A530-D0C0-FE3F-444E5AEC217D}"/>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70EAF13A-E74B-674C-891B-510AF8F05A4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21</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83870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F73F5-FFF0-55F1-D9F6-D7945BE0C23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2D8EE84-116D-0235-5669-3F39503BB87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D1C3B1-91CB-C092-F3CE-F68D58BC0BF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2200" dirty="0">
                <a:solidFill>
                  <a:schemeClr val="bg1"/>
                </a:solidFill>
              </a:rPr>
              <a:t>  Philadelphia Fed (2017, April 3). </a:t>
            </a:r>
            <a:r>
              <a:rPr lang="en-US" sz="2200" i="1" dirty="0">
                <a:solidFill>
                  <a:schemeClr val="bg1"/>
                </a:solidFill>
              </a:rPr>
              <a:t>Segment 406: Open Market Operations </a:t>
            </a:r>
            <a:r>
              <a:rPr lang="en-US" sz="2200" dirty="0">
                <a:solidFill>
                  <a:schemeClr val="bg1"/>
                </a:solidFill>
              </a:rPr>
              <a:t>[Video]. YouTube.</a:t>
            </a:r>
            <a:br>
              <a:rPr lang="en-US" sz="2200" dirty="0">
                <a:solidFill>
                  <a:schemeClr val="bg1"/>
                </a:solidFill>
              </a:rPr>
            </a:br>
            <a:r>
              <a:rPr lang="en-US" sz="2200" dirty="0">
                <a:solidFill>
                  <a:schemeClr val="bg1"/>
                </a:solidFill>
              </a:rPr>
              <a:t>  https://youtu.be/jvRwFkDdWZU?si=fja56XBX94kllQIF</a:t>
            </a:r>
          </a:p>
        </p:txBody>
      </p:sp>
      <p:sp>
        <p:nvSpPr>
          <p:cNvPr id="5" name="Rectangle 4">
            <a:extLst>
              <a:ext uri="{FF2B5EF4-FFF2-40B4-BE49-F238E27FC236}">
                <a16:creationId xmlns:a16="http://schemas.microsoft.com/office/drawing/2014/main" id="{37385B45-8C29-F9DE-B572-4BBBB5AA96B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E249AEE-76DD-6342-9E60-443E8DA86A72}"/>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0C10D456-051C-B587-2331-9C0D00453CE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22</a:t>
            </a:fld>
            <a:r>
              <a:rPr lang="en-US" b="1" dirty="0">
                <a:solidFill>
                  <a:schemeClr val="bg1"/>
                </a:solidFill>
                <a:latin typeface="Garamond" panose="02020404030301010803" pitchFamily="18" charset="0"/>
              </a:rPr>
              <a:t> </a:t>
            </a:r>
          </a:p>
        </p:txBody>
      </p:sp>
      <p:pic>
        <p:nvPicPr>
          <p:cNvPr id="3" name="Online Media 2" title="Segment 406: Open Market Operations">
            <a:hlinkClick r:id="" action="ppaction://media"/>
            <a:extLst>
              <a:ext uri="{FF2B5EF4-FFF2-40B4-BE49-F238E27FC236}">
                <a16:creationId xmlns:a16="http://schemas.microsoft.com/office/drawing/2014/main" id="{35DBBEC9-B5CB-9073-3DF6-D2E89B61BB90}"/>
              </a:ext>
            </a:extLst>
          </p:cNvPr>
          <p:cNvPicPr>
            <a:picLocks noRot="1" noChangeAspect="1"/>
          </p:cNvPicPr>
          <p:nvPr>
            <a:videoFile r:link="rId1"/>
          </p:nvPr>
        </p:nvPicPr>
        <p:blipFill>
          <a:blip r:embed="rId3"/>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206178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84081-D939-79F1-B455-926ABFE3FF4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3CB072-B55C-3300-D84E-65750EFD67CC}"/>
              </a:ext>
            </a:extLst>
          </p:cNvPr>
          <p:cNvSpPr>
            <a:spLocks noGrp="1"/>
          </p:cNvSpPr>
          <p:nvPr>
            <p:ph idx="1"/>
          </p:nvPr>
        </p:nvSpPr>
        <p:spPr>
          <a:xfrm>
            <a:off x="541772" y="1300900"/>
            <a:ext cx="11281420" cy="5081046"/>
          </a:xfrm>
        </p:spPr>
        <p:txBody>
          <a:bodyPr>
            <a:normAutofit/>
          </a:bodyPr>
          <a:lstStyle/>
          <a:p>
            <a:pPr>
              <a:defRPr sz="2000">
                <a:solidFill>
                  <a:srgbClr val="000000"/>
                </a:solidFill>
                <a:latin typeface="Garamond"/>
              </a:defRPr>
            </a:pPr>
            <a:r>
              <a:rPr lang="en-US" sz="2400" dirty="0"/>
              <a:t>The Fed also acts as the “lender of last resort,” lending money to commercial banks if their reserves are insufficient to satisfy regulators, meet depositor withdrawals, make new loans, or address other business needs.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Traditionally, banks borrow money from the Fed through the discount window, and the interest rate the Fed charges banks for these loans is called the </a:t>
            </a:r>
            <a:r>
              <a:rPr lang="en-US" sz="2400" b="1" dirty="0"/>
              <a:t>Discount Rate</a:t>
            </a:r>
            <a:r>
              <a:rPr lang="en-US" sz="2400" dirty="0"/>
              <a:t>.</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Another key interest rate that the Fed indirectly influences is the </a:t>
            </a:r>
            <a:r>
              <a:rPr lang="en-US" sz="2400" b="1" dirty="0"/>
              <a:t>Federal Funds Rate</a:t>
            </a:r>
            <a:r>
              <a:rPr lang="en-US" sz="2400" dirty="0"/>
              <a:t>, the interest rate at which banks make overnight loans of reserves to one another.</a:t>
            </a:r>
          </a:p>
          <a:p>
            <a:pPr lvl="1">
              <a:defRPr sz="2000">
                <a:solidFill>
                  <a:srgbClr val="000000"/>
                </a:solidFill>
                <a:latin typeface="Garamond"/>
              </a:defRPr>
            </a:pPr>
            <a:r>
              <a:rPr lang="en-US" sz="2000" dirty="0"/>
              <a:t>The Fed does not have direct control over the federal funds rate, but deploy a variety of tools to indirectly influence the outcome.</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In modern practice, the Fed influences interest rates mainly by targeting the federal funds rate, not by frequent use of the discount window.</a:t>
            </a:r>
          </a:p>
          <a:p>
            <a:pPr lvl="3">
              <a:defRPr sz="2000">
                <a:solidFill>
                  <a:srgbClr val="000000"/>
                </a:solidFill>
                <a:latin typeface="Garamond"/>
              </a:defRPr>
            </a:pPr>
            <a:endParaRPr lang="en-US" sz="1200" dirty="0"/>
          </a:p>
          <a:p>
            <a:pPr>
              <a:defRPr sz="2000">
                <a:solidFill>
                  <a:srgbClr val="000000"/>
                </a:solidFill>
                <a:latin typeface="Garamond"/>
              </a:defRPr>
            </a:pPr>
            <a:endParaRPr lang="en-US" sz="2400" dirty="0"/>
          </a:p>
        </p:txBody>
      </p:sp>
      <p:sp>
        <p:nvSpPr>
          <p:cNvPr id="4" name="Rectangle 3">
            <a:extLst>
              <a:ext uri="{FF2B5EF4-FFF2-40B4-BE49-F238E27FC236}">
                <a16:creationId xmlns:a16="http://schemas.microsoft.com/office/drawing/2014/main" id="{BC6F60BE-EFEC-98EB-31F7-8F1C12E7FDB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AEF8CF-5027-E75D-9F82-176C0CC5A42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Monetary Policy: Interest Rates</a:t>
            </a:r>
          </a:p>
        </p:txBody>
      </p:sp>
      <p:sp>
        <p:nvSpPr>
          <p:cNvPr id="5" name="Rectangle 4">
            <a:extLst>
              <a:ext uri="{FF2B5EF4-FFF2-40B4-BE49-F238E27FC236}">
                <a16:creationId xmlns:a16="http://schemas.microsoft.com/office/drawing/2014/main" id="{B2EDC9BA-6C6B-3E8C-B670-29AB9597496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09FFD4C-F313-F64A-28FD-51161D45FCB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675845BA-2D13-B24D-C4F3-7F320040B29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35153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1915C-896B-DF89-5714-84FBE345DB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3D9ADE-1483-0ED3-4591-71D9C6B9C842}"/>
              </a:ext>
            </a:extLst>
          </p:cNvPr>
          <p:cNvSpPr>
            <a:spLocks noGrp="1"/>
          </p:cNvSpPr>
          <p:nvPr>
            <p:ph idx="1"/>
          </p:nvPr>
        </p:nvSpPr>
        <p:spPr>
          <a:xfrm>
            <a:off x="541772" y="1300900"/>
            <a:ext cx="11281420" cy="5081046"/>
          </a:xfrm>
        </p:spPr>
        <p:txBody>
          <a:bodyPr>
            <a:normAutofit/>
          </a:bodyPr>
          <a:lstStyle/>
          <a:p>
            <a:pPr>
              <a:defRPr sz="2000">
                <a:solidFill>
                  <a:srgbClr val="000000"/>
                </a:solidFill>
                <a:latin typeface="Garamond"/>
              </a:defRPr>
            </a:pPr>
            <a:r>
              <a:rPr lang="en-US" sz="2400" dirty="0"/>
              <a:t>The Fed announces a target for the federal funds rate.</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 Fed uses open-market operations to change the supply of reserves.</a:t>
            </a:r>
          </a:p>
          <a:p>
            <a:pPr lvl="1">
              <a:defRPr sz="2000">
                <a:solidFill>
                  <a:srgbClr val="000000"/>
                </a:solidFill>
                <a:latin typeface="Garamond"/>
              </a:defRPr>
            </a:pPr>
            <a:r>
              <a:rPr lang="en-US" sz="2000" dirty="0"/>
              <a:t>Open-market purchases increase reserves, making lending cheaper so the federal funds rate falls.</a:t>
            </a:r>
          </a:p>
          <a:p>
            <a:pPr lvl="1">
              <a:defRPr sz="2000">
                <a:solidFill>
                  <a:srgbClr val="000000"/>
                </a:solidFill>
                <a:latin typeface="Garamond"/>
              </a:defRPr>
            </a:pPr>
            <a:r>
              <a:rPr lang="en-US" sz="2000" dirty="0"/>
              <a:t>Open-market sales decrease reserves, making lending more expensive so the federal funds rate rises.</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The Fed sets the interest rate it pays on reserve balances.</a:t>
            </a:r>
          </a:p>
          <a:p>
            <a:pPr lvl="1">
              <a:defRPr sz="2000">
                <a:solidFill>
                  <a:srgbClr val="000000"/>
                </a:solidFill>
                <a:latin typeface="Garamond"/>
              </a:defRPr>
            </a:pPr>
            <a:r>
              <a:rPr lang="en-US" sz="2000" dirty="0"/>
              <a:t>This serves as a floor under the federal funds rate, since no bank will lend reserves at an interest rate below what it can earn risk-free from the Fed.</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The Fed uses overnight reverse repurchase agreements (reverse repos)</a:t>
            </a:r>
          </a:p>
          <a:p>
            <a:pPr lvl="1">
              <a:defRPr sz="2000">
                <a:solidFill>
                  <a:srgbClr val="000000"/>
                </a:solidFill>
                <a:latin typeface="Garamond"/>
              </a:defRPr>
            </a:pPr>
            <a:r>
              <a:rPr lang="en-US" sz="2000" dirty="0"/>
              <a:t>In a reverse repo, financial institutions lend cash to the Fed overnight, and the Fed provides Treasury securities as collateral, temporarily reducing cash in the system</a:t>
            </a:r>
          </a:p>
          <a:p>
            <a:pPr lvl="1">
              <a:defRPr sz="2000">
                <a:solidFill>
                  <a:srgbClr val="000000"/>
                </a:solidFill>
                <a:latin typeface="Garamond"/>
              </a:defRPr>
            </a:pPr>
            <a:r>
              <a:rPr lang="en-US" sz="2000" dirty="0"/>
              <a:t>This provides a floor for nonbank institutions, reinforcing the lower bound of the federal funds rate.</a:t>
            </a:r>
          </a:p>
          <a:p>
            <a:pPr lvl="1">
              <a:defRPr sz="2000">
                <a:solidFill>
                  <a:srgbClr val="000000"/>
                </a:solidFill>
                <a:latin typeface="Garamond"/>
              </a:defRPr>
            </a:pPr>
            <a:endParaRPr lang="en-US" sz="1200" dirty="0"/>
          </a:p>
          <a:p>
            <a:pPr>
              <a:defRPr sz="2000">
                <a:solidFill>
                  <a:srgbClr val="000000"/>
                </a:solidFill>
                <a:latin typeface="Garamond"/>
              </a:defRPr>
            </a:pPr>
            <a:endParaRPr lang="en-US" sz="2400" dirty="0"/>
          </a:p>
        </p:txBody>
      </p:sp>
      <p:sp>
        <p:nvSpPr>
          <p:cNvPr id="4" name="Rectangle 3">
            <a:extLst>
              <a:ext uri="{FF2B5EF4-FFF2-40B4-BE49-F238E27FC236}">
                <a16:creationId xmlns:a16="http://schemas.microsoft.com/office/drawing/2014/main" id="{5CFC4CD7-B7D2-9FE8-C910-09C92D2B8B1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915694-53D8-E836-1665-AD3BF8B9297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Monetary Policy: Interest Rates</a:t>
            </a:r>
          </a:p>
        </p:txBody>
      </p:sp>
      <p:sp>
        <p:nvSpPr>
          <p:cNvPr id="5" name="Rectangle 4">
            <a:extLst>
              <a:ext uri="{FF2B5EF4-FFF2-40B4-BE49-F238E27FC236}">
                <a16:creationId xmlns:a16="http://schemas.microsoft.com/office/drawing/2014/main" id="{49350E51-097F-2F42-7B26-B05A9A6E51B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8B677C4-019C-FCE8-3A20-D7E368B89924}"/>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70B2D7FD-C739-B5E5-112A-48BC7ACDE12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77537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1894E-223D-A606-E605-47CCC38BE9D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C7F8BA6-E3BA-B67A-26AA-73D53FE5810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2601F-5F11-6751-6B45-1A5FDFC516C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2200" dirty="0">
                <a:solidFill>
                  <a:schemeClr val="bg1"/>
                </a:solidFill>
              </a:rPr>
              <a:t>  Philadelphia Fed (2017, April 3). </a:t>
            </a:r>
            <a:r>
              <a:rPr lang="en-US" sz="2200" i="1" dirty="0">
                <a:solidFill>
                  <a:schemeClr val="bg1"/>
                </a:solidFill>
              </a:rPr>
              <a:t>Segment 407: The Discount Rate </a:t>
            </a:r>
            <a:r>
              <a:rPr lang="en-US" sz="2200" dirty="0">
                <a:solidFill>
                  <a:schemeClr val="bg1"/>
                </a:solidFill>
              </a:rPr>
              <a:t>[Video]. YouTube.</a:t>
            </a:r>
            <a:br>
              <a:rPr lang="en-US" sz="2200" dirty="0">
                <a:solidFill>
                  <a:schemeClr val="bg1"/>
                </a:solidFill>
              </a:rPr>
            </a:br>
            <a:r>
              <a:rPr lang="en-US" sz="2200" dirty="0">
                <a:solidFill>
                  <a:schemeClr val="bg1"/>
                </a:solidFill>
              </a:rPr>
              <a:t>  https://youtu.be/fVfAMsFvyxo?si=4wTQuGBH_ppNfe_N</a:t>
            </a:r>
          </a:p>
        </p:txBody>
      </p:sp>
      <p:sp>
        <p:nvSpPr>
          <p:cNvPr id="5" name="Rectangle 4">
            <a:extLst>
              <a:ext uri="{FF2B5EF4-FFF2-40B4-BE49-F238E27FC236}">
                <a16:creationId xmlns:a16="http://schemas.microsoft.com/office/drawing/2014/main" id="{06C70521-D0A5-AC72-2FD0-8E45A486672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DC0B683-E501-AEF4-FA97-ACDA32EA77F4}"/>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CEDCE65F-0E27-66C5-8211-68C847123E1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25</a:t>
            </a:fld>
            <a:r>
              <a:rPr lang="en-US" b="1" dirty="0">
                <a:solidFill>
                  <a:schemeClr val="bg1"/>
                </a:solidFill>
                <a:latin typeface="Garamond" panose="02020404030301010803" pitchFamily="18" charset="0"/>
              </a:rPr>
              <a:t> </a:t>
            </a:r>
          </a:p>
        </p:txBody>
      </p:sp>
      <p:pic>
        <p:nvPicPr>
          <p:cNvPr id="8" name="Online Media 7" title="Segment 407: The Discount Rate">
            <a:hlinkClick r:id="" action="ppaction://media"/>
            <a:extLst>
              <a:ext uri="{FF2B5EF4-FFF2-40B4-BE49-F238E27FC236}">
                <a16:creationId xmlns:a16="http://schemas.microsoft.com/office/drawing/2014/main" id="{082FEB49-91F6-1FD1-EBDC-62073A67BACE}"/>
              </a:ext>
            </a:extLst>
          </p:cNvPr>
          <p:cNvPicPr>
            <a:picLocks noRot="1" noChangeAspect="1"/>
          </p:cNvPicPr>
          <p:nvPr>
            <a:videoFile r:link="rId1"/>
          </p:nvPr>
        </p:nvPicPr>
        <p:blipFill>
          <a:blip r:embed="rId3"/>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144791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0AF94E44-B666-859C-9BAB-9629C6C652D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8EFD340-2210-1915-3201-2E2C48364C39}"/>
              </a:ext>
            </a:extLst>
          </p:cNvPr>
          <p:cNvSpPr txBox="1"/>
          <p:nvPr/>
        </p:nvSpPr>
        <p:spPr>
          <a:xfrm>
            <a:off x="1" y="3013501"/>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solidFill>
                  <a:schemeClr val="bg1"/>
                </a:solidFill>
              </a:rPr>
              <a:t>Recap of Chapter 30</a:t>
            </a:r>
            <a:endParaRPr sz="4000" dirty="0">
              <a:solidFill>
                <a:schemeClr val="bg1"/>
              </a:solidFill>
            </a:endParaRPr>
          </a:p>
        </p:txBody>
      </p:sp>
    </p:spTree>
    <p:extLst>
      <p:ext uri="{BB962C8B-B14F-4D97-AF65-F5344CB8AC3E}">
        <p14:creationId xmlns:p14="http://schemas.microsoft.com/office/powerpoint/2010/main" val="2122644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9827A-BA9B-40E4-748D-7211D8F241B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76301F4-7B81-E50E-4667-AFE351C07D4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60326-948F-4FCA-BA75-9682632F7DA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Recap</a:t>
            </a:r>
          </a:p>
        </p:txBody>
      </p:sp>
      <p:sp>
        <p:nvSpPr>
          <p:cNvPr id="5" name="Rectangle 4">
            <a:extLst>
              <a:ext uri="{FF2B5EF4-FFF2-40B4-BE49-F238E27FC236}">
                <a16:creationId xmlns:a16="http://schemas.microsoft.com/office/drawing/2014/main" id="{9F547593-8111-70FC-1DD6-488269FC9B0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FF07402-F8CF-8FD3-F26C-246CC8ECF678}"/>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DC6EFAA1-74FA-3AD5-0C4E-DAC819C5049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27</a:t>
            </a:fld>
            <a:r>
              <a:rPr lang="en-US" b="1" dirty="0">
                <a:solidFill>
                  <a:schemeClr val="bg1"/>
                </a:solidFill>
                <a:latin typeface="Garamond" panose="02020404030301010803" pitchFamily="18" charset="0"/>
              </a:rPr>
              <a:t> </a:t>
            </a:r>
          </a:p>
        </p:txBody>
      </p:sp>
      <p:sp>
        <p:nvSpPr>
          <p:cNvPr id="10" name="Content Placeholder 2">
            <a:extLst>
              <a:ext uri="{FF2B5EF4-FFF2-40B4-BE49-F238E27FC236}">
                <a16:creationId xmlns:a16="http://schemas.microsoft.com/office/drawing/2014/main" id="{EA301960-CCE8-2B83-31C4-7CEB11027B52}"/>
              </a:ext>
            </a:extLst>
          </p:cNvPr>
          <p:cNvSpPr>
            <a:spLocks noGrp="1"/>
          </p:cNvSpPr>
          <p:nvPr>
            <p:ph idx="1"/>
          </p:nvPr>
        </p:nvSpPr>
        <p:spPr>
          <a:xfrm>
            <a:off x="541771" y="1300900"/>
            <a:ext cx="11105283" cy="5081046"/>
          </a:xfrm>
        </p:spPr>
        <p:txBody>
          <a:bodyPr>
            <a:normAutofit/>
          </a:bodyPr>
          <a:lstStyle/>
          <a:p>
            <a:pPr>
              <a:defRPr sz="2000">
                <a:solidFill>
                  <a:srgbClr val="000000"/>
                </a:solidFill>
                <a:latin typeface="Garamond"/>
              </a:defRPr>
            </a:pPr>
            <a:r>
              <a:rPr lang="en-US" sz="2400" dirty="0"/>
              <a:t>Defining Money</a:t>
            </a:r>
          </a:p>
          <a:p>
            <a:pPr lvl="1">
              <a:defRPr sz="2000">
                <a:solidFill>
                  <a:srgbClr val="000000"/>
                </a:solidFill>
                <a:latin typeface="Garamond"/>
              </a:defRPr>
            </a:pPr>
            <a:r>
              <a:rPr lang="en-US" sz="2000" dirty="0"/>
              <a:t>Money serves three key functions: Medium of exchange, unit of account, store of value.</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Measuring the Money Supply</a:t>
            </a:r>
          </a:p>
          <a:p>
            <a:pPr lvl="1">
              <a:defRPr sz="2000">
                <a:solidFill>
                  <a:srgbClr val="000000"/>
                </a:solidFill>
                <a:latin typeface="Garamond"/>
              </a:defRPr>
            </a:pPr>
            <a:r>
              <a:rPr lang="en-US" sz="2000" dirty="0"/>
              <a:t>M1 includes currency, demand deposits, and other highly liquid assets.</a:t>
            </a:r>
          </a:p>
          <a:p>
            <a:pPr lvl="1">
              <a:defRPr sz="2000">
                <a:solidFill>
                  <a:srgbClr val="000000"/>
                </a:solidFill>
                <a:latin typeface="Garamond"/>
              </a:defRPr>
            </a:pPr>
            <a:r>
              <a:rPr lang="en-US" sz="2000" dirty="0"/>
              <a:t>M2 includes M1 along with savings deposits, small time deposits, and retail money market funds.</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Fractional-Reserve Banking</a:t>
            </a:r>
          </a:p>
          <a:p>
            <a:pPr lvl="1">
              <a:defRPr sz="2000">
                <a:solidFill>
                  <a:srgbClr val="000000"/>
                </a:solidFill>
                <a:latin typeface="Garamond"/>
              </a:defRPr>
            </a:pPr>
            <a:r>
              <a:rPr lang="en-US" sz="2000" dirty="0"/>
              <a:t>Banks keep only a fraction of deposits as reserves.</a:t>
            </a:r>
          </a:p>
          <a:p>
            <a:pPr lvl="1">
              <a:defRPr sz="2000">
                <a:solidFill>
                  <a:srgbClr val="000000"/>
                </a:solidFill>
                <a:latin typeface="Garamond"/>
              </a:defRPr>
            </a:pPr>
            <a:r>
              <a:rPr lang="en-US" sz="2000" dirty="0"/>
              <a:t>Lending out deposits increases the money supply.</a:t>
            </a:r>
          </a:p>
          <a:p>
            <a:pPr lvl="1">
              <a:defRPr sz="2000">
                <a:solidFill>
                  <a:srgbClr val="000000"/>
                </a:solidFill>
                <a:latin typeface="Garamond"/>
              </a:defRPr>
            </a:pPr>
            <a:r>
              <a:rPr lang="en-US" sz="2000" dirty="0"/>
              <a:t>The money multiplier equals one divided by the reserve ratio.</a:t>
            </a:r>
          </a:p>
          <a:p>
            <a:pPr lvl="1">
              <a:defRPr sz="2000">
                <a:solidFill>
                  <a:srgbClr val="000000"/>
                </a:solidFill>
                <a:latin typeface="Garamond"/>
              </a:defRPr>
            </a:pPr>
            <a:r>
              <a:rPr lang="en-US" sz="2000" dirty="0"/>
              <a:t>A lower reserve ratio leads to more money creation.</a:t>
            </a:r>
            <a:endParaRPr lang="en-US" sz="1600" dirty="0"/>
          </a:p>
        </p:txBody>
      </p:sp>
    </p:spTree>
    <p:extLst>
      <p:ext uri="{BB962C8B-B14F-4D97-AF65-F5344CB8AC3E}">
        <p14:creationId xmlns:p14="http://schemas.microsoft.com/office/powerpoint/2010/main" val="323412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fade">
                                      <p:cBhvr>
                                        <p:cTn id="32" dur="500"/>
                                        <p:tgtEl>
                                          <p:spTgt spid="1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Effect transition="in" filter="fade">
                                      <p:cBhvr>
                                        <p:cTn id="37" dur="500"/>
                                        <p:tgtEl>
                                          <p:spTgt spid="10">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9" end="9"/>
                                            </p:txEl>
                                          </p:spTgt>
                                        </p:tgtEl>
                                        <p:attrNameLst>
                                          <p:attrName>style.visibility</p:attrName>
                                        </p:attrNameLst>
                                      </p:cBhvr>
                                      <p:to>
                                        <p:strVal val="visible"/>
                                      </p:to>
                                    </p:set>
                                    <p:animEffect transition="in" filter="fade">
                                      <p:cBhvr>
                                        <p:cTn id="42" dur="500"/>
                                        <p:tgtEl>
                                          <p:spTgt spid="10">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10" end="10"/>
                                            </p:txEl>
                                          </p:spTgt>
                                        </p:tgtEl>
                                        <p:attrNameLst>
                                          <p:attrName>style.visibility</p:attrName>
                                        </p:attrNameLst>
                                      </p:cBhvr>
                                      <p:to>
                                        <p:strVal val="visible"/>
                                      </p:to>
                                    </p:set>
                                    <p:animEffect transition="in" filter="fade">
                                      <p:cBhvr>
                                        <p:cTn id="47" dur="500"/>
                                        <p:tgtEl>
                                          <p:spTgt spid="10">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11" end="11"/>
                                            </p:txEl>
                                          </p:spTgt>
                                        </p:tgtEl>
                                        <p:attrNameLst>
                                          <p:attrName>style.visibility</p:attrName>
                                        </p:attrNameLst>
                                      </p:cBhvr>
                                      <p:to>
                                        <p:strVal val="visible"/>
                                      </p:to>
                                    </p:set>
                                    <p:animEffect transition="in" filter="fade">
                                      <p:cBhvr>
                                        <p:cTn id="52"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6A479-182E-B3A3-640F-0B37470ED70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E2FD4A0-158B-F1C4-0857-425E2F3D1A3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FAA690-0C61-DAEB-39FF-BDDAA4A8BD6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Recap</a:t>
            </a:r>
          </a:p>
        </p:txBody>
      </p:sp>
      <p:sp>
        <p:nvSpPr>
          <p:cNvPr id="5" name="Rectangle 4">
            <a:extLst>
              <a:ext uri="{FF2B5EF4-FFF2-40B4-BE49-F238E27FC236}">
                <a16:creationId xmlns:a16="http://schemas.microsoft.com/office/drawing/2014/main" id="{1F798338-FEF2-34ED-9FF2-87A1F9BD33E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540FD5C-51F4-A7CD-99BE-9762212C606B}"/>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1CF8D9A1-12B5-27DB-3799-BC73ED1670C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28</a:t>
            </a:fld>
            <a:r>
              <a:rPr lang="en-US" b="1" dirty="0">
                <a:solidFill>
                  <a:schemeClr val="bg1"/>
                </a:solidFill>
                <a:latin typeface="Garamond" panose="02020404030301010803" pitchFamily="18" charset="0"/>
              </a:rPr>
              <a:t> </a:t>
            </a:r>
          </a:p>
        </p:txBody>
      </p:sp>
      <p:sp>
        <p:nvSpPr>
          <p:cNvPr id="10" name="Content Placeholder 2">
            <a:extLst>
              <a:ext uri="{FF2B5EF4-FFF2-40B4-BE49-F238E27FC236}">
                <a16:creationId xmlns:a16="http://schemas.microsoft.com/office/drawing/2014/main" id="{2AA13424-1391-0CCF-D44E-8195E06E915B}"/>
              </a:ext>
            </a:extLst>
          </p:cNvPr>
          <p:cNvSpPr>
            <a:spLocks noGrp="1"/>
          </p:cNvSpPr>
          <p:nvPr>
            <p:ph idx="1"/>
          </p:nvPr>
        </p:nvSpPr>
        <p:spPr>
          <a:xfrm>
            <a:off x="541771" y="1300900"/>
            <a:ext cx="11105283" cy="5081046"/>
          </a:xfrm>
        </p:spPr>
        <p:txBody>
          <a:bodyPr>
            <a:normAutofit/>
          </a:bodyPr>
          <a:lstStyle/>
          <a:p>
            <a:pPr>
              <a:defRPr sz="2000">
                <a:solidFill>
                  <a:srgbClr val="000000"/>
                </a:solidFill>
                <a:latin typeface="Garamond"/>
              </a:defRPr>
            </a:pPr>
            <a:r>
              <a:rPr lang="en-US" sz="2400" dirty="0"/>
              <a:t>The Federal Reserve System</a:t>
            </a:r>
          </a:p>
          <a:p>
            <a:pPr lvl="1">
              <a:defRPr sz="2000">
                <a:solidFill>
                  <a:srgbClr val="000000"/>
                </a:solidFill>
                <a:latin typeface="Garamond"/>
              </a:defRPr>
            </a:pPr>
            <a:r>
              <a:rPr lang="en-US" sz="2000" dirty="0"/>
              <a:t>The Fed regulates banks and oversees the financial system.</a:t>
            </a:r>
          </a:p>
          <a:p>
            <a:pPr lvl="1">
              <a:defRPr sz="2000">
                <a:solidFill>
                  <a:srgbClr val="000000"/>
                </a:solidFill>
                <a:latin typeface="Garamond"/>
              </a:defRPr>
            </a:pPr>
            <a:r>
              <a:rPr lang="en-US" sz="2000" dirty="0"/>
              <a:t>The Fed controls the money supply.</a:t>
            </a:r>
          </a:p>
          <a:p>
            <a:pPr lvl="1">
              <a:defRPr sz="2000">
                <a:solidFill>
                  <a:srgbClr val="000000"/>
                </a:solidFill>
                <a:latin typeface="Garamond"/>
              </a:defRPr>
            </a:pPr>
            <a:r>
              <a:rPr lang="en-US" sz="2000" dirty="0"/>
              <a:t>The FOMC sets the direction of monetary policy.</a:t>
            </a:r>
          </a:p>
          <a:p>
            <a:pPr lvl="1">
              <a:defRPr sz="2000">
                <a:solidFill>
                  <a:srgbClr val="000000"/>
                </a:solidFill>
                <a:latin typeface="Garamond"/>
              </a:defRPr>
            </a:pPr>
            <a:r>
              <a:rPr lang="en-US" sz="2000" dirty="0"/>
              <a:t>The Fed’s dual mandate focuses on maximum employment and price stability.</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Monetary Policy Tools</a:t>
            </a:r>
          </a:p>
          <a:p>
            <a:pPr lvl="1">
              <a:defRPr sz="2000">
                <a:solidFill>
                  <a:srgbClr val="000000"/>
                </a:solidFill>
                <a:latin typeface="Garamond"/>
              </a:defRPr>
            </a:pPr>
            <a:r>
              <a:rPr lang="en-US" sz="2000" dirty="0"/>
              <a:t>Open-market purchases increase reserves and raise the money supply.</a:t>
            </a:r>
          </a:p>
          <a:p>
            <a:pPr lvl="1">
              <a:defRPr sz="2000">
                <a:solidFill>
                  <a:srgbClr val="000000"/>
                </a:solidFill>
                <a:latin typeface="Garamond"/>
              </a:defRPr>
            </a:pPr>
            <a:r>
              <a:rPr lang="en-US" sz="2000" dirty="0"/>
              <a:t>Open-market sales decrease reserves and reduce the money supply.</a:t>
            </a:r>
          </a:p>
          <a:p>
            <a:pPr lvl="1">
              <a:defRPr sz="2000">
                <a:solidFill>
                  <a:srgbClr val="000000"/>
                </a:solidFill>
                <a:latin typeface="Garamond"/>
              </a:defRPr>
            </a:pPr>
            <a:r>
              <a:rPr lang="en-US" sz="2000" dirty="0"/>
              <a:t>Interest on reserve balances sets a floor under the federal funds rate.</a:t>
            </a:r>
          </a:p>
          <a:p>
            <a:pPr lvl="1">
              <a:defRPr sz="2000">
                <a:solidFill>
                  <a:srgbClr val="000000"/>
                </a:solidFill>
                <a:latin typeface="Garamond"/>
              </a:defRPr>
            </a:pPr>
            <a:r>
              <a:rPr lang="en-US" sz="2000" dirty="0"/>
              <a:t>Reserve requirements determine how much banks must hold as reserves.</a:t>
            </a:r>
            <a:endParaRPr lang="en-US" sz="1600" dirty="0"/>
          </a:p>
        </p:txBody>
      </p:sp>
    </p:spTree>
    <p:extLst>
      <p:ext uri="{BB962C8B-B14F-4D97-AF65-F5344CB8AC3E}">
        <p14:creationId xmlns:p14="http://schemas.microsoft.com/office/powerpoint/2010/main" val="295225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500"/>
                                        <p:tgtEl>
                                          <p:spTgt spid="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8" end="8"/>
                                            </p:txEl>
                                          </p:spTgt>
                                        </p:tgtEl>
                                        <p:attrNameLst>
                                          <p:attrName>style.visibility</p:attrName>
                                        </p:attrNameLst>
                                      </p:cBhvr>
                                      <p:to>
                                        <p:strVal val="visible"/>
                                      </p:to>
                                    </p:set>
                                    <p:animEffect transition="in" filter="fade">
                                      <p:cBhvr>
                                        <p:cTn id="42" dur="500"/>
                                        <p:tgtEl>
                                          <p:spTgt spid="1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9" end="9"/>
                                            </p:txEl>
                                          </p:spTgt>
                                        </p:tgtEl>
                                        <p:attrNameLst>
                                          <p:attrName>style.visibility</p:attrName>
                                        </p:attrNameLst>
                                      </p:cBhvr>
                                      <p:to>
                                        <p:strVal val="visible"/>
                                      </p:to>
                                    </p:set>
                                    <p:animEffect transition="in" filter="fade">
                                      <p:cBhvr>
                                        <p:cTn id="47" dur="500"/>
                                        <p:tgtEl>
                                          <p:spTgt spid="10">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10" end="10"/>
                                            </p:txEl>
                                          </p:spTgt>
                                        </p:tgtEl>
                                        <p:attrNameLst>
                                          <p:attrName>style.visibility</p:attrName>
                                        </p:attrNameLst>
                                      </p:cBhvr>
                                      <p:to>
                                        <p:strVal val="visible"/>
                                      </p:to>
                                    </p:set>
                                    <p:animEffect transition="in" filter="fade">
                                      <p:cBhvr>
                                        <p:cTn id="52"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45C2379D-B54E-B460-E551-DDE0543DCF4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D85D3AC-BBCE-7F35-C811-1E1A3670D9D9}"/>
              </a:ext>
            </a:extLst>
          </p:cNvPr>
          <p:cNvSpPr txBox="1"/>
          <p:nvPr/>
        </p:nvSpPr>
        <p:spPr>
          <a:xfrm>
            <a:off x="1" y="3013501"/>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solidFill>
                  <a:schemeClr val="bg1"/>
                </a:solidFill>
              </a:rPr>
              <a:t>Money</a:t>
            </a:r>
            <a:endParaRPr sz="4000" dirty="0">
              <a:solidFill>
                <a:schemeClr val="bg1"/>
              </a:solidFill>
            </a:endParaRPr>
          </a:p>
        </p:txBody>
      </p:sp>
    </p:spTree>
    <p:extLst>
      <p:ext uri="{BB962C8B-B14F-4D97-AF65-F5344CB8AC3E}">
        <p14:creationId xmlns:p14="http://schemas.microsoft.com/office/powerpoint/2010/main" val="42771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27364-E6C0-0892-F2AE-A1847B14B9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ABAB0F-45A2-00D9-70FE-6728D14200FE}"/>
              </a:ext>
            </a:extLst>
          </p:cNvPr>
          <p:cNvSpPr>
            <a:spLocks noGrp="1"/>
          </p:cNvSpPr>
          <p:nvPr>
            <p:ph idx="1"/>
          </p:nvPr>
        </p:nvSpPr>
        <p:spPr>
          <a:xfrm>
            <a:off x="5084064" y="1300900"/>
            <a:ext cx="6562991" cy="5081046"/>
          </a:xfrm>
        </p:spPr>
        <p:txBody>
          <a:bodyPr>
            <a:normAutofit/>
          </a:bodyPr>
          <a:lstStyle/>
          <a:p>
            <a:pPr>
              <a:defRPr sz="2000">
                <a:solidFill>
                  <a:srgbClr val="000000"/>
                </a:solidFill>
                <a:latin typeface="Garamond"/>
              </a:defRPr>
            </a:pPr>
            <a:r>
              <a:rPr lang="en-US" sz="2400" dirty="0"/>
              <a:t>In everyday language, we think of money as the items we regularly use to buy goods and services.</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Without money, we would need to barter.</a:t>
            </a:r>
          </a:p>
          <a:p>
            <a:pPr lvl="1">
              <a:defRPr sz="2000">
                <a:solidFill>
                  <a:srgbClr val="000000"/>
                </a:solidFill>
                <a:latin typeface="Garamond"/>
              </a:defRPr>
            </a:pPr>
            <a:r>
              <a:rPr lang="en-US" sz="2000" dirty="0"/>
              <a:t>Bartering requires a double coincidence of wants: each party must want what the other offers at the same time.</a:t>
            </a:r>
          </a:p>
          <a:p>
            <a:pPr lvl="1">
              <a:defRPr sz="2000">
                <a:solidFill>
                  <a:srgbClr val="000000"/>
                </a:solidFill>
                <a:latin typeface="Garamond"/>
              </a:defRPr>
            </a:pPr>
            <a:r>
              <a:rPr lang="en-US" sz="2000" dirty="0"/>
              <a:t>Money removes this requirement, making trade far easier and more efficient.</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In Economics, money is any asset that serves three key functions:</a:t>
            </a:r>
          </a:p>
          <a:p>
            <a:pPr lvl="1">
              <a:defRPr sz="2000">
                <a:solidFill>
                  <a:srgbClr val="000000"/>
                </a:solidFill>
                <a:latin typeface="Garamond"/>
              </a:defRPr>
            </a:pPr>
            <a:r>
              <a:rPr lang="en-US" sz="2000" dirty="0"/>
              <a:t>Medium of Exchange</a:t>
            </a:r>
          </a:p>
          <a:p>
            <a:pPr lvl="1">
              <a:defRPr sz="2000">
                <a:solidFill>
                  <a:srgbClr val="000000"/>
                </a:solidFill>
                <a:latin typeface="Garamond"/>
              </a:defRPr>
            </a:pPr>
            <a:r>
              <a:rPr lang="en-US" sz="2000" dirty="0"/>
              <a:t>Unit of Account</a:t>
            </a:r>
          </a:p>
          <a:p>
            <a:pPr lvl="1">
              <a:defRPr sz="2000">
                <a:solidFill>
                  <a:srgbClr val="000000"/>
                </a:solidFill>
                <a:latin typeface="Garamond"/>
              </a:defRPr>
            </a:pPr>
            <a:r>
              <a:rPr lang="en-US" sz="2000" dirty="0"/>
              <a:t>Store of Value</a:t>
            </a:r>
          </a:p>
        </p:txBody>
      </p:sp>
      <p:sp>
        <p:nvSpPr>
          <p:cNvPr id="4" name="Rectangle 3">
            <a:extLst>
              <a:ext uri="{FF2B5EF4-FFF2-40B4-BE49-F238E27FC236}">
                <a16:creationId xmlns:a16="http://schemas.microsoft.com/office/drawing/2014/main" id="{81CA720F-479A-9AF5-A206-57C9425A6C5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12AFDE-6BAA-98C1-CAD8-DF5394397C5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Defining Money</a:t>
            </a:r>
          </a:p>
        </p:txBody>
      </p:sp>
      <p:sp>
        <p:nvSpPr>
          <p:cNvPr id="5" name="Rectangle 4">
            <a:extLst>
              <a:ext uri="{FF2B5EF4-FFF2-40B4-BE49-F238E27FC236}">
                <a16:creationId xmlns:a16="http://schemas.microsoft.com/office/drawing/2014/main" id="{764EFD91-F7D4-6CF0-2F1A-12E4C0A1C71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905C040-C906-E016-E402-039893FEB9F9}"/>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C46BE6BE-BA68-C436-501F-21E87258A9A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a:t>
            </a:fld>
            <a:r>
              <a:rPr lang="en-US" b="1" dirty="0">
                <a:solidFill>
                  <a:schemeClr val="bg1"/>
                </a:solidFill>
                <a:latin typeface="Garamond" panose="02020404030301010803" pitchFamily="18" charset="0"/>
              </a:rPr>
              <a:t> </a:t>
            </a:r>
          </a:p>
        </p:txBody>
      </p:sp>
      <p:pic>
        <p:nvPicPr>
          <p:cNvPr id="1026" name="Picture 2" descr="The Nature of Money">
            <a:extLst>
              <a:ext uri="{FF2B5EF4-FFF2-40B4-BE49-F238E27FC236}">
                <a16:creationId xmlns:a16="http://schemas.microsoft.com/office/drawing/2014/main" id="{F475414F-7A56-DFEB-A03B-8B6FBBDEB2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858" r="2028"/>
          <a:stretch/>
        </p:blipFill>
        <p:spPr bwMode="auto">
          <a:xfrm>
            <a:off x="541770" y="1555423"/>
            <a:ext cx="4463316"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53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2E3B7-E61F-986B-86EE-941D877D8C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9DD8A9-A586-C8B2-A0BC-056FE7F0DC0B}"/>
              </a:ext>
            </a:extLst>
          </p:cNvPr>
          <p:cNvSpPr>
            <a:spLocks noGrp="1"/>
          </p:cNvSpPr>
          <p:nvPr>
            <p:ph idx="1"/>
          </p:nvPr>
        </p:nvSpPr>
        <p:spPr>
          <a:xfrm>
            <a:off x="541771" y="1300900"/>
            <a:ext cx="11105283" cy="5081046"/>
          </a:xfrm>
        </p:spPr>
        <p:txBody>
          <a:bodyPr>
            <a:normAutofit/>
          </a:bodyPr>
          <a:lstStyle/>
          <a:p>
            <a:pPr>
              <a:defRPr sz="2000">
                <a:solidFill>
                  <a:srgbClr val="000000"/>
                </a:solidFill>
                <a:latin typeface="Garamond"/>
              </a:defRPr>
            </a:pPr>
            <a:r>
              <a:rPr lang="en-US" sz="2400" b="1" dirty="0"/>
              <a:t>Medium of Exchange</a:t>
            </a:r>
          </a:p>
          <a:p>
            <a:pPr lvl="1">
              <a:defRPr sz="2000">
                <a:solidFill>
                  <a:srgbClr val="000000"/>
                </a:solidFill>
                <a:latin typeface="Garamond"/>
              </a:defRPr>
            </a:pPr>
            <a:r>
              <a:rPr lang="en-US" sz="2000" dirty="0"/>
              <a:t>An item that buyers give to sellers when they want to purchase goods or services.</a:t>
            </a:r>
          </a:p>
          <a:p>
            <a:pPr lvl="1">
              <a:defRPr sz="2000">
                <a:solidFill>
                  <a:srgbClr val="000000"/>
                </a:solidFill>
                <a:latin typeface="Garamond"/>
              </a:defRPr>
            </a:pPr>
            <a:r>
              <a:rPr lang="en-US" sz="2000" dirty="0"/>
              <a:t>e.g., In the local café, customers pay dollars (money) and receive coffee (a good).</a:t>
            </a:r>
          </a:p>
          <a:p>
            <a:pPr lvl="3">
              <a:defRPr sz="2000">
                <a:solidFill>
                  <a:srgbClr val="000000"/>
                </a:solidFill>
                <a:latin typeface="Garamond"/>
              </a:defRPr>
            </a:pPr>
            <a:endParaRPr lang="en-US" sz="1200" dirty="0"/>
          </a:p>
          <a:p>
            <a:pPr>
              <a:defRPr sz="2000">
                <a:solidFill>
                  <a:srgbClr val="000000"/>
                </a:solidFill>
                <a:latin typeface="Garamond"/>
              </a:defRPr>
            </a:pPr>
            <a:r>
              <a:rPr lang="en-US" sz="2400" b="1" dirty="0"/>
              <a:t>Unit of Account</a:t>
            </a:r>
          </a:p>
          <a:p>
            <a:pPr lvl="1">
              <a:defRPr sz="2000">
                <a:solidFill>
                  <a:srgbClr val="000000"/>
                </a:solidFill>
                <a:latin typeface="Garamond"/>
              </a:defRPr>
            </a:pPr>
            <a:r>
              <a:rPr lang="en-US" sz="2000" dirty="0"/>
              <a:t>The yardstick people use to post prices and record debts.</a:t>
            </a:r>
          </a:p>
          <a:p>
            <a:pPr lvl="1">
              <a:defRPr sz="2000">
                <a:solidFill>
                  <a:srgbClr val="000000"/>
                </a:solidFill>
                <a:latin typeface="Garamond"/>
              </a:defRPr>
            </a:pPr>
            <a:r>
              <a:rPr lang="en-US" sz="2000" dirty="0"/>
              <a:t>e.g., If a cup of coffee costs $4.10, we can say that a new MacBook Pro priced at $1,599 is worth about 390 cups of coffee.</a:t>
            </a:r>
          </a:p>
          <a:p>
            <a:pPr lvl="3">
              <a:defRPr sz="2000">
                <a:solidFill>
                  <a:srgbClr val="000000"/>
                </a:solidFill>
                <a:latin typeface="Garamond"/>
              </a:defRPr>
            </a:pPr>
            <a:endParaRPr lang="en-US" sz="1200" dirty="0"/>
          </a:p>
          <a:p>
            <a:pPr>
              <a:defRPr sz="2000">
                <a:solidFill>
                  <a:srgbClr val="000000"/>
                </a:solidFill>
                <a:latin typeface="Garamond"/>
              </a:defRPr>
            </a:pPr>
            <a:r>
              <a:rPr lang="en-US" sz="2400" b="1" dirty="0"/>
              <a:t>Store of Value</a:t>
            </a:r>
          </a:p>
          <a:p>
            <a:pPr lvl="1">
              <a:defRPr sz="2000">
                <a:solidFill>
                  <a:srgbClr val="000000"/>
                </a:solidFill>
                <a:latin typeface="Garamond"/>
              </a:defRPr>
            </a:pPr>
            <a:r>
              <a:rPr lang="en-US" sz="2000" dirty="0"/>
              <a:t>An item that people can use to transfer purchasing power from the present to the future.</a:t>
            </a:r>
          </a:p>
          <a:p>
            <a:pPr lvl="1">
              <a:defRPr sz="2000">
                <a:solidFill>
                  <a:srgbClr val="000000"/>
                </a:solidFill>
                <a:latin typeface="Garamond"/>
              </a:defRPr>
            </a:pPr>
            <a:r>
              <a:rPr lang="en-US" sz="2000" dirty="0"/>
              <a:t>e.g., Eggs are a poor store of value because it is difficult to keep them from losing value over time.</a:t>
            </a:r>
          </a:p>
          <a:p>
            <a:pPr lvl="1">
              <a:defRPr sz="2000">
                <a:solidFill>
                  <a:srgbClr val="000000"/>
                </a:solidFill>
                <a:latin typeface="Garamond"/>
              </a:defRPr>
            </a:pPr>
            <a:r>
              <a:rPr lang="en-US" sz="2000" dirty="0"/>
              <a:t>e.g., “Wealth” is a term that encompass an asset class that can act as a store of value.</a:t>
            </a:r>
          </a:p>
        </p:txBody>
      </p:sp>
      <p:sp>
        <p:nvSpPr>
          <p:cNvPr id="4" name="Rectangle 3">
            <a:extLst>
              <a:ext uri="{FF2B5EF4-FFF2-40B4-BE49-F238E27FC236}">
                <a16:creationId xmlns:a16="http://schemas.microsoft.com/office/drawing/2014/main" id="{D8E86A28-7EFC-D466-ADAD-26641582334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209E11-0846-67FF-216D-076BC9CD6D9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Three Functions of Money</a:t>
            </a:r>
          </a:p>
        </p:txBody>
      </p:sp>
      <p:sp>
        <p:nvSpPr>
          <p:cNvPr id="5" name="Rectangle 4">
            <a:extLst>
              <a:ext uri="{FF2B5EF4-FFF2-40B4-BE49-F238E27FC236}">
                <a16:creationId xmlns:a16="http://schemas.microsoft.com/office/drawing/2014/main" id="{A0B7D7DF-1E9E-FBCD-FDBD-901317B16B1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0D3DB18-D949-7CDA-2F71-BE910BA5B769}"/>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3EADAA83-E3CD-6BAB-A3CE-83F2E65448E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60968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700EC-CA78-A9D1-7ED4-D6483BD146F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E3317-6919-3E59-1531-1CB20B8C0530}"/>
              </a:ext>
            </a:extLst>
          </p:cNvPr>
          <p:cNvSpPr>
            <a:spLocks noGrp="1"/>
          </p:cNvSpPr>
          <p:nvPr>
            <p:ph idx="1"/>
          </p:nvPr>
        </p:nvSpPr>
        <p:spPr>
          <a:xfrm>
            <a:off x="2895598" y="1300900"/>
            <a:ext cx="8751455" cy="5081046"/>
          </a:xfrm>
        </p:spPr>
        <p:txBody>
          <a:bodyPr>
            <a:normAutofit/>
          </a:bodyPr>
          <a:lstStyle/>
          <a:p>
            <a:pPr>
              <a:defRPr sz="2000">
                <a:solidFill>
                  <a:srgbClr val="000000"/>
                </a:solidFill>
                <a:latin typeface="Garamond"/>
              </a:defRPr>
            </a:pPr>
            <a:r>
              <a:rPr lang="en-US" sz="2400" dirty="0"/>
              <a:t>In early stages of human civilization, money took the form of </a:t>
            </a:r>
            <a:r>
              <a:rPr lang="en-US" sz="2400" b="1" dirty="0"/>
              <a:t>Commodity Money</a:t>
            </a:r>
            <a:r>
              <a:rPr lang="en-US" sz="2400" dirty="0"/>
              <a:t>.</a:t>
            </a:r>
          </a:p>
          <a:p>
            <a:pPr lvl="1">
              <a:defRPr sz="2000">
                <a:solidFill>
                  <a:srgbClr val="000000"/>
                </a:solidFill>
                <a:latin typeface="Garamond"/>
              </a:defRPr>
            </a:pPr>
            <a:r>
              <a:rPr lang="en-US" sz="2000" dirty="0"/>
              <a:t>Money that takes the form of a commodity with intrinsic value.</a:t>
            </a:r>
          </a:p>
          <a:p>
            <a:pPr lvl="1">
              <a:defRPr sz="2000">
                <a:solidFill>
                  <a:srgbClr val="000000"/>
                </a:solidFill>
                <a:latin typeface="Garamond"/>
              </a:defRPr>
            </a:pPr>
            <a:r>
              <a:rPr lang="en-US" sz="2000" dirty="0"/>
              <a:t>Historically, precious metals such as gold or silver was widely used as money.</a:t>
            </a:r>
          </a:p>
          <a:p>
            <a:pPr lvl="1">
              <a:defRPr sz="2000">
                <a:solidFill>
                  <a:srgbClr val="000000"/>
                </a:solidFill>
                <a:latin typeface="Garamond"/>
              </a:defRPr>
            </a:pPr>
            <a:r>
              <a:rPr lang="en-US" sz="2000" dirty="0"/>
              <a:t>In prisoner-of-war camps during WW2, cigarettes were used as money.</a:t>
            </a:r>
          </a:p>
          <a:p>
            <a:pPr lvl="4">
              <a:defRPr sz="2000">
                <a:solidFill>
                  <a:srgbClr val="000000"/>
                </a:solidFill>
                <a:latin typeface="Garamond"/>
              </a:defRPr>
            </a:pPr>
            <a:endParaRPr lang="en-US" sz="1200" dirty="0"/>
          </a:p>
          <a:p>
            <a:pPr>
              <a:defRPr sz="2000">
                <a:solidFill>
                  <a:srgbClr val="000000"/>
                </a:solidFill>
                <a:latin typeface="Garamond"/>
              </a:defRPr>
            </a:pPr>
            <a:r>
              <a:rPr lang="en-US" sz="2400" dirty="0"/>
              <a:t>Most forms of money in modern times is </a:t>
            </a:r>
            <a:r>
              <a:rPr lang="en-US" sz="2400" b="1" dirty="0"/>
              <a:t>Fiat Money</a:t>
            </a:r>
            <a:r>
              <a:rPr lang="en-US" sz="2400" dirty="0"/>
              <a:t>.</a:t>
            </a:r>
          </a:p>
          <a:p>
            <a:pPr lvl="1">
              <a:defRPr sz="2000">
                <a:solidFill>
                  <a:srgbClr val="000000"/>
                </a:solidFill>
                <a:latin typeface="Garamond"/>
              </a:defRPr>
            </a:pPr>
            <a:r>
              <a:rPr lang="en-US" sz="2000" dirty="0"/>
              <a:t>Money without intrinsic value that is used as money by government decree.</a:t>
            </a:r>
          </a:p>
          <a:p>
            <a:pPr lvl="1">
              <a:defRPr sz="2000">
                <a:solidFill>
                  <a:srgbClr val="000000"/>
                </a:solidFill>
                <a:latin typeface="Garamond"/>
              </a:defRPr>
            </a:pPr>
            <a:r>
              <a:rPr lang="en-US" sz="2000" dirty="0"/>
              <a:t>“This note is legal tender for all debts, public and private.”</a:t>
            </a:r>
          </a:p>
          <a:p>
            <a:pPr lvl="3">
              <a:defRPr sz="2000">
                <a:solidFill>
                  <a:srgbClr val="000000"/>
                </a:solidFill>
                <a:latin typeface="Garamond"/>
              </a:defRPr>
            </a:pPr>
            <a:endParaRPr lang="en-US" sz="1200" dirty="0"/>
          </a:p>
          <a:p>
            <a:pPr>
              <a:defRPr sz="2000">
                <a:solidFill>
                  <a:srgbClr val="000000"/>
                </a:solidFill>
                <a:latin typeface="Garamond"/>
              </a:defRPr>
            </a:pPr>
            <a:r>
              <a:rPr lang="en-US" sz="2400" dirty="0"/>
              <a:t>Cryptocurrencies represent a new proposal for money, which neither has intrinsic value, nor is established by the decree of a government.</a:t>
            </a:r>
          </a:p>
        </p:txBody>
      </p:sp>
      <p:sp>
        <p:nvSpPr>
          <p:cNvPr id="4" name="Rectangle 3">
            <a:extLst>
              <a:ext uri="{FF2B5EF4-FFF2-40B4-BE49-F238E27FC236}">
                <a16:creationId xmlns:a16="http://schemas.microsoft.com/office/drawing/2014/main" id="{9E1E0EAF-394C-AF53-8CC2-DA9CC3AB09B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BBFABE-3188-E966-3FE4-E5B6D0FDC50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Kinds of Money</a:t>
            </a:r>
          </a:p>
        </p:txBody>
      </p:sp>
      <p:sp>
        <p:nvSpPr>
          <p:cNvPr id="5" name="Rectangle 4">
            <a:extLst>
              <a:ext uri="{FF2B5EF4-FFF2-40B4-BE49-F238E27FC236}">
                <a16:creationId xmlns:a16="http://schemas.microsoft.com/office/drawing/2014/main" id="{A19D06F6-69DB-81EA-1C6B-4A24AA6ABB8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1AA24B1-915A-ED1D-76EF-BE63137BC66F}"/>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E37D682B-6373-BE2C-1759-74AFAA5DCEC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a:t>
            </a:fld>
            <a:r>
              <a:rPr lang="en-US" b="1" dirty="0">
                <a:solidFill>
                  <a:schemeClr val="bg1"/>
                </a:solidFill>
                <a:latin typeface="Garamond" panose="02020404030301010803" pitchFamily="18" charset="0"/>
              </a:rPr>
              <a:t> </a:t>
            </a:r>
          </a:p>
        </p:txBody>
      </p:sp>
      <p:pic>
        <p:nvPicPr>
          <p:cNvPr id="1026" name="Picture 2" descr="Fiat vs Commodity Money: Which Holds Value? - Tresmark">
            <a:extLst>
              <a:ext uri="{FF2B5EF4-FFF2-40B4-BE49-F238E27FC236}">
                <a16:creationId xmlns:a16="http://schemas.microsoft.com/office/drawing/2014/main" id="{7CF11718-4932-875D-EF7B-A1B55DF367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27"/>
          <a:stretch/>
        </p:blipFill>
        <p:spPr bwMode="auto">
          <a:xfrm>
            <a:off x="536760" y="1362014"/>
            <a:ext cx="2286000" cy="2342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iat vs Commodity Money: Which Holds Value? - Tresmark">
            <a:extLst>
              <a:ext uri="{FF2B5EF4-FFF2-40B4-BE49-F238E27FC236}">
                <a16:creationId xmlns:a16="http://schemas.microsoft.com/office/drawing/2014/main" id="{E42377A9-CEE1-241B-340E-9633B0C15F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330"/>
          <a:stretch/>
        </p:blipFill>
        <p:spPr bwMode="auto">
          <a:xfrm>
            <a:off x="541770" y="3766023"/>
            <a:ext cx="2286000" cy="245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67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E020F-5EF8-F5F4-1E80-379CF6625B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C994F-2CBC-6F96-1B27-786EFB4C9675}"/>
              </a:ext>
            </a:extLst>
          </p:cNvPr>
          <p:cNvSpPr>
            <a:spLocks noGrp="1"/>
          </p:cNvSpPr>
          <p:nvPr>
            <p:ph idx="1"/>
          </p:nvPr>
        </p:nvSpPr>
        <p:spPr>
          <a:xfrm>
            <a:off x="541770" y="1300900"/>
            <a:ext cx="11105283" cy="5081046"/>
          </a:xfrm>
        </p:spPr>
        <p:txBody>
          <a:bodyPr>
            <a:normAutofit/>
          </a:bodyPr>
          <a:lstStyle/>
          <a:p>
            <a:pPr>
              <a:defRPr sz="2000">
                <a:solidFill>
                  <a:srgbClr val="000000"/>
                </a:solidFill>
                <a:latin typeface="Garamond"/>
              </a:defRPr>
            </a:pPr>
            <a:r>
              <a:rPr lang="en-US" sz="2400" dirty="0"/>
              <a:t>Economists measure the money supply using liquidity-based aggregates.</a:t>
            </a:r>
          </a:p>
          <a:p>
            <a:pPr lvl="1">
              <a:defRPr sz="2000">
                <a:solidFill>
                  <a:srgbClr val="000000"/>
                </a:solidFill>
                <a:latin typeface="Garamond"/>
              </a:defRPr>
            </a:pPr>
            <a:r>
              <a:rPr lang="en-US" sz="2000" dirty="0"/>
              <a:t>Liquidity: The ease with which an asset can be converted into the economy’s medium of exchange.</a:t>
            </a:r>
          </a:p>
          <a:p>
            <a:pPr lvl="3">
              <a:defRPr sz="2000">
                <a:solidFill>
                  <a:srgbClr val="000000"/>
                </a:solidFill>
                <a:latin typeface="Garamond"/>
              </a:defRPr>
            </a:pPr>
            <a:endParaRPr lang="en-US" sz="1200" dirty="0"/>
          </a:p>
          <a:p>
            <a:pPr>
              <a:defRPr sz="2000">
                <a:solidFill>
                  <a:srgbClr val="000000"/>
                </a:solidFill>
                <a:latin typeface="Garamond"/>
              </a:defRPr>
            </a:pPr>
            <a:r>
              <a:rPr lang="en-US" sz="2400" b="1" dirty="0"/>
              <a:t>M1</a:t>
            </a:r>
            <a:r>
              <a:rPr lang="en-US" sz="2400" dirty="0"/>
              <a:t>: Most liquid forms of money that can be spent immediately.</a:t>
            </a:r>
          </a:p>
          <a:p>
            <a:pPr lvl="1">
              <a:defRPr sz="2000">
                <a:solidFill>
                  <a:srgbClr val="000000"/>
                </a:solidFill>
                <a:latin typeface="Garamond"/>
              </a:defRPr>
            </a:pPr>
            <a:r>
              <a:rPr lang="en-US" sz="2000" dirty="0"/>
              <a:t>Currency: Paper money and coins held by the public.</a:t>
            </a:r>
          </a:p>
          <a:p>
            <a:pPr lvl="1">
              <a:defRPr sz="2000">
                <a:solidFill>
                  <a:srgbClr val="000000"/>
                </a:solidFill>
                <a:latin typeface="Garamond"/>
              </a:defRPr>
            </a:pPr>
            <a:r>
              <a:rPr lang="en-US" sz="2000" dirty="0"/>
              <a:t>Demand Deposits: Checking Accounts.</a:t>
            </a:r>
          </a:p>
          <a:p>
            <a:pPr lvl="1">
              <a:defRPr sz="2000">
                <a:solidFill>
                  <a:srgbClr val="000000"/>
                </a:solidFill>
                <a:latin typeface="Garamond"/>
              </a:defRPr>
            </a:pPr>
            <a:r>
              <a:rPr lang="en-US" sz="2000" dirty="0"/>
              <a:t>Savings deposits (since 2020), other checkable deposits and traveler’s checks.</a:t>
            </a:r>
          </a:p>
          <a:p>
            <a:pPr lvl="3">
              <a:defRPr sz="2000">
                <a:solidFill>
                  <a:srgbClr val="000000"/>
                </a:solidFill>
                <a:latin typeface="Garamond"/>
              </a:defRPr>
            </a:pPr>
            <a:endParaRPr lang="en-US" sz="1200" dirty="0"/>
          </a:p>
          <a:p>
            <a:pPr>
              <a:defRPr sz="2000">
                <a:solidFill>
                  <a:srgbClr val="000000"/>
                </a:solidFill>
                <a:latin typeface="Garamond"/>
              </a:defRPr>
            </a:pPr>
            <a:r>
              <a:rPr lang="en-US" sz="2400" b="1" dirty="0"/>
              <a:t>M2</a:t>
            </a:r>
            <a:r>
              <a:rPr lang="en-US" sz="2400" dirty="0"/>
              <a:t>: Includes everything in M1 plus slightly less liquid assets.</a:t>
            </a:r>
          </a:p>
          <a:p>
            <a:pPr lvl="1">
              <a:defRPr sz="2000">
                <a:solidFill>
                  <a:srgbClr val="000000"/>
                </a:solidFill>
                <a:latin typeface="Garamond"/>
              </a:defRPr>
            </a:pPr>
            <a:r>
              <a:rPr lang="en-US" sz="2000" dirty="0"/>
              <a:t>Everything in M1.</a:t>
            </a:r>
          </a:p>
          <a:p>
            <a:pPr lvl="1">
              <a:defRPr sz="2000">
                <a:solidFill>
                  <a:srgbClr val="000000"/>
                </a:solidFill>
                <a:latin typeface="Garamond"/>
              </a:defRPr>
            </a:pPr>
            <a:r>
              <a:rPr lang="en-US" sz="2000" dirty="0"/>
              <a:t>Small time deposits (CDs).</a:t>
            </a:r>
          </a:p>
          <a:p>
            <a:pPr lvl="1">
              <a:defRPr sz="2000">
                <a:solidFill>
                  <a:srgbClr val="000000"/>
                </a:solidFill>
                <a:latin typeface="Garamond"/>
              </a:defRPr>
            </a:pPr>
            <a:r>
              <a:rPr lang="en-US" sz="2000" dirty="0"/>
              <a:t>Retail money market mutual funds (MMMFs).</a:t>
            </a:r>
          </a:p>
        </p:txBody>
      </p:sp>
      <p:sp>
        <p:nvSpPr>
          <p:cNvPr id="4" name="Rectangle 3">
            <a:extLst>
              <a:ext uri="{FF2B5EF4-FFF2-40B4-BE49-F238E27FC236}">
                <a16:creationId xmlns:a16="http://schemas.microsoft.com/office/drawing/2014/main" id="{F4E8BA8F-B7BE-F145-17CE-FE0743857D7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FE23D-AB78-1D66-AA75-85CA1D441EE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Measures of Money Supply</a:t>
            </a:r>
          </a:p>
        </p:txBody>
      </p:sp>
      <p:sp>
        <p:nvSpPr>
          <p:cNvPr id="5" name="Rectangle 4">
            <a:extLst>
              <a:ext uri="{FF2B5EF4-FFF2-40B4-BE49-F238E27FC236}">
                <a16:creationId xmlns:a16="http://schemas.microsoft.com/office/drawing/2014/main" id="{545B48D3-CEC9-2B19-3B76-0C4B51775BF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2006FEF-155C-7B16-535E-C61E582BF564}"/>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ADF19344-D044-7FF7-8134-97E5EE886A6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88684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5E948-A861-D59A-A9F2-9AB6E1DCE7D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60DA6DC-24A0-2E3E-71CE-C3C49C63229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D0E880-39DD-BD2A-A3B6-E8B193A3209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Measures of Money Supply</a:t>
            </a:r>
          </a:p>
        </p:txBody>
      </p:sp>
      <p:sp>
        <p:nvSpPr>
          <p:cNvPr id="5" name="Rectangle 4">
            <a:extLst>
              <a:ext uri="{FF2B5EF4-FFF2-40B4-BE49-F238E27FC236}">
                <a16:creationId xmlns:a16="http://schemas.microsoft.com/office/drawing/2014/main" id="{6AAC1A3A-2010-FF12-6A69-8AD0B26C974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D9A4A4C-0A28-CCD1-99A5-EB2B5320F064}"/>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747D7C7B-7386-2D88-854B-EC825DB6ABA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8</a:t>
            </a:fld>
            <a:r>
              <a:rPr lang="en-US" b="1" dirty="0">
                <a:solidFill>
                  <a:schemeClr val="bg1"/>
                </a:solidFill>
                <a:latin typeface="Garamond" panose="02020404030301010803" pitchFamily="18" charset="0"/>
              </a:rPr>
              <a:t> </a:t>
            </a:r>
          </a:p>
        </p:txBody>
      </p:sp>
      <p:pic>
        <p:nvPicPr>
          <p:cNvPr id="13" name="Picture 12" descr="A graph with red and blue lines&#10;&#10;AI-generated content may be incorrect.">
            <a:extLst>
              <a:ext uri="{FF2B5EF4-FFF2-40B4-BE49-F238E27FC236}">
                <a16:creationId xmlns:a16="http://schemas.microsoft.com/office/drawing/2014/main" id="{FE4C834D-594C-5E33-8CD4-D65C8243E87A}"/>
              </a:ext>
            </a:extLst>
          </p:cNvPr>
          <p:cNvPicPr>
            <a:picLocks noChangeAspect="1"/>
          </p:cNvPicPr>
          <p:nvPr/>
        </p:nvPicPr>
        <p:blipFill>
          <a:blip r:embed="rId2"/>
          <a:stretch>
            <a:fillRect/>
          </a:stretch>
        </p:blipFill>
        <p:spPr>
          <a:xfrm>
            <a:off x="150811" y="970332"/>
            <a:ext cx="11887200" cy="5486400"/>
          </a:xfrm>
          <a:prstGeom prst="rect">
            <a:avLst/>
          </a:prstGeom>
        </p:spPr>
      </p:pic>
    </p:spTree>
    <p:extLst>
      <p:ext uri="{BB962C8B-B14F-4D97-AF65-F5344CB8AC3E}">
        <p14:creationId xmlns:p14="http://schemas.microsoft.com/office/powerpoint/2010/main" val="205830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46DFEAED-2B75-00E0-9708-43A2B381CAE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222497E-3AF3-48A5-52D7-C4AA0EFCF28C}"/>
              </a:ext>
            </a:extLst>
          </p:cNvPr>
          <p:cNvSpPr txBox="1"/>
          <p:nvPr/>
        </p:nvSpPr>
        <p:spPr>
          <a:xfrm>
            <a:off x="1" y="3013501"/>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solidFill>
                  <a:schemeClr val="bg1"/>
                </a:solidFill>
              </a:rPr>
              <a:t>The Federal Reserve</a:t>
            </a:r>
            <a:endParaRPr sz="4000" dirty="0">
              <a:solidFill>
                <a:schemeClr val="bg1"/>
              </a:solidFill>
            </a:endParaRPr>
          </a:p>
        </p:txBody>
      </p:sp>
    </p:spTree>
    <p:extLst>
      <p:ext uri="{BB962C8B-B14F-4D97-AF65-F5344CB8AC3E}">
        <p14:creationId xmlns:p14="http://schemas.microsoft.com/office/powerpoint/2010/main" val="1284252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178b066-ece4-42d6-be80-b911ff775fa2}" enabled="1" method="Privileged" siteId="{4881a8fa-b252-4912-b93a-7806c41bbe91}" contentBits="0" removed="0"/>
</clbl:labelList>
</file>

<file path=docProps/app.xml><?xml version="1.0" encoding="utf-8"?>
<Properties xmlns="http://schemas.openxmlformats.org/officeDocument/2006/extended-properties" xmlns:vt="http://schemas.openxmlformats.org/officeDocument/2006/docPropsVTypes">
  <TotalTime>18892</TotalTime>
  <Words>2405</Words>
  <Application>Microsoft Office PowerPoint</Application>
  <PresentationFormat>Custom</PresentationFormat>
  <Paragraphs>260</Paragraphs>
  <Slides>28</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Arial</vt:lpstr>
      <vt:lpstr>Calibri</vt:lpstr>
      <vt:lpstr>Cambria Math</vt:lpstr>
      <vt:lpstr>Garamond</vt:lpstr>
      <vt:lpstr>Office Theme</vt:lpstr>
      <vt:lpstr>PowerPoint Presentation</vt:lpstr>
      <vt:lpstr>  Preview</vt:lpstr>
      <vt:lpstr>PowerPoint Presentation</vt:lpstr>
      <vt:lpstr>  Defining Money</vt:lpstr>
      <vt:lpstr>  The Three Functions of Money</vt:lpstr>
      <vt:lpstr>  Kinds of Money</vt:lpstr>
      <vt:lpstr>  Measures of Money Supply</vt:lpstr>
      <vt:lpstr>  Measures of Money Supply</vt:lpstr>
      <vt:lpstr>PowerPoint Presentation</vt:lpstr>
      <vt:lpstr>  The Federal Reserve System</vt:lpstr>
      <vt:lpstr>  The Fed and Monetary Policy</vt:lpstr>
      <vt:lpstr>  Philadelphia Fed (2017, April 3). Segment 405: The Role of the FOMC [Video]. YouTube.   https://youtu.be/GmeZ8t2zth8?si=P4EVc5-y7-LrSlWS</vt:lpstr>
      <vt:lpstr>  Fractional-Reserve Banking</vt:lpstr>
      <vt:lpstr>  Fractional-Reserve Banking</vt:lpstr>
      <vt:lpstr>  Fractional-Reserve Banking</vt:lpstr>
      <vt:lpstr>  Fractional-Reserve Banking</vt:lpstr>
      <vt:lpstr>  The Wall Street Journal (2023, March 13). The Silicon Valley Bank Collapse, Explained | WSJ    [Video]. YouTube. https://youtu.be/YDwDMF_f5rM?si=lzwEuEJ_iglW-f31</vt:lpstr>
      <vt:lpstr>  Monetary Policy: Reserve Ratios</vt:lpstr>
      <vt:lpstr>  Philadelphia Fed (2017, April 3). Segment 408: Interest on Reserves [Video]. YouTube.   https://youtu.be/COprvpWoOo8?si=NSnKwaN8Vv8t0kgb</vt:lpstr>
      <vt:lpstr>  Philadelphia Fed (2017, April 3). Segment 409: Reserve Requirements [Video]. YouTube.   https://youtu.be/OZDgPqX56Rg?si=4zDoojjLVjsO8MJs</vt:lpstr>
      <vt:lpstr>  Monetary Policy: Open Market Operations</vt:lpstr>
      <vt:lpstr>  Philadelphia Fed (2017, April 3). Segment 406: Open Market Operations [Video]. YouTube.   https://youtu.be/jvRwFkDdWZU?si=fja56XBX94kllQIF</vt:lpstr>
      <vt:lpstr>  Monetary Policy: Interest Rates</vt:lpstr>
      <vt:lpstr>  Monetary Policy: Interest Rates</vt:lpstr>
      <vt:lpstr>  Philadelphia Fed (2017, April 3). Segment 407: The Discount Rate [Video]. YouTube.   https://youtu.be/fVfAMsFvyxo?si=4wTQuGBH_ppNfe_N</vt:lpstr>
      <vt:lpstr>PowerPoint Presentation</vt:lpstr>
      <vt:lpstr>  Recap</vt:lpstr>
      <vt:lpstr>  Recap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Brian Park</dc:creator>
  <cp:keywords/>
  <dc:description>generated using python-pptx</dc:description>
  <cp:lastModifiedBy>Brian Park</cp:lastModifiedBy>
  <cp:revision>742</cp:revision>
  <dcterms:created xsi:type="dcterms:W3CDTF">2013-01-27T09:14:16Z</dcterms:created>
  <dcterms:modified xsi:type="dcterms:W3CDTF">2025-12-07T03:27:12Z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78b066-ece4-42d6-be80-b911ff775fa2_Enabled">
    <vt:lpwstr>true</vt:lpwstr>
  </property>
  <property fmtid="{D5CDD505-2E9C-101B-9397-08002B2CF9AE}" pid="3" name="MSIP_Label_5178b066-ece4-42d6-be80-b911ff775fa2_SetDate">
    <vt:lpwstr>2025-09-24T18:17:42Z</vt:lpwstr>
  </property>
  <property fmtid="{D5CDD505-2E9C-101B-9397-08002B2CF9AE}" pid="4" name="MSIP_Label_5178b066-ece4-42d6-be80-b911ff775fa2_Method">
    <vt:lpwstr>Privileged</vt:lpwstr>
  </property>
  <property fmtid="{D5CDD505-2E9C-101B-9397-08002B2CF9AE}" pid="5" name="MSIP_Label_5178b066-ece4-42d6-be80-b911ff775fa2_Name">
    <vt:lpwstr>Public</vt:lpwstr>
  </property>
  <property fmtid="{D5CDD505-2E9C-101B-9397-08002B2CF9AE}" pid="6" name="MSIP_Label_5178b066-ece4-42d6-be80-b911ff775fa2_SiteId">
    <vt:lpwstr>4881a8fa-b252-4912-b93a-7806c41bbe91</vt:lpwstr>
  </property>
  <property fmtid="{D5CDD505-2E9C-101B-9397-08002B2CF9AE}" pid="7" name="MSIP_Label_5178b066-ece4-42d6-be80-b911ff775fa2_ActionId">
    <vt:lpwstr>5b7f0eae-2a30-4cf8-86c7-eaabe8636cb8</vt:lpwstr>
  </property>
  <property fmtid="{D5CDD505-2E9C-101B-9397-08002B2CF9AE}" pid="8" name="MSIP_Label_5178b066-ece4-42d6-be80-b911ff775fa2_ContentBits">
    <vt:lpwstr>0</vt:lpwstr>
  </property>
  <property fmtid="{D5CDD505-2E9C-101B-9397-08002B2CF9AE}" pid="9" name="MSIP_Label_5178b066-ece4-42d6-be80-b911ff775fa2_Tag">
    <vt:lpwstr>10, 0, 1, 1</vt:lpwstr>
  </property>
</Properties>
</file>