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605" r:id="rId4"/>
    <p:sldId id="950" r:id="rId5"/>
    <p:sldId id="951" r:id="rId6"/>
    <p:sldId id="967" r:id="rId7"/>
    <p:sldId id="968" r:id="rId8"/>
    <p:sldId id="969" r:id="rId9"/>
    <p:sldId id="970" r:id="rId10"/>
    <p:sldId id="971" r:id="rId11"/>
    <p:sldId id="972" r:id="rId12"/>
    <p:sldId id="974" r:id="rId13"/>
    <p:sldId id="976" r:id="rId14"/>
    <p:sldId id="975" r:id="rId15"/>
    <p:sldId id="916" r:id="rId16"/>
    <p:sldId id="977" r:id="rId17"/>
    <p:sldId id="844" r:id="rId18"/>
    <p:sldId id="978" r:id="rId19"/>
    <p:sldId id="980" r:id="rId20"/>
    <p:sldId id="981" r:id="rId21"/>
    <p:sldId id="983" r:id="rId22"/>
    <p:sldId id="982" r:id="rId23"/>
    <p:sldId id="984" r:id="rId24"/>
    <p:sldId id="979" r:id="rId25"/>
    <p:sldId id="785" r:id="rId26"/>
    <p:sldId id="985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F00FF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29: Unemployment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EE365-9174-3CF2-6713-13709879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B1C8F-9F60-AD05-A8C9-90C49114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</a:t>
            </a:r>
            <a:r>
              <a:rPr lang="en-US" sz="2400" b="1" dirty="0"/>
              <a:t>Natural Rate of Unemployment</a:t>
            </a:r>
            <a:r>
              <a:rPr lang="en-US" sz="2400" dirty="0"/>
              <a:t> is the normal rate of unemployment around which the unemployment rate fluctuates, and includes two types of unemployment: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Frictional Unemployment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Structural Unemployment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b="1" dirty="0"/>
              <a:t>Cyclical Unemployment</a:t>
            </a:r>
            <a:r>
              <a:rPr lang="en-US" sz="2400" dirty="0"/>
              <a:t> is the deviation of unemployment from the natural rate.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observed unemployment rate fluctuates around the natural rate, and the size of the deviation changes from year to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current estimate of the natural rate of unemployment (4th quarter of 2025) is 4.31%.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most recent unemployment rate (September 2025) is 4.4%, which is slightly above the natural rate.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E93EE-C8AD-408A-8C5A-2E4D1D413FA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92B47-BCF4-BE54-6914-32101B62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Types of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D5348-4143-8CE9-6881-CD6671B5C60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BA5E4-AEBE-9074-D49C-EA637F7A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F78D1-B16F-02B2-49FB-306AEFEA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2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BEAA-8247-AE8D-9877-BEC9D152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723DEB-658C-3BA4-AD7E-B7BDC5C9DC6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2DE5-01A5-FF1F-29C7-654683CF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Natural Rate of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00FF6-3FE3-B55E-E566-1E28E9E0975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5C526-6E16-FE45-6730-98A367B0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DB978-CAEA-FF51-26BE-F7EE08C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graph with red lines and blue lines&#10;&#10;AI-generated content may be incorrect.">
            <a:extLst>
              <a:ext uri="{FF2B5EF4-FFF2-40B4-BE49-F238E27FC236}">
                <a16:creationId xmlns:a16="http://schemas.microsoft.com/office/drawing/2014/main" id="{F3554925-6DED-813C-F664-1544F0D7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1166275"/>
            <a:ext cx="118872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DDF0-D594-F100-52EE-EAA3A1B0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A571-E1C2-2AE8-6344-B05080CE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Measuring unemployment is not straightforward: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is easy to distinguish those who are employed from those who are not employed.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is more difficult to distinguish between those who are unemployed and those who are out of the labor force.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People move in and out of the labor force frequently: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About one third of the unemployed are recent entrants, such as new graduates who often find jobs relatively quickly.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Some people who report being unemployed may not be actively searching and may be claiming unemployment status to qualify for benefits.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Discouraged Worker Effect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Almost half of all unemployment spells end when individuals stop searching for work and leave the labor force.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DCD24-4397-7F71-A18A-9C9184CC51E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67A2A-0FFF-7BB8-33E7-8FAA8782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Challenges in Measuring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91E9D-2C1E-C9C4-EAB9-8ADA9DACD5B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C5311-8973-8BFF-3BF8-1F8AE4F2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0250-4760-74F5-7E30-0114707D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2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4E2E-66FB-11F5-68D4-198321680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301C-DC06-BD68-C6EF-82C5C7CB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Due to these challenges, the BLS reports several measures of labor underutilization: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U-1: Persons unemployed 15 weeks or longer, as a percent of the civilian labor force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U-2: Job losers and persons who completed temporary jobs, as a percent of the civilian labor force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U-3: Total unemployed, as a percent of the civilian labor force (the official unemployment rate)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U-4: Total unemployed plus discouraged workers, as a percent of the civilian labor force plus discouraged workers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U-5: Total unemployed, plus discouraged workers, plus all other marginally attached workers, as a percent of the civilian labor force plus all marginally attached workers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U-6: Total unemployed, plus all marginally attached workers, plus total employed part time for economic reasons, as a percent of the civilian labor force plus all marginally attached workers.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29ED7-9004-6F22-329D-33B6EACEE3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6F929-EDCB-ED3F-79E1-F895B368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Alternate Measures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21745-BB6F-614A-B3C8-5E10B0687EA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25A7A-BBD0-1580-42FD-D0FC9EAE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441D5-98B2-F246-7F79-B8EF38DA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16CB1-0AA7-6F75-AEE8-E2B190BC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1" y="5010346"/>
            <a:ext cx="101687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749FB-FEC5-A9C3-0DCE-1C1E25CD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F888-9D53-D5B1-21DE-B1BBFDE4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Most spells of unemployment are short, but most unemployment observed at any given time is long-term.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Most people who become unemployed find jobs relatively quickly.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Most of the economy’s unemployment problem is due to the smaller group of workers who remain jobless for long periods.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This is similar to how a few people with very high incomes can pull the average income above the median.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How does this make sense?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Suppose you run a weekly survey of people visiting the local unemployment office over a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You meet 52 who are unemployed for a week, and 3 who remain unemployed for the entire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94.5% of the people you meet find a job within a week, so most spells of unemployment are short.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Long-term unemployed account for 75 percent of the unemployment observed at any given time, so most unemployment at a point in time is long-term.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C228D-7600-B3BB-C7F6-090C3EF79DB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3CEF5-757C-2C4F-DF2B-58EACB75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Length of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00ECE-D262-5B41-ACD8-364CDC206D5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5E587-E5BC-848D-7657-CA0BEDFA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95B92-7FCC-24DB-3CE7-A7EA5C8E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9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71AD7-586E-0375-FD2D-A4BB1C2F5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595751-54B4-BFAF-708E-4260E842280C}"/>
              </a:ext>
            </a:extLst>
          </p:cNvPr>
          <p:cNvSpPr txBox="1"/>
          <p:nvPr/>
        </p:nvSpPr>
        <p:spPr>
          <a:xfrm>
            <a:off x="1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Frictional and Structural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Unemployment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B697-96BD-3B2F-A5DE-EF073176A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AA7D-1284-B2FA-F126-F9AB9189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Even in a well-functioning economy, there is a natural level of unemployment made up of frictional and structural unemployment.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b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b="1" dirty="0"/>
              <a:t>Frictional Unemployment </a:t>
            </a:r>
            <a:r>
              <a:rPr lang="en-US" sz="2400" dirty="0"/>
              <a:t>is unemployment that results from the time it takes for workers to search for jobs that best match their skills, preferences, and circumstances.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labor market experiences constant churn: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Workers voluntarily separate from their jobs in search of better opportunities.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Most employment in the U.S. is at-will, which makes job turnover easier for both workers and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On average, each corporate job posting receives around 250 applications, but only 4 to 6 applicants are interviewed, and only 1 is hired (Glassdoor, 2024)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Frictional unemployment is inevitable because the economy, workers, and job opportunities are always changing.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DB2CB-97F0-8044-F8E4-E564ED42E59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81ABF-E5EC-61DE-F723-C1A58592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Frictional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27A6C-FFE5-9487-0575-E1985963F05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3A0BD-8AF4-5172-7BAC-D810F30F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38D98-E040-C154-A2BB-48BB550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7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A388-E92B-B3DE-C955-B0F186B8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253B-0F7C-9F9C-81A6-C7E64CB2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69" y="1300900"/>
            <a:ext cx="1110528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Frictional unemployment is unavoidable, but the amount of frictional unemployment can be reduced by improving how information is disseminated.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internet can speed up the job search process and help match workers to openings more quickly.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Government-run employment agencies can help spread information about available jobs.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College career offices and networking events also help workers and firms find each other more effectively.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Public policies such as unemployment insurance may increase frictional unemployment.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Government programs partially protects the incomes of workers who become unemployed.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Although this reduces the hardship of unemployment, it may increase its duration.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Because the immediate pressure to accept a job is reduced, recipients may take longer to search for a better match.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7A730-27BE-D64E-A1EB-514ADD5C2E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26886-DCA0-B5E4-8BFC-7E0C07D8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Reducing Frictional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459B2-4559-2288-6268-E6762DAB52A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1C2B8-8BDD-1AB5-37D1-6A91CD67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BBAE9-2F34-1E72-41A3-A9981D0B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BE16-A514-CFA6-BD28-746E8F07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51E8-28F3-2921-D526-4C35412C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b="1" dirty="0"/>
              <a:t>Structural Unemployment </a:t>
            </a:r>
            <a:r>
              <a:rPr lang="en-US" sz="2400" dirty="0"/>
              <a:t>is unemployment that results from fundamental changes in the economy that prevent the labor market from providing a job for everyone who wants one at the prevailing wage.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economy is constantly evolving, which can create structural unemployment: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Technological progress can make certain occupations obsolete while expanding employment in new industries.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International trade can change which skills are valued in the economy, leading to job losses in some sectors and gains in others.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Wages may be set above the market-clearing level (for example, due to minimum wage laws, unions, or efficiency-wage policies), creating an excess supply of labor.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F25E3-39BB-C46D-D5F1-0CC3979F0B8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7E431-0ECF-0BC3-572F-9F0821F7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B83B4-0C69-FB42-A58C-F7010EFCA4F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73D57-9E07-7E1D-BCBF-28E3D34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FFDD6-C142-74D2-BA14-9DBAEE88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4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FA40-06B7-7C42-7200-C962699A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69FA2-1697-F170-23AF-CCA6C728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771" y="1300900"/>
            <a:ext cx="6533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When a minimum wage is binding, it forces the wage to be above the market-clearing level.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higher wage attracts more workers to supply labor.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higher wage discourages some employers from hiring as many workers.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excess supply of labor leads to unemployment.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Minimum wage affects a small share of workers, so the amount of unemployment caused by a binding minimum wage is limited.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Nevertheless, the minimum wage provides a clear example of how wage floors set above the equilibrium level create unemployment.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2F7DD-C92B-889E-84DD-A96ED792649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36F03-4D34-C2A3-A8A0-FC1E1EF2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Unemployment: Minimum Wage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FCDD4-24A9-27B1-4165-88C2798F3EB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FECE-ACAE-9E52-F451-B0AD1498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51711-9DDB-A95C-C8C5-0B05D2AE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of a price&#10;&#10;AI-generated content may be incorrect.">
            <a:extLst>
              <a:ext uri="{FF2B5EF4-FFF2-40B4-BE49-F238E27FC236}">
                <a16:creationId xmlns:a16="http://schemas.microsoft.com/office/drawing/2014/main" id="{A4A34729-4D19-ED6F-07D5-14942878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22DE3D-E4C6-C1B4-B162-9407EB12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Up to this point, we have been learning how economists measure economic activity and understand growth and inflation.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We examined GDP as a measure of </a:t>
            </a:r>
            <a:r>
              <a:rPr lang="en-US" sz="2000" i="1" dirty="0"/>
              <a:t>Aggregate Output</a:t>
            </a:r>
            <a:r>
              <a:rPr lang="en-US" sz="2000" dirty="0"/>
              <a:t>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We studied how the CPI captures changes in the cost of living, </a:t>
            </a:r>
            <a:r>
              <a:rPr lang="en-US" sz="2000" i="1" dirty="0"/>
              <a:t>Inflation</a:t>
            </a:r>
            <a:r>
              <a:rPr lang="en-US" sz="2000" dirty="0"/>
              <a:t>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this chapter, we turn to another key macroeconomic indicator: Unemployment.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How economists define who is employed, unemployed, or not in the labor force.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Why measuring unemployment is more complicated than it appears.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What the different types of unemployment are.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Why some unemployment is unavoidable in a dynamic economy.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4C09B-FDF1-6FBC-9416-6FD90B6A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8254-E9B8-6E83-4C04-A11F71E7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464" y="1300900"/>
            <a:ext cx="7934590" cy="509075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Unions are worker associations that bargain with employers over wages, benefits, and working conditions.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Collective bargaining gives workers more influence than they would have as individuals.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If negotiations fail, unions may call a strike, which reduces production and increases pressure on firms to agree to higher wages.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Union workers typically earn about 10 to 20% more than similar nonunion workers.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When union wages are set above the equilibrium wage…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Higher wages attract more workers to unionized jobs.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Higher labor costs reduce the quantity of labor demanded by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difference between labor supplied and labor demanded creates structural unemployment.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CBA84-86B7-03EB-746D-D35FEB5176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2C8AC-AE5C-072F-74FA-EB1B04D4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Unemployment: Unions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60480-D89B-D795-57BC-660B6FF4337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E5D3-C40E-D49B-6197-03A21A2E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12EC9-2485-833D-46A2-574EDF83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8" name="Picture 4" descr="How do employees unionize in a right-to-work state like Texas? | KUT Radio,  Austin's NPR Station">
            <a:extLst>
              <a:ext uri="{FF2B5EF4-FFF2-40B4-BE49-F238E27FC236}">
                <a16:creationId xmlns:a16="http://schemas.microsoft.com/office/drawing/2014/main" id="{D5C98757-29D0-3E75-839E-2A2D19784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r="7400"/>
          <a:stretch/>
        </p:blipFill>
        <p:spPr bwMode="auto">
          <a:xfrm>
            <a:off x="541771" y="1427532"/>
            <a:ext cx="30731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D742-4926-4C68-8855-90FD9214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6A15-753C-A1BD-1F0A-35703967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63324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Critics argue that unions can reduce economic efficiency and equity.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By raising wages above the competitive level, unions reduce employment in unionized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Structural unemployment increases because the wage does not adjust to clear the labor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Higher union wages in one sector can lower wages in nonunion sectors as displaced workers move elsewhere.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result can be an allocation of labor that is both inefficient and inequitable.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Advocates argue that unions can improve workers’ welfare and balance employer power.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Unions can counteract employer market power, especially in situations where firms have significant bargaining leverage.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Collective bargaining allows workers to negotiate not just wages but job attributes such as hours, benefits, leave policies, and job security.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By addressing workplace concerns, unions may increase morale, reduce turnover, and improve productivity.</a:t>
            </a: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6FFA0-F405-4349-AA67-A56A9ED2D67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E0560-DF94-67F5-7BBC-2209520E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Unemployment: Unions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59110-FF8C-9DC6-384B-1A54FA2E3D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067C4-4D37-6C9D-9B7E-44E36F35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2C0BA-08AF-FD10-993E-4292296A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8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D059-2C2A-B7C2-1504-EE045DFB0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60A8-5C80-46E0-9138-8AE5E872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744" y="1300900"/>
            <a:ext cx="683731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Efficiency-wage theory provides another explanation for unemployment that persists.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may voluntarily pay wages above the equilibrium level.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Higher wages can increase worker efficiency and, in some cases, raise firm profitability.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As with minimum wages and unions, above-equilibrium wages generate an excess supply of labor and lead to structural unemployment.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Unlike minimum wages and unions, efficiency wages arise from the firm’s own incentives.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5088D-F736-B085-5231-2E07E49BB4D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F64D5-EF72-47A0-7721-7C923C9C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Unemployment: Efficiency Wages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DB47B-5BDA-8B59-23F6-FC25574A004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63A3-41E2-4FC5-2AA3-E6E9C8B0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20170-1627-095E-46FB-E9DF5934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44821-BF6A-7C8A-78AA-1CC36327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427532"/>
            <a:ext cx="41349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BE0FC-D2F9-E381-699B-AA6FF979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AA4D-9592-DD48-3C0B-30D47918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63324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Mechanisms through which above-equilibrium wages can raise worker efficiency: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 Health: Higher wages allow workers to afford adequate nutrition, which raises productivity.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 Turnover: Higher wages reduce quitting, which lowers hiring and training costs.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 Quality: Higher wages attract a stronger applicant pool and improve workforce quality.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 Effort: Workers exert greater effort when high wages increase the cost of losing the job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Worker Morale: Workers who feel fairly treated and valued are more productive.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Even though above-equilibrium wages raise firm efficiency, they also create structural unemployment.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employ fewer workers at the higher wage.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supply of labor exceeds the number of jobs available.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B036C-CE33-5641-7EB1-AEB1C649B7C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3F15D-3EA5-D3A1-891A-0FA71434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Structural Unemployment: Unions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04025-6AB9-15FB-25D0-D309D4A97C8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32DBD-3D5D-5264-E374-CDF44C52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DCE25-6F75-DE5A-0E25-D800961D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3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94E44-B666-859C-9BAB-9629C6C65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FD340-2210-1915-3201-2E2C48364C3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29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9827A-BA9B-40E4-748D-7211D8F2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301F4-7B81-E50E-4667-AFE351C07D4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326-948F-4FCA-BA75-9682632F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47593-8111-70FC-1DD6-488269FC9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07402-F8CF-8FD3-F26C-246CC8EC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FAA1-74FA-3AD5-0C4E-DAC819C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301960-CCE8-2B83-31C4-7CEB1102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Defining Unemployment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Employed: Worked for pay, self-employed, or temporarily absent from a job.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Unemployed: Not employed, available for work, and actively seeking work.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Labor Force: All employed and unemployed individuals.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Not in Labor Force: Not employed and not actively looking for work.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Challenges in Measuring and Interpreting Unemployment Rates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Frequent movement in and out of the labor force makes classification difficult.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Discouraged and marginally attached workers are not counted as unemployed.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Not all unemployment spells end with a job, complicating interpretation.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Alternative BLS measures (U-1 to U-6) capture broader forms of underutilization.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Most spells of unemployment are short, but most unemployment observed at any given time is long-term.</a:t>
            </a:r>
          </a:p>
          <a:p>
            <a:pPr marL="0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4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6A479-182E-B3A3-640F-0B37470E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2FD4A0-158B-F1C4-0857-425E2F3D1A3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AA690-0C61-DAEB-39FF-BDDAA4A8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98338-FEF2-34ED-9FF2-87A1F9BD33E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0FD5C-51F4-A7CD-99BE-9762212C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8D9A1-12B5-27DB-3799-BC73ED16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A13424-1391-0CCF-D44E-8195E06E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Types of Unemployment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Frictional: Short-term unemployment from job search and labor-market churn.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Structural: Unemployment caused by wages set above equilibrium or long-term shifts in the economy.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Cyclical: Fluctuations in unemployment associated with the business cycle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Natural Rate of Unemployment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normal level of unemployment that the economy experiences in the long run.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Consists of frictional and structural unemployment.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Some unemployment is unavoidable, even in a healthy economy, because both workers and firms operate in a constantly changing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522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Identifying Unemployment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27364-E6C0-0892-F2AE-A1847B14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AB0F-45A2-00D9-70FE-6728D142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1300900"/>
            <a:ext cx="618922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U.S., the Bureau of Labor Statistics (BLS) measures unemployment.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Any person age 16 or older in the civilian noninstitutional population is categorized into one of three groups: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Employed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Unemployed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Not in the Labor Force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Note: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Civilian: Excludes members of the armed forces.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Noninstitutional: Excludes people residing in prisons, mental hospitals, or long-term care homes.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CA720F-479A-9AF5-A206-57C9425A6C5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2AFDE-6BAA-98C1-CAD8-DF539439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Defining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EFD91-F7D4-6CF0-2F1A-12E4C0A1C7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5C040-C906-E016-E402-039893FE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BE6BE-BA68-C436-501F-21E87258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Bureau of Labor Statistics - Wikipedia">
            <a:extLst>
              <a:ext uri="{FF2B5EF4-FFF2-40B4-BE49-F238E27FC236}">
                <a16:creationId xmlns:a16="http://schemas.microsoft.com/office/drawing/2014/main" id="{5F54B8C7-61AE-A776-0804-3D59538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" y="1656132"/>
            <a:ext cx="46977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E3B7-E61F-986B-86EE-941D877D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D8A9-A586-C8B2-A0BC-056FE7F0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BLS defines an </a:t>
            </a:r>
            <a:r>
              <a:rPr lang="en-US" sz="2400" b="1" dirty="0"/>
              <a:t>Employed</a:t>
            </a:r>
            <a:r>
              <a:rPr lang="en-US" sz="2400" dirty="0"/>
              <a:t> person as anyone age 16 or older in the civilian noninstitutional population who…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Did any work at all (at least 1 hour) as paid employees, 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Worked in their own business, profession, or in their own farm, 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Worked 15 hours or more as unpaid workers in an enterprise operated by a family member, 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Was not working but had a job or business from which they were temporarily absent, whether or not they were paid during the absence.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BLS defines </a:t>
            </a:r>
            <a:r>
              <a:rPr lang="en-US" sz="2400" b="1" dirty="0"/>
              <a:t>Unemployed</a:t>
            </a:r>
            <a:r>
              <a:rPr lang="en-US" sz="2400" dirty="0"/>
              <a:t> person as anyone age 16 or older in the civilian noninstitutional population who…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Are not currently employed, 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Are currently available for work, 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Have actively looked for work in the prior 4 weeks.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E86A28-7EFC-D466-ADAD-2664158233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09E11-0846-67FF-216D-076BC9C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Employed vs. Unemployed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7D7DF-1E9E-FBCD-FDBD-901317B16B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DB18-D949-7CDA-2F71-BE910BA5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DAA83-E3CD-6BAB-A3CE-83F2E654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4CFA-911C-6A7A-9AF1-DE710794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60358-E270-79F1-7FC2-1108FC2F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896" y="1300900"/>
            <a:ext cx="562115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group of people who are classified as employed or unemployed make up an economy’s </a:t>
            </a:r>
            <a:r>
              <a:rPr lang="en-US" sz="2400" b="1" dirty="0"/>
              <a:t>Labor Force</a:t>
            </a:r>
            <a:r>
              <a:rPr lang="en-US" sz="2400" dirty="0"/>
              <a:t>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BLS defines a person as </a:t>
            </a:r>
            <a:r>
              <a:rPr lang="en-US" sz="2400" b="1" dirty="0"/>
              <a:t>not in the labor force</a:t>
            </a:r>
            <a:r>
              <a:rPr lang="en-US" sz="2400" dirty="0"/>
              <a:t> if they are neither employed nor actively looking for work.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This includes people who do not want a job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also includes marginally attached workers who are discouraged from seeking jobs or who are only conditionally interested in certain jobs.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4B381-B47F-3C35-648B-C478499CBA9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50D86-C054-5640-14E8-8E3B867E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 vs. Not in the Labor Force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5536B-3D68-5B33-2197-D1D7DF71858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92563-D2DC-9999-0A13-C8429238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709C-03D6-FE3B-0FEC-9156FC24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People who are not in the labor force: why aren't they working? : Beyond  the Numbers: U.S. Bureau of Labor Statistics">
            <a:extLst>
              <a:ext uri="{FF2B5EF4-FFF2-40B4-BE49-F238E27FC236}">
                <a16:creationId xmlns:a16="http://schemas.microsoft.com/office/drawing/2014/main" id="{E73DCB3D-A26B-43D1-65AA-7013A034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656132"/>
            <a:ext cx="53254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841B7-682F-057F-EC51-C19D79FDB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34A119-3ABD-5C55-3315-7550A64E258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BA02-4108-399E-B4EC-9E3B3CBD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Defining Unemployment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88F15-0359-8EC5-D178-623243B1015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2DA3B-8E3F-A841-D8BD-EB35D0E9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96E0A-2D1E-9E4B-EC8C-6B1B5DA8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Civilian Noninstitutional Population Chart">
            <a:extLst>
              <a:ext uri="{FF2B5EF4-FFF2-40B4-BE49-F238E27FC236}">
                <a16:creationId xmlns:a16="http://schemas.microsoft.com/office/drawing/2014/main" id="{9DA6F362-25B1-3096-B136-2613AA0F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3" y="970332"/>
            <a:ext cx="966865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A2A7-C5B7-DE2E-5874-87E6A107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DD03-0E8E-DCC4-F167-694A813D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unemployment rate is the percentage of the labor force that is unemployed: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labor force is the total number of workers who are either employed or unemployed: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labor-force participation rate (LFPR) is the percentage of the adult population that is in the labor force: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880F6-9885-4F6E-A0E7-B1268CE7DB5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E8293-F768-E9F9-5FDC-AE11810B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Unemployment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1C643-FEA8-5B6E-5D05-6F5425F3AAB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6F5F5-2BB6-5D8C-2C6E-3BFAC6B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05B8-FDAD-F20B-10BE-13146384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EB98846-E21A-2B8F-B3F1-75F6924FBFB6}"/>
                  </a:ext>
                </a:extLst>
              </p:cNvPr>
              <p:cNvSpPr/>
              <p:nvPr/>
            </p:nvSpPr>
            <p:spPr>
              <a:xfrm>
                <a:off x="1143000" y="1776868"/>
                <a:ext cx="9902822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Unemployment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Unemployed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Labor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Force</m:t>
                        </m:r>
                      </m:den>
                    </m:f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EB98846-E21A-2B8F-B3F1-75F6924FB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6868"/>
                <a:ext cx="9902822" cy="8331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72EEBF-7A37-4D8E-FE9C-EA01A10CE17F}"/>
              </a:ext>
            </a:extLst>
          </p:cNvPr>
          <p:cNvSpPr/>
          <p:nvPr/>
        </p:nvSpPr>
        <p:spPr>
          <a:xfrm>
            <a:off x="1143000" y="3296943"/>
            <a:ext cx="9902822" cy="833177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Labor Force = Number of Employed + Number of Unemployed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461E521-17CB-386D-61E5-0167431900C2}"/>
                  </a:ext>
                </a:extLst>
              </p:cNvPr>
              <p:cNvSpPr/>
              <p:nvPr/>
            </p:nvSpPr>
            <p:spPr>
              <a:xfrm>
                <a:off x="1143000" y="5192922"/>
                <a:ext cx="9902822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Labor Force Participation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Labor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Force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Adult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Population</m:t>
                        </m:r>
                      </m:den>
                    </m:f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461E521-17CB-386D-61E5-016743190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92922"/>
                <a:ext cx="9902822" cy="8331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2A7AD-62DF-4DA8-31B6-EFD6045B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FEEDCF-3260-0A4C-ACCB-2E7883794CB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1D1B9-8C6E-2E9D-2B2A-10F06987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Labor Market: September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17AF7-38F4-C19A-96AA-87D06C4A874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1B8DF-080B-265E-CB54-70FD7374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E047-A134-2118-9D27-AA1BCE97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F2A944-496D-66F6-7CF7-BDF12180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55" y="970332"/>
            <a:ext cx="114827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18472</TotalTime>
  <Words>2371</Words>
  <Application>Microsoft Office PowerPoint</Application>
  <PresentationFormat>Custom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Defining Unemployment</vt:lpstr>
      <vt:lpstr>  Employed vs. Unemployed</vt:lpstr>
      <vt:lpstr>  In vs. Not in the Labor Force</vt:lpstr>
      <vt:lpstr>  Defining Unemployment</vt:lpstr>
      <vt:lpstr>  The Unemployment Rate</vt:lpstr>
      <vt:lpstr>  The Labor Market: September 2025</vt:lpstr>
      <vt:lpstr>  Types of Unemployment</vt:lpstr>
      <vt:lpstr>  The Natural Rate of Unemployment</vt:lpstr>
      <vt:lpstr>  Challenges in Measuring Unemployment</vt:lpstr>
      <vt:lpstr>  Alternate Measures</vt:lpstr>
      <vt:lpstr>  Length of Unemployment</vt:lpstr>
      <vt:lpstr>PowerPoint Presentation</vt:lpstr>
      <vt:lpstr>  Frictional Unemployment</vt:lpstr>
      <vt:lpstr>  Reducing Frictional Unemployment</vt:lpstr>
      <vt:lpstr>  Structural Unemployment</vt:lpstr>
      <vt:lpstr>  Structural Unemployment: Minimum Wage</vt:lpstr>
      <vt:lpstr>  Structural Unemployment: Unions</vt:lpstr>
      <vt:lpstr>  Structural Unemployment: Unions</vt:lpstr>
      <vt:lpstr>  Structural Unemployment: Efficiency Wages</vt:lpstr>
      <vt:lpstr>  Structural Unemployment: Unions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709</cp:revision>
  <dcterms:created xsi:type="dcterms:W3CDTF">2013-01-27T09:14:16Z</dcterms:created>
  <dcterms:modified xsi:type="dcterms:W3CDTF">2025-12-02T17:10:21Z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