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605" r:id="rId4"/>
    <p:sldId id="950" r:id="rId5"/>
    <p:sldId id="951" r:id="rId6"/>
    <p:sldId id="953" r:id="rId7"/>
    <p:sldId id="952" r:id="rId8"/>
    <p:sldId id="955" r:id="rId9"/>
    <p:sldId id="956" r:id="rId10"/>
    <p:sldId id="957" r:id="rId11"/>
    <p:sldId id="919" r:id="rId12"/>
    <p:sldId id="958" r:id="rId13"/>
    <p:sldId id="961" r:id="rId14"/>
    <p:sldId id="959" r:id="rId15"/>
    <p:sldId id="960" r:id="rId16"/>
    <p:sldId id="916" r:id="rId17"/>
    <p:sldId id="844" r:id="rId18"/>
    <p:sldId id="962" r:id="rId19"/>
    <p:sldId id="965" r:id="rId20"/>
    <p:sldId id="964" r:id="rId21"/>
    <p:sldId id="943" r:id="rId22"/>
    <p:sldId id="948" r:id="rId23"/>
    <p:sldId id="942" r:id="rId24"/>
    <p:sldId id="785" r:id="rId25"/>
    <p:sldId id="966" r:id="rId2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F00FF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7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3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/>
              <a:t>P</a:t>
            </a:r>
            <a:r>
              <a:rPr lang="en-US" sz="4000" dirty="0"/>
              <a:t>RINCIPLES OF </a:t>
            </a:r>
            <a:r>
              <a:rPr lang="en-US" sz="4800" dirty="0"/>
              <a:t>G</a:t>
            </a:r>
            <a:r>
              <a:rPr lang="en-US" sz="4000" dirty="0"/>
              <a:t>LOBAL </a:t>
            </a:r>
            <a:r>
              <a:rPr lang="en-US" sz="4800" dirty="0"/>
              <a:t>E</a:t>
            </a:r>
            <a:r>
              <a:rPr lang="en-US" sz="4000" dirty="0"/>
              <a:t>CONOMICS</a:t>
            </a:r>
            <a:endParaRPr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25: Measuring the Cost of Living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A0A41-0E8E-C1BB-6DA3-4DD438AE7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4E0830-219B-967C-5717-F4D8A96C7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771" y="1300900"/>
                <a:ext cx="11105283" cy="5081046"/>
              </a:xfrm>
            </p:spPr>
            <p:txBody>
              <a:bodyPr>
                <a:norm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The next step is to compute the inflation rate.</a:t>
                </a:r>
              </a:p>
              <a:p>
                <a:pPr marL="457200" lvl="1" indent="0"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2000" dirty="0"/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2000" dirty="0"/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20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The inflation rate (based on CPI) between 2023 and 2025 is:</a:t>
                </a:r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500" dirty="0"/>
              </a:p>
              <a:p>
                <a:pPr marL="0" indent="0"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dirty="0" smtClean="0">
                              <a:latin typeface="Garamond" panose="02020404030301010803" pitchFamily="18" charset="0"/>
                            </a:rPr>
                            <m:t>105.75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Garamond" panose="02020404030301010803" pitchFamily="18" charset="0"/>
                            </a:rPr>
                            <m:t>− </m:t>
                          </m:r>
                          <m:r>
                            <m:rPr>
                              <m:nor/>
                            </m:rPr>
                            <a:rPr lang="en-US" sz="2400" i="0" dirty="0" smtClean="0">
                              <a:latin typeface="Garamond" panose="02020404030301010803" pitchFamily="18" charset="0"/>
                            </a:rPr>
                            <m:t>100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dirty="0" smtClean="0">
                              <a:latin typeface="Garamond" panose="02020404030301010803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400" dirty="0">
                          <a:latin typeface="Garamond" panose="02020404030301010803" pitchFamily="18" charset="0"/>
                        </a:rPr>
                        <m:t>100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Garamond" panose="02020404030301010803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latin typeface="Garamond" panose="02020404030301010803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Garamond" panose="02020404030301010803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latin typeface="Garamond" panose="02020404030301010803" pitchFamily="18" charset="0"/>
                        </a:rPr>
                        <m:t>5.75%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500" dirty="0"/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Which means that prices are 5.75% higher than in 2023.</a:t>
                </a:r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2000" dirty="0"/>
              </a:p>
              <a:p>
                <a:pPr marL="1828800" lvl="4" indent="0"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4E0830-219B-967C-5717-F4D8A96C7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771" y="1300900"/>
                <a:ext cx="11105283" cy="5081046"/>
              </a:xfrm>
              <a:blipFill>
                <a:blip r:embed="rId2"/>
                <a:stretch>
                  <a:fillRect l="-768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BF4C45B-2AB8-16A5-5822-33D58D2E202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28F92-8DAF-A1B6-18B4-50D909C9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Step 5: Compute the Inflation Rate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F5489-1F1C-265E-2996-0F343B78BCB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7F3B0-1063-6AED-AEA3-A6140B83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11323-6B53-3286-F5BB-74E41F5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7F90AC1-3339-4E26-821F-4273A6543247}"/>
                  </a:ext>
                </a:extLst>
              </p:cNvPr>
              <p:cNvSpPr/>
              <p:nvPr/>
            </p:nvSpPr>
            <p:spPr>
              <a:xfrm>
                <a:off x="541768" y="1776868"/>
                <a:ext cx="11105286" cy="833177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Garamond" panose="02020404030301010803" pitchFamily="18" charset="0"/>
                  </a:rPr>
                  <a:t>Inflation Rate from Year A and Year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CPI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Year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CPI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Year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CPI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Year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A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Garamond" panose="02020404030301010803" pitchFamily="18" charset="0"/>
                      </a:rPr>
                      <m:t>100</m:t>
                    </m:r>
                  </m:oMath>
                </a14:m>
                <a:endParaRPr lang="en-US" sz="2400" b="1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7F90AC1-3339-4E26-821F-4273A6543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68" y="1776868"/>
                <a:ext cx="11105286" cy="8331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0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ABFF3-DD58-5761-EF78-6D3E6CF4A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3271B-7B55-FB78-5C15-CC6057206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75" y="1300900"/>
            <a:ext cx="5979679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example we used earlier was a simplified version of how the BLS calculates the CPI.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figure shows the typical expenditure weights used in constructing the CPI.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BLS also calculates: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Core CPI, which measures the overall cost of consumer goods and services excluding food and energy.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Producer Price Index (PPI), which measures the prices received by domestic producers for their output.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935ED2-DDF5-AA9E-9B83-6BA518F7106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8991F-84E4-F78D-8398-FDED0A0B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Other Issues: CPI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5AC5D-D99C-6E98-684D-EE4D633FFF5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FC30B-4967-76FB-C357-8CC2C80D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63604-61A3-D867-38A6-708EC722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3074" name="Picture 2" descr="What goes into the consumer price index?">
            <a:extLst>
              <a:ext uri="{FF2B5EF4-FFF2-40B4-BE49-F238E27FC236}">
                <a16:creationId xmlns:a16="http://schemas.microsoft.com/office/drawing/2014/main" id="{060B0119-9356-7664-1554-8E979F507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b="2914"/>
          <a:stretch>
            <a:fillRect/>
          </a:stretch>
        </p:blipFill>
        <p:spPr bwMode="auto">
          <a:xfrm>
            <a:off x="457199" y="1656132"/>
            <a:ext cx="513799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2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C898D-CA21-341A-5F53-2D022025C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A4C4-9ACF-5CC2-012C-639C717F6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CPI aims to measure changes in the cost of living, but it is not a perfect measure.</a:t>
            </a:r>
          </a:p>
          <a:p>
            <a:pPr marL="1371600" lvl="3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Issue #1: Substitution Bias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Prices do not change proportionately, which means that some items’ prices increase faster than others.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Consumers substitute toward goods that become relatively cheaper, mitigating the effect of inflation.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Because the CPI uses a fixed basket, it ignores this and overstates the increase in the cost of living.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Therefore, CPI tends to overstate the increases in the cost of living.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Issue #2: Introduction of New Goods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introduction of new goods increases variety, allows consumers to find products that more closely meet their needs.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In effect, each dollar becomes more valuable.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 fixed basket does not capture the reduction in the cost of living that comes from greater variety.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Therefore, CPI tends to overstate the increases in the cost of living.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270E94-AD22-242C-0657-EC998B83E53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F53B6-4B0A-CF7F-9BC4-27E6426E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Problems in Measuring the Cost of Living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CBDC2D-B36E-EB4B-B5A2-25F51543BFF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E2A84-0D4E-C480-62B7-7C16FB80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42CD4-566D-3BAD-E254-609223A2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44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8D03B-0A36-2B6E-A0B1-551B4B18A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FB5B1-4055-1F5D-1142-B46CB1504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Issue #3: Unmeasured Quality Change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Improvements in the quality of goods in the basket increase the value of each dollar.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BLS adjusts prices for quality changes when possible, but quality is difficult to measure accurately.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Therefore, CPI tends to overstate the increases in the cost of living.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These issues create an upward bias in the CPI of about 0.5 to 1.0% per year.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This is important because Social Security payments and many contracts have COLAs (Cost Of Living Allowance) tied to the CPI.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In the 1990s, it was estimated that the CPI’s bias cost taxpayers $1 trillion every 12 years in unnecessary COLAs in Social Security and government pension payments!!!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6C865A-5C4C-06E8-D4A4-1502256E911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BE053-DC90-9198-98ED-E222D83C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Problems in Measuring the Cost of Living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969F2C-FEC0-C9EA-C4FB-18C11741FB0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FD483-F378-D700-68C5-E85CF93F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A3AE3-2075-AABD-1704-634681E7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8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9ED59-F580-6B2D-81C0-DD5376209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A58C2-7096-2301-8D17-FD686E111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Both the CPI and the GDP deflator measure the overall level of prices, but they differ in important ways.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Difference #1: What is included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GDP deflator measures the prices of all goods and services produced domestically.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CPI measures the prices of all goods and services bought by consumers, including imports.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Difference #2: How goods are weighted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CPI uses a fixed basket of goods and services.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GDP deflator uses a changing basket, because it reflects current production.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Although the CPI and the GDP deflator sometimes diverge, especially during large changes in oil prices, they usually tell a similar story about inflation.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3B8E10-C484-4E77-1E86-ADAA69A96D8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483D1-F30C-BA2F-6E25-27BC4BB3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GDP Deflator Index vs. CPI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8CE547-0B35-0A81-9F63-BB0ACB579BB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A584-5C86-F888-6ED4-27CC48ED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DD3BF-7B9A-25DC-4A74-B16AFD70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20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2EEAB-AF92-B413-AB8E-53F66A3A5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C357D7-30F0-9826-C71A-9B0970AFC06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E8B01-E245-630A-F001-5A333E77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CPI vs. GDP Deflator Index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C5BF57-589F-2473-B8ED-159A560866C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5F840-50A9-7A0F-C0A3-AFCC7EB06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0BA4A-CF26-A734-5775-AF47DBD9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3" name="Picture 12" descr="A graph with a line going up&#10;&#10;AI-generated content may be incorrect.">
            <a:extLst>
              <a:ext uri="{FF2B5EF4-FFF2-40B4-BE49-F238E27FC236}">
                <a16:creationId xmlns:a16="http://schemas.microsoft.com/office/drawing/2014/main" id="{1A143E0E-016C-5EE1-193E-87032D110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1" y="1011895"/>
            <a:ext cx="11887200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71AD7-586E-0375-FD2D-A4BB1C2F5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595751-54B4-BFAF-708E-4260E842280C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Adjustments for Inflation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7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AA388-E92B-B3DE-C955-B0F186B8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8253B-0F7C-9F9C-81A6-C7E64CB26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39" y="1300900"/>
            <a:ext cx="629781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comparing dollar amounts from different years, inflation makes direct comparisons misleading.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Consider these two statistics: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median household income in 2000 was $42,148.</a:t>
            </a:r>
            <a:endParaRPr lang="en-US" altLang="zh-TW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median household income in 2025 is $74,580.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Did the median household income in the U.S. increase between these two periods?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 nominal terms, yes.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 real terms, we need additional information about prices in each year.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57A730-27BE-D64E-A1EB-514ADD5C2E8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26886-DCA0-B5E4-8BFC-7E0C07D8A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Dollar Figures from Different Times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3459B2-4559-2288-6268-E6762DAB52A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1C2B8-8BDD-1AB5-37D1-6A91CD67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BBAE9-2F34-1E72-41A3-A9981D0B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26" name="Picture 2" descr="purchasing power of the dollar">
            <a:extLst>
              <a:ext uri="{FF2B5EF4-FFF2-40B4-BE49-F238E27FC236}">
                <a16:creationId xmlns:a16="http://schemas.microsoft.com/office/drawing/2014/main" id="{9EA7B99F-AEC4-0561-1F72-2EC82349B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9" y="142753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4947D-64BB-54B9-7ECF-0F91C3592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3CCA8-D214-059D-851E-418F50745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69" y="1300900"/>
            <a:ext cx="1110528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compare dollar figures between periods, we use the following formula: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Using real-world data: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600" dirty="0"/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600" dirty="0"/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6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CPI in January 2000: 169.3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CPI in September 2025: 324.4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equivalent of $42,148 in January 2000 is about $80,760 in September 2025.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This means the typical U.S. household in 2025 is earning less real purchasing power than the typical household in 2000.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5C728E-FDE1-CA8D-8F66-E208EE1ED6B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A516E-BBFE-028F-3BDE-EBE0CC9C6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Dollar Figures from Different Times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5D29FE-E06A-D24E-631B-EA3F1E0614E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18360-FAD9-E4C2-CD29-1BCA7E88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8C881-B6C5-1C7F-28BE-77242B90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426228B-F0FD-6405-C20D-0388795A678B}"/>
                  </a:ext>
                </a:extLst>
              </p:cNvPr>
              <p:cNvSpPr/>
              <p:nvPr/>
            </p:nvSpPr>
            <p:spPr>
              <a:xfrm>
                <a:off x="541768" y="1776868"/>
                <a:ext cx="11105286" cy="833177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Garamond" panose="02020404030301010803" pitchFamily="18" charset="0"/>
                  </a:rPr>
                  <a:t>Today’s Dollars = Year X’s Dollars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Price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Level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Today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Price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Level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Year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sz="2400" b="1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426228B-F0FD-6405-C20D-0388795A6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68" y="1776868"/>
                <a:ext cx="11105286" cy="83317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0534BDF-702C-F307-8C5E-40EA632708D7}"/>
                  </a:ext>
                </a:extLst>
              </p:cNvPr>
              <p:cNvSpPr/>
              <p:nvPr/>
            </p:nvSpPr>
            <p:spPr>
              <a:xfrm>
                <a:off x="541769" y="3485956"/>
                <a:ext cx="11105286" cy="833177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Garamond" panose="02020404030301010803" pitchFamily="18" charset="0"/>
                  </a:rPr>
                  <a:t>$42,148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324.4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169.3</m:t>
                        </m:r>
                      </m:den>
                    </m:f>
                  </m:oMath>
                </a14:m>
                <a:r>
                  <a:rPr lang="en-US" sz="2400" b="1" dirty="0">
                    <a:latin typeface="Garamond" panose="02020404030301010803" pitchFamily="18" charset="0"/>
                  </a:rPr>
                  <a:t> = $80,760.85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0534BDF-702C-F307-8C5E-40EA63270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69" y="3485956"/>
                <a:ext cx="11105286" cy="8331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7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EE80E-5AEB-5ADE-522B-22C17E860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4E693-40A2-BDC1-E3E8-F727FFDF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69" y="1300900"/>
            <a:ext cx="1110528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Some real-world statistics are given below: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CPI in January 2000: 169.3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CPI in September 2025: 324.4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Median U.S. new home value in 2000: $169,600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is the equivalent of a new home price in 2000 in 2025 dollars?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housing prices had increased only at the overall rate of inflation, the median new home price in 2025 would be about $325,000.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According to the Census Bureau, the actual median new home price in 2025 was $413,500, which is well above what inflation alone would predict.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AB92F2-1679-4C53-3670-E0596D20A4E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FD9F1-E711-2F7C-647B-7BF91A33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Exercise: The Price of Housing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BC6D3D-3285-8F5C-EEF1-6D046C82495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78110-5D5B-8FC2-B8A7-2D49F0C0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6DA05-4E21-598F-70C2-2CEF7B0C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BE09E32-23CE-F9AF-7351-C4F71FF90AA0}"/>
                  </a:ext>
                </a:extLst>
              </p:cNvPr>
              <p:cNvSpPr/>
              <p:nvPr/>
            </p:nvSpPr>
            <p:spPr>
              <a:xfrm>
                <a:off x="3606799" y="3509789"/>
                <a:ext cx="4975226" cy="833177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Garamond" panose="02020404030301010803" pitchFamily="18" charset="0"/>
                  </a:rPr>
                  <a:t>$169,600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324.4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169.3</m:t>
                        </m:r>
                      </m:den>
                    </m:f>
                  </m:oMath>
                </a14:m>
                <a:r>
                  <a:rPr lang="en-US" sz="2400" b="1" dirty="0">
                    <a:latin typeface="Garamond" panose="02020404030301010803" pitchFamily="18" charset="0"/>
                  </a:rPr>
                  <a:t> = $324,974.84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BE09E32-23CE-F9AF-7351-C4F71FF90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799" y="3509789"/>
                <a:ext cx="4975226" cy="83317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05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16F96-D996-0FC6-29CC-10B4DFEA6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B08EE-DB3B-FB0A-2845-0CDD08130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34911"/>
            <a:ext cx="11189855" cy="5052767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We previously explored nominal GDP, real GDP, and the GDP deflator as tools to measure inflation.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However, when you hear inflation discussed in the news, it is usually not based on the GDP deflator.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In this chapter, we examine a more widely used measure of inflation, the Consumer Price Index (CPI).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Consumer Price Index measures the overall cost of goods and services purchased by a typical consumer.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96E02D-C211-4B16-063B-65431DD6589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AEDA1-0719-A5D6-86F5-C48DB18E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FC3C96-A3D0-C881-045F-587BB3094C2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7FC87-2F8E-A92A-3F43-C85F9147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B38B1-4C5D-DF8F-1700-C2A64608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12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5E1A6-E90E-C30F-ED41-B8E244327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EF0AC-06AC-8C74-28F2-0B751430D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545" y="1300900"/>
            <a:ext cx="7063510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Another dimension to consider is regional variation in the cost of living.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BLS produces Regional Price Parity (RPP), which measure differences in the cost of living across states.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state with the highest RPP is California (112.6), where the cost of living is 12.6% higher than the U.S. average.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state with the lowest RPP is Arkansas (86.5), where the cost of living is 13.5% lower than the national average.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BLS also reports RPP statistics at the Metropolitan Statistical Area (MSA) level: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Fargo MSA has an RPP of 89.41.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cost of living is 10.59% lower than the U.S. average.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AC0DC2-4F9B-092D-C942-FB156B2FD72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138A2-0446-78FF-06C6-C77409A31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Dollar Figures Across Regions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4DC8D5-6772-3445-0A82-696AEEE13EF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F8D7D-A8FE-9501-7969-3B6C5138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D94DE-DD21-DAD8-80D2-A97D0EB3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C6A5D2-87D9-4A9C-2D29-2E4CA8B6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9" y="1427532"/>
            <a:ext cx="40417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5A2BF-A50D-278F-CE56-78F069814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63B06-4053-19C5-62CB-5FBD33567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Correcting economic variables for inflation is important in general, but especially for interest rates: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</a:t>
            </a:r>
            <a:r>
              <a:rPr lang="en-US" sz="2000" b="1" dirty="0"/>
              <a:t>Nominal Interest Rate</a:t>
            </a:r>
            <a:r>
              <a:rPr lang="en-US" sz="2000" dirty="0"/>
              <a:t> (</a:t>
            </a:r>
            <a:r>
              <a:rPr lang="en-US" sz="1100" dirty="0"/>
              <a:t>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dirty="0"/>
              <a:t>) is the rate as usually reported, without adjusting for inflation.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</a:t>
            </a:r>
            <a:r>
              <a:rPr lang="en-US" sz="2000" b="1" dirty="0"/>
              <a:t>Real Interest Rate</a:t>
            </a:r>
            <a:r>
              <a:rPr lang="en-US" sz="2000" dirty="0"/>
              <a:t> (</a:t>
            </a:r>
            <a:r>
              <a:rPr lang="en-US" sz="2000" i="1" dirty="0"/>
              <a:t>r</a:t>
            </a:r>
            <a:r>
              <a:rPr lang="en-US" sz="1050" i="1" dirty="0"/>
              <a:t> </a:t>
            </a:r>
            <a:r>
              <a:rPr lang="en-US" sz="2000" dirty="0"/>
              <a:t>) is the nominal rate corrected for inflation.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relationship between nominal and real interest rates is given by the </a:t>
            </a:r>
            <a:r>
              <a:rPr lang="en-US" sz="2400" b="1" dirty="0"/>
              <a:t>Fisher Equation</a:t>
            </a:r>
            <a:r>
              <a:rPr lang="en-US" sz="2400" dirty="0"/>
              <a:t>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Suppose a bank offers 6 percent interest on long-term deposits. How would you feel about this deal when…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Annual inflation is 10%?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Annual inflation is 2%?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ECF9EF-6A1F-6DA9-1DEB-ECEA5FA82FE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E2B73-693D-9999-188C-4C00A123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Nominal vs. Real Interest Rates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78389D-050C-4BF2-2CC9-4DB20095AF6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31D71-E3AA-A03D-7F01-4997D323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06ACA-9075-6A51-9481-57ECD496C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23F115-7559-2A22-1D50-BA4BF1F9D0D5}"/>
              </a:ext>
            </a:extLst>
          </p:cNvPr>
          <p:cNvSpPr/>
          <p:nvPr/>
        </p:nvSpPr>
        <p:spPr>
          <a:xfrm>
            <a:off x="541771" y="3527098"/>
            <a:ext cx="11105286" cy="833177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Real Interest Rate = Nominal Interest Rate – Inflation Rate</a:t>
            </a:r>
          </a:p>
        </p:txBody>
      </p:sp>
    </p:spTree>
    <p:extLst>
      <p:ext uri="{BB962C8B-B14F-4D97-AF65-F5344CB8AC3E}">
        <p14:creationId xmlns:p14="http://schemas.microsoft.com/office/powerpoint/2010/main" val="24483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878F8-C51C-70E4-0CB6-2FBA1C6AF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244C06-1563-56E6-9601-7DC6369B20F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03CB8-3AD5-F60E-F0AD-8ABE84C9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Nominal vs. Real Interest Rates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0C22D1-DEDF-8D19-1026-76B3F85E103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9B8BD-AC84-E64D-014F-6BD73409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F7B18-7C1B-FCB6-C065-BC934384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 descr="A graph with red and blue lines&#10;&#10;AI-generated content may be incorrect.">
            <a:extLst>
              <a:ext uri="{FF2B5EF4-FFF2-40B4-BE49-F238E27FC236}">
                <a16:creationId xmlns:a16="http://schemas.microsoft.com/office/drawing/2014/main" id="{6C59B4A9-68EA-4ABE-C9A1-26D2F05C8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1" y="1011895"/>
            <a:ext cx="11887200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6020B5-C78D-41E6-E762-A0277FEDE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39C10A-1633-6D19-F61C-ADC78AB6691D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Recap of Chapter 25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54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9827A-BA9B-40E4-748D-7211D8F24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97488-1FB0-898E-ACA5-3F0F7764A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Consumer Price Index (CPI) measures the overall cost of goods and services purchased by a typical consumer.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BLS calculates the CPI in five steps: fix the basket, find the prices, compute the basket’s cost, choose a base year and compute the index, and compute the inflation rate.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CPI of 100 refers to the base-year price level, and changes in CPI measure percentage changes in prices.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CPI has several measurement issues that create an upward bias in the CPI of about 0.5 to 1.0% per year.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6301F4-7B81-E50E-4667-AFE351C07D4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60326-948F-4FCA-BA75-9682632F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47593-8111-70FC-1DD6-488269FC9B0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07402-F8CF-8FD3-F26C-246CC8EC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EFAA1-74FA-3AD5-0C4E-DAC819C5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412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C8AF3-7ED7-3B2D-42FF-CD2E8D5D1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A3F8A-D9E6-AF1E-A144-6383953D5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CPI and the GDP deflator both measure overall price levels but differ in some ways: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CPI includes consumer goods and services, including imports.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GDP deflator includes domestically produced goods and services and excludes imports.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CPI uses a fixed basket, while the GDP deflator uses a changing basket.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compare dollar values across time, nominal amounts must be converted using price indices into real terms that adjust for changes in the overall price level across time.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Regional Price Parity (RPP) indices measure differences in cost of living across states and metropolitan areas.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Nominal and real interest rates are related through the Fisher Equation.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EBF9D8-D7B5-C38E-ADF5-3284371FBA0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9E020-899E-682C-A2B9-7690FBB1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7A2C9-5778-534B-CD20-053A812870D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737FC-B66B-E72C-029F-2288792D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98BE6-627A-C36D-D39F-2891D97B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50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C2379D-B54E-B460-E551-DDE0543DC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85D3AC-BBCE-7F35-C811-1E1A3670D9D9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The Consumer Price Index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27364-E6C0-0892-F2AE-A1847B14B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BAB0F-45A2-00D9-70FE-6728D142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825" y="1300900"/>
            <a:ext cx="6189229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Bureau of Labor Statistics (BLS) calculates the CPI each month using five steps:</a:t>
            </a:r>
          </a:p>
          <a:p>
            <a:pPr marL="914400" lvl="1" indent="-457200"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Fix the Basket</a:t>
            </a:r>
          </a:p>
          <a:p>
            <a:pPr marL="914400" lvl="1" indent="-457200"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Find the Prices</a:t>
            </a:r>
          </a:p>
          <a:p>
            <a:pPr marL="914400" lvl="1" indent="-457200"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Compute the Basket’s Cost</a:t>
            </a:r>
          </a:p>
          <a:p>
            <a:pPr marL="914400" lvl="1" indent="-457200"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Choose a Base Year and Compute the Index</a:t>
            </a:r>
          </a:p>
          <a:p>
            <a:pPr marL="914400" lvl="1" indent="-457200"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Compute the Inflation Rate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Suppose an economy produces three types of goods: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Bagels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Coffee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Diamond Rings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CA720F-479A-9AF5-A206-57C9425A6C5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2AFDE-6BAA-98C1-CAD8-DF539439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Consumer Price Index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4EFD91-F7D4-6CF0-2F1A-12E4C0A1C71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5C040-C906-E016-E402-039893FE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BE6BE-BA68-C436-501F-21E87258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2050" name="Picture 2" descr="Bureau of Labor Statistics - Wikipedia">
            <a:extLst>
              <a:ext uri="{FF2B5EF4-FFF2-40B4-BE49-F238E27FC236}">
                <a16:creationId xmlns:a16="http://schemas.microsoft.com/office/drawing/2014/main" id="{5F54B8C7-61AE-A776-0804-3D59538A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4" y="1656132"/>
            <a:ext cx="469773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2E3B7-E61F-986B-86EE-941D877D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D8A9-A586-C8B2-A0BC-056FE7F0D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first step is to determine which goods and services are most important to typical consumers.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BLS surveys consumers to assess the importance of each good and service.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Suppose that survey data show that in a given month a typical consumer purchases: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30 Bagels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20 cups of Coffee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0 Diamond Rings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fixed basket will therefore include 30 bagels, 20 cups of coffee, and 0 units of diamond rings.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Diamond rings, although produced in the economy, are excluded from the basket.</a:t>
            </a:r>
          </a:p>
          <a:p>
            <a:pPr marL="1828800" lvl="4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E86A28-7EFC-D466-ADAD-26641582334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209E11-0846-67FF-216D-076BC9CD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Step 1: Fix the Basket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B7D7DF-1E9E-FBCD-FDBD-901317B16B1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3DB18-D949-7CDA-2F71-BE910BA5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DAA83-E3CD-6BAB-A3CE-83F2E654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68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43FE3-0216-74B1-1157-FC81EE0D0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2B3C3-2618-C505-130E-1AEAB662B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next step is to find the unit price of each good and service.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9F9C3E-6E1E-9898-AF26-D4C460662F7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8729C-181F-5900-8673-A38A515C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Step 2: Find the Prices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725914-2328-F973-C416-55C57A8BE0E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92BC3-C754-B629-0137-3122C67F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DD3A7-944D-646B-FBFB-7C285644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1E2168-885F-4B3C-D1CF-E7914010C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22995"/>
              </p:ext>
            </p:extLst>
          </p:nvPr>
        </p:nvGraphicFramePr>
        <p:xfrm>
          <a:off x="541771" y="1811707"/>
          <a:ext cx="111052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321">
                  <a:extLst>
                    <a:ext uri="{9D8B030D-6E8A-4147-A177-3AD203B41FA5}">
                      <a16:colId xmlns:a16="http://schemas.microsoft.com/office/drawing/2014/main" val="324297448"/>
                    </a:ext>
                  </a:extLst>
                </a:gridCol>
                <a:gridCol w="2776321">
                  <a:extLst>
                    <a:ext uri="{9D8B030D-6E8A-4147-A177-3AD203B41FA5}">
                      <a16:colId xmlns:a16="http://schemas.microsoft.com/office/drawing/2014/main" val="3430600594"/>
                    </a:ext>
                  </a:extLst>
                </a:gridCol>
                <a:gridCol w="2776321">
                  <a:extLst>
                    <a:ext uri="{9D8B030D-6E8A-4147-A177-3AD203B41FA5}">
                      <a16:colId xmlns:a16="http://schemas.microsoft.com/office/drawing/2014/main" val="3127082708"/>
                    </a:ext>
                  </a:extLst>
                </a:gridCol>
                <a:gridCol w="2776321">
                  <a:extLst>
                    <a:ext uri="{9D8B030D-6E8A-4147-A177-3AD203B41FA5}">
                      <a16:colId xmlns:a16="http://schemas.microsoft.com/office/drawing/2014/main" val="1228594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Good / Service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Quantity in Basket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Unit Price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 of Item in Basket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3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Bagels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77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46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Diamond 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33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0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2F306-BAEC-A903-D9C1-919AAA06A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63753-216F-18A7-349B-AB624875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next step is to find the total cost of the representative basket.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In this example, the cost of 30 bagels in the basket is $150.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cost of 20 cups of coffee in the basket is $80.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Diamond rings are not included in the basket, so their contribution is $0.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total cost of the basket is therefore $230.</a:t>
            </a:r>
          </a:p>
          <a:p>
            <a:pPr marL="1828800" lvl="4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ADA08F-4510-0FD3-8D3B-FC8D3E3DCD1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CF586-FA6C-A501-64F4-249FAE57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Step 3: Compute the Basket’s Cost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313240-851A-63C1-A3A9-6C0CDD8EF7E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8D179-B180-9641-3FE9-5F8E6F26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F5F0D-B792-0ED5-3F4E-9A43FAAB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04AA876-5ABF-AD91-7473-0DC5E0F40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8002"/>
              </p:ext>
            </p:extLst>
          </p:nvPr>
        </p:nvGraphicFramePr>
        <p:xfrm>
          <a:off x="541771" y="1811707"/>
          <a:ext cx="111052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321">
                  <a:extLst>
                    <a:ext uri="{9D8B030D-6E8A-4147-A177-3AD203B41FA5}">
                      <a16:colId xmlns:a16="http://schemas.microsoft.com/office/drawing/2014/main" val="324297448"/>
                    </a:ext>
                  </a:extLst>
                </a:gridCol>
                <a:gridCol w="2776321">
                  <a:extLst>
                    <a:ext uri="{9D8B030D-6E8A-4147-A177-3AD203B41FA5}">
                      <a16:colId xmlns:a16="http://schemas.microsoft.com/office/drawing/2014/main" val="3430600594"/>
                    </a:ext>
                  </a:extLst>
                </a:gridCol>
                <a:gridCol w="2776321">
                  <a:extLst>
                    <a:ext uri="{9D8B030D-6E8A-4147-A177-3AD203B41FA5}">
                      <a16:colId xmlns:a16="http://schemas.microsoft.com/office/drawing/2014/main" val="3127082708"/>
                    </a:ext>
                  </a:extLst>
                </a:gridCol>
                <a:gridCol w="2776321">
                  <a:extLst>
                    <a:ext uri="{9D8B030D-6E8A-4147-A177-3AD203B41FA5}">
                      <a16:colId xmlns:a16="http://schemas.microsoft.com/office/drawing/2014/main" val="1228594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Good / Service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Quantity in Basket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Unit Price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 of Item in Basket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3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Bagels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77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46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Diamond 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33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31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D38A3-AC71-5148-C339-9A3EEAA1E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30B99-F2A5-8FC1-6686-F84F70CCD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next step is to choose a base year.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4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cost of the basket at 2023 prices is $217.50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cost of the basket at 2024 prices is $228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cost of the basket in 2025 prices is $230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marL="1828800" lvl="4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6B7C62-3F40-D1B1-0EF6-85B6D63E084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DD131-C09F-D433-AB31-74213964C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Step 4: Choose a Base Year and Compute the Index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E1EF39-3759-5F23-2C72-1DC5A0045CD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B6F05-1FDF-BB54-E240-414D8C4E2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FF66C-B74E-0550-BA43-EBEAB342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19B2D6-B341-614B-51E1-983AEF42E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816312"/>
              </p:ext>
            </p:extLst>
          </p:nvPr>
        </p:nvGraphicFramePr>
        <p:xfrm>
          <a:off x="541771" y="1811707"/>
          <a:ext cx="111052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321">
                  <a:extLst>
                    <a:ext uri="{9D8B030D-6E8A-4147-A177-3AD203B41FA5}">
                      <a16:colId xmlns:a16="http://schemas.microsoft.com/office/drawing/2014/main" val="324297448"/>
                    </a:ext>
                  </a:extLst>
                </a:gridCol>
                <a:gridCol w="2776321">
                  <a:extLst>
                    <a:ext uri="{9D8B030D-6E8A-4147-A177-3AD203B41FA5}">
                      <a16:colId xmlns:a16="http://schemas.microsoft.com/office/drawing/2014/main" val="3430600594"/>
                    </a:ext>
                  </a:extLst>
                </a:gridCol>
                <a:gridCol w="2776321">
                  <a:extLst>
                    <a:ext uri="{9D8B030D-6E8A-4147-A177-3AD203B41FA5}">
                      <a16:colId xmlns:a16="http://schemas.microsoft.com/office/drawing/2014/main" val="3127082708"/>
                    </a:ext>
                  </a:extLst>
                </a:gridCol>
                <a:gridCol w="2776321">
                  <a:extLst>
                    <a:ext uri="{9D8B030D-6E8A-4147-A177-3AD203B41FA5}">
                      <a16:colId xmlns:a16="http://schemas.microsoft.com/office/drawing/2014/main" val="1228594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Year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 of Bagels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 of Coffee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 of Diamond Rings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3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77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$4,850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46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33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84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6627C-845A-99C9-497E-F0E9DE9C4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FD4E4-0EE7-BA77-9A11-82ADA0F9C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71" y="1300900"/>
            <a:ext cx="11105283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next step is to compute the index.</a:t>
            </a:r>
          </a:p>
          <a:p>
            <a:pPr marL="457200" lvl="1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For example, the CPI for 2025 with a base year of 2023 is approximately 105.75 which means that the price of the basket in 2025 is 105.75% of the price of the basket in 2023.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Note that this does NOT mean prices increased by 105.75%.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A CPI of 105.75 means that if the basket cost $100 in 2023, the same basket costs $105.75 in 2025.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/>
              <a:t>The specific choice of base year does not matter for calculating CPI.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The CPI measures percentage changes in prices, which are the same regardless of the base year.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/>
              <a:t>Try verifying this with a basket that costs $200 in Year 1 and $220 in Year 2.</a:t>
            </a:r>
            <a:endParaRPr lang="en-US" sz="24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2000" dirty="0"/>
          </a:p>
          <a:p>
            <a:pPr marL="1828800" lvl="4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5C8C15-6482-CCFB-11BF-F6915A30243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571F6-8030-BD73-1C62-852CF283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Step 4: Choose a Base Year and Compute the Index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D099B4-1A5C-1387-2D6A-B7D38EB106F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7E4C9-710F-78A7-7334-8EEE2DFE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B00B4-96CF-A50F-CB4C-DAA69905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993286A-43A6-DFE9-8B59-59E5ED7DF56B}"/>
                  </a:ext>
                </a:extLst>
              </p:cNvPr>
              <p:cNvSpPr/>
              <p:nvPr/>
            </p:nvSpPr>
            <p:spPr>
              <a:xfrm>
                <a:off x="1968396" y="1776868"/>
                <a:ext cx="8252030" cy="833177"/>
              </a:xfrm>
              <a:prstGeom prst="roundRect">
                <a:avLst/>
              </a:prstGeom>
              <a:solidFill>
                <a:srgbClr val="7712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Garamond" panose="02020404030301010803" pitchFamily="18" charset="0"/>
                  </a:rPr>
                  <a:t>CPI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Price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Basket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Current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Year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Price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Basket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Base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latin typeface="Garamond" panose="02020404030301010803" pitchFamily="18" charset="0"/>
                          </a:rPr>
                          <m:t>Year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Garamond" panose="02020404030301010803" pitchFamily="18" charset="0"/>
                      </a:rPr>
                      <m:t>100</m:t>
                    </m:r>
                  </m:oMath>
                </a14:m>
                <a:endParaRPr lang="en-US" sz="2400" b="1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993286A-43A6-DFE9-8B59-59E5ED7DF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396" y="1776868"/>
                <a:ext cx="8252030" cy="83317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73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178b066-ece4-42d6-be80-b911ff775fa2}" enabled="1" method="Privilege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17977</TotalTime>
  <Words>2121</Words>
  <Application>Microsoft Office PowerPoint</Application>
  <PresentationFormat>Custom</PresentationFormat>
  <Paragraphs>304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  Preview</vt:lpstr>
      <vt:lpstr>PowerPoint Presentation</vt:lpstr>
      <vt:lpstr>  The Consumer Price Index</vt:lpstr>
      <vt:lpstr>  Step 1: Fix the Basket</vt:lpstr>
      <vt:lpstr>  Step 2: Find the Prices</vt:lpstr>
      <vt:lpstr>  Step 3: Compute the Basket’s Cost</vt:lpstr>
      <vt:lpstr>  Step 4: Choose a Base Year and Compute the Index</vt:lpstr>
      <vt:lpstr>  Step 4: Choose a Base Year and Compute the Index</vt:lpstr>
      <vt:lpstr>  Step 5: Compute the Inflation Rate</vt:lpstr>
      <vt:lpstr>  Other Issues: CPI</vt:lpstr>
      <vt:lpstr>  Problems in Measuring the Cost of Living</vt:lpstr>
      <vt:lpstr>  Problems in Measuring the Cost of Living</vt:lpstr>
      <vt:lpstr>  GDP Deflator Index vs. CPI</vt:lpstr>
      <vt:lpstr>  CPI vs. GDP Deflator Index</vt:lpstr>
      <vt:lpstr>PowerPoint Presentation</vt:lpstr>
      <vt:lpstr>  Dollar Figures from Different Times</vt:lpstr>
      <vt:lpstr>  Dollar Figures from Different Times</vt:lpstr>
      <vt:lpstr>  Exercise: The Price of Housing</vt:lpstr>
      <vt:lpstr>  Dollar Figures Across Regions</vt:lpstr>
      <vt:lpstr>  Nominal vs. Real Interest Rates</vt:lpstr>
      <vt:lpstr>  Nominal vs. Real Interest Rates</vt:lpstr>
      <vt:lpstr>PowerPoint Presentation</vt:lpstr>
      <vt:lpstr>  Recap</vt:lpstr>
      <vt:lpstr>  Recap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687</cp:revision>
  <dcterms:created xsi:type="dcterms:W3CDTF">2013-01-27T09:14:16Z</dcterms:created>
  <dcterms:modified xsi:type="dcterms:W3CDTF">2025-12-01T17:50:03Z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78b066-ece4-42d6-be80-b911ff775fa2_Enabled">
    <vt:lpwstr>true</vt:lpwstr>
  </property>
  <property fmtid="{D5CDD505-2E9C-101B-9397-08002B2CF9AE}" pid="3" name="MSIP_Label_5178b066-ece4-42d6-be80-b911ff775fa2_SetDate">
    <vt:lpwstr>2025-09-24T18:17:42Z</vt:lpwstr>
  </property>
  <property fmtid="{D5CDD505-2E9C-101B-9397-08002B2CF9AE}" pid="4" name="MSIP_Label_5178b066-ece4-42d6-be80-b911ff775fa2_Method">
    <vt:lpwstr>Privileged</vt:lpwstr>
  </property>
  <property fmtid="{D5CDD505-2E9C-101B-9397-08002B2CF9AE}" pid="5" name="MSIP_Label_5178b066-ece4-42d6-be80-b911ff775fa2_Name">
    <vt:lpwstr>Public</vt:lpwstr>
  </property>
  <property fmtid="{D5CDD505-2E9C-101B-9397-08002B2CF9AE}" pid="6" name="MSIP_Label_5178b066-ece4-42d6-be80-b911ff775fa2_SiteId">
    <vt:lpwstr>4881a8fa-b252-4912-b93a-7806c41bbe91</vt:lpwstr>
  </property>
  <property fmtid="{D5CDD505-2E9C-101B-9397-08002B2CF9AE}" pid="7" name="MSIP_Label_5178b066-ece4-42d6-be80-b911ff775fa2_ActionId">
    <vt:lpwstr>5b7f0eae-2a30-4cf8-86c7-eaabe8636cb8</vt:lpwstr>
  </property>
  <property fmtid="{D5CDD505-2E9C-101B-9397-08002B2CF9AE}" pid="8" name="MSIP_Label_5178b066-ece4-42d6-be80-b911ff775fa2_ContentBits">
    <vt:lpwstr>0</vt:lpwstr>
  </property>
  <property fmtid="{D5CDD505-2E9C-101B-9397-08002B2CF9AE}" pid="9" name="MSIP_Label_5178b066-ece4-42d6-be80-b911ff775fa2_Tag">
    <vt:lpwstr>10, 0, 1, 1</vt:lpwstr>
  </property>
</Properties>
</file>