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66" r:id="rId3"/>
    <p:sldId id="605" r:id="rId4"/>
    <p:sldId id="884" r:id="rId5"/>
    <p:sldId id="919" r:id="rId6"/>
    <p:sldId id="927" r:id="rId7"/>
    <p:sldId id="920" r:id="rId8"/>
    <p:sldId id="921" r:id="rId9"/>
    <p:sldId id="924" r:id="rId10"/>
    <p:sldId id="925" r:id="rId11"/>
    <p:sldId id="926" r:id="rId12"/>
    <p:sldId id="848" r:id="rId13"/>
    <p:sldId id="916" r:id="rId14"/>
    <p:sldId id="844" r:id="rId15"/>
    <p:sldId id="932" r:id="rId16"/>
    <p:sldId id="930" r:id="rId17"/>
    <p:sldId id="929" r:id="rId18"/>
    <p:sldId id="931" r:id="rId19"/>
    <p:sldId id="935" r:id="rId20"/>
    <p:sldId id="842" r:id="rId21"/>
    <p:sldId id="934" r:id="rId22"/>
    <p:sldId id="936" r:id="rId23"/>
    <p:sldId id="938" r:id="rId24"/>
    <p:sldId id="937" r:id="rId25"/>
    <p:sldId id="939" r:id="rId26"/>
    <p:sldId id="940" r:id="rId27"/>
    <p:sldId id="941" r:id="rId28"/>
    <p:sldId id="933" r:id="rId29"/>
    <p:sldId id="943" r:id="rId30"/>
    <p:sldId id="944" r:id="rId31"/>
    <p:sldId id="945" r:id="rId32"/>
    <p:sldId id="946" r:id="rId33"/>
    <p:sldId id="947" r:id="rId34"/>
    <p:sldId id="949" r:id="rId35"/>
    <p:sldId id="948" r:id="rId36"/>
    <p:sldId id="942" r:id="rId37"/>
    <p:sldId id="785" r:id="rId3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F00FF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7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FAmr1la6w0?feature=oembe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/>
              <a:t>P</a:t>
            </a:r>
            <a:r>
              <a:rPr lang="en-US" sz="4000" dirty="0"/>
              <a:t>RINCIPLES OF </a:t>
            </a:r>
            <a:r>
              <a:rPr lang="en-US" sz="4800" dirty="0"/>
              <a:t>G</a:t>
            </a:r>
            <a:r>
              <a:rPr lang="en-US" sz="4000" dirty="0"/>
              <a:t>LOBAL </a:t>
            </a:r>
            <a:r>
              <a:rPr lang="en-US" sz="4800" dirty="0"/>
              <a:t>E</a:t>
            </a:r>
            <a:r>
              <a:rPr lang="en-US" sz="4000" dirty="0"/>
              <a:t>CONOMICS</a:t>
            </a:r>
            <a:endParaRPr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24: Measuring a Nation’s Income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ED8B6-29B2-82E7-7988-B2862AF47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BABEB-03C0-E6DE-10F8-DA219B5F8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GDP counts goods and services produced within the borders of a country regardless of the ownership structure.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 U.S. citizen’s production in Canada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…is not counted in U.S. GDP.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…is counted in Canadian GDP.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 Canadian citizen’s production in the US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…is counted in U.S. GDP.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…does not count toward Canada’s GDP.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CE3CD2-892C-2C61-F21A-D485C775800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F9390-65DD-8341-C2C8-8DE104E1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Gross Domestic Product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52B13C-F0B9-E746-F415-5787E7B4CB0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5CEBB-6BEF-51CA-5176-C3E70C17D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D6F70-D55B-651F-DF72-C3FCF9F9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0D6A42-B1A4-6F22-4976-1294E606E4E2}"/>
              </a:ext>
            </a:extLst>
          </p:cNvPr>
          <p:cNvSpPr/>
          <p:nvPr/>
        </p:nvSpPr>
        <p:spPr>
          <a:xfrm>
            <a:off x="541771" y="1302591"/>
            <a:ext cx="11105284" cy="978694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Gross Domestic Product (GDP) is defined as </a:t>
            </a: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the market value </a:t>
            </a:r>
            <a:r>
              <a:rPr lang="en-US" sz="2400" b="1" dirty="0">
                <a:latin typeface="Garamond" panose="02020404030301010803" pitchFamily="18" charset="0"/>
              </a:rPr>
              <a:t>of </a:t>
            </a:r>
          </a:p>
          <a:p>
            <a:pPr algn="ctr"/>
            <a:r>
              <a:rPr lang="en-US" sz="2400" b="1" dirty="0">
                <a:latin typeface="Garamond" panose="02020404030301010803" pitchFamily="18" charset="0"/>
              </a:rPr>
              <a:t>all final goods and services produced </a:t>
            </a:r>
            <a:r>
              <a:rPr lang="en-US" sz="2400" b="1" dirty="0">
                <a:solidFill>
                  <a:srgbClr val="FFC000"/>
                </a:solidFill>
                <a:latin typeface="Garamond" panose="02020404030301010803" pitchFamily="18" charset="0"/>
              </a:rPr>
              <a:t>within a country </a:t>
            </a:r>
            <a:r>
              <a:rPr lang="en-US" sz="2400" b="1" dirty="0">
                <a:latin typeface="Garamond" panose="02020404030301010803" pitchFamily="18" charset="0"/>
              </a:rPr>
              <a:t>over a given period.</a:t>
            </a:r>
          </a:p>
        </p:txBody>
      </p:sp>
    </p:spTree>
    <p:extLst>
      <p:ext uri="{BB962C8B-B14F-4D97-AF65-F5344CB8AC3E}">
        <p14:creationId xmlns:p14="http://schemas.microsoft.com/office/powerpoint/2010/main" val="254696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2B137-044D-665A-4422-463F032F2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1BB93-220D-7028-2555-049BFDB43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GDP measures the value of production that takes place within a specific interval of time.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Typically, the interval is a year or a quarter (3 months).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When reporting quarterly figures, GDP is seasonally adjusted.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GDP measures the economy’s flow of expenditure during that interval.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Flow vs. Stock Variables: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Flow Variables: Quantities measured over a period of time. (e.g., GDP)</a:t>
            </a:r>
            <a:endParaRPr lang="en-US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Stock Variables: Quantities measured at a particular point in time. (e.g., Money Supply)</a:t>
            </a: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67F4BE-9D84-0A94-EFAD-CE5ED73C7D6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9B3C0-6BB8-0281-D703-C367E96BA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Gross Domestic Product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D21D4-21C9-C5AD-2422-7077F5BE169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A40D5-F480-AB56-FBE6-0C8D5EFA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27D44-4BF0-14CC-E587-46200372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5F389B-A8BA-97E3-B094-62DFFAD430A2}"/>
              </a:ext>
            </a:extLst>
          </p:cNvPr>
          <p:cNvSpPr/>
          <p:nvPr/>
        </p:nvSpPr>
        <p:spPr>
          <a:xfrm>
            <a:off x="541771" y="1302591"/>
            <a:ext cx="11105284" cy="978694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Gross Domestic Product (GDP) is defined as </a:t>
            </a: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the market value </a:t>
            </a:r>
            <a:r>
              <a:rPr lang="en-US" sz="2400" b="1" dirty="0">
                <a:latin typeface="Garamond" panose="02020404030301010803" pitchFamily="18" charset="0"/>
              </a:rPr>
              <a:t>of </a:t>
            </a:r>
          </a:p>
          <a:p>
            <a:pPr algn="ctr"/>
            <a:r>
              <a:rPr lang="en-US" sz="2400" b="1" dirty="0">
                <a:latin typeface="Garamond" panose="02020404030301010803" pitchFamily="18" charset="0"/>
              </a:rPr>
              <a:t>all final goods and services produced </a:t>
            </a: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within a country </a:t>
            </a:r>
            <a:r>
              <a:rPr lang="en-US" sz="2400" b="1" dirty="0">
                <a:solidFill>
                  <a:srgbClr val="FFC000"/>
                </a:solidFill>
                <a:latin typeface="Garamond" panose="02020404030301010803" pitchFamily="18" charset="0"/>
              </a:rPr>
              <a:t>over a given period</a:t>
            </a:r>
            <a:r>
              <a:rPr lang="en-US" sz="2400" b="1" dirty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79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D9113-8064-5AA9-42AF-59DC3539E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5837-ABF0-467E-5253-4B80615AD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Gross Domestic Income (GDI)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GDI is the total income earned by a country’s residents and businesses.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GDP and GDI are usually very similar but are often slightly different due to imperfect data.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difference between GDP and GDI is called the statistical discrepancy.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Gross National Product (GNP)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GNP is the total income earned by a nation’s residents (nationals).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Includes income that domestic residents earn abroad.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Excludes income earned by foreigners within the country’s borders.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Net National Product (NNP)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NNP is GNP minus depreciation.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Depreciation is the wear and tear on the economy’s stock of equipment and structures.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749BA3-F67B-2394-7C5A-7DCE9A97078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2789C-6184-51CA-3145-84D840886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Other Measures of National Income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8E47-8BA7-9558-30D1-3FBDF976BCA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B1ACC-DCA9-0FBB-2652-CAAF5321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0A12D-117E-29CB-D32E-25FA58FA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75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71AD7-586E-0375-FD2D-A4BB1C2F5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595751-54B4-BFAF-708E-4260E842280C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Components of GDP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7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AA388-E92B-B3DE-C955-B0F186B8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8253B-0F7C-9F9C-81A6-C7E64CB2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39" y="1300900"/>
            <a:ext cx="629781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GDP (denoted Y) is divided into four components, each representing a different type of spending.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Consumption (C)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Investment (I)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Government Expenditure (G)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Net Exports (NX)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sum of the four components equals GDP: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57A730-27BE-D64E-A1EB-514ADD5C2E8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26886-DCA0-B5E4-8BFC-7E0C07D8A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Components of GDP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3459B2-4559-2288-6268-E6762DAB52A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1C2B8-8BDD-1AB5-37D1-6A91CD67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BBAE9-2F34-1E72-41A3-A9981D0B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021F3C-C4C3-CBF4-1E84-FBFA5C2F51B3}"/>
              </a:ext>
            </a:extLst>
          </p:cNvPr>
          <p:cNvSpPr/>
          <p:nvPr/>
        </p:nvSpPr>
        <p:spPr>
          <a:xfrm>
            <a:off x="6784722" y="4823572"/>
            <a:ext cx="3666870" cy="507380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Y=C+I+G+NX</a:t>
            </a:r>
          </a:p>
        </p:txBody>
      </p:sp>
      <p:pic>
        <p:nvPicPr>
          <p:cNvPr id="2050" name="Picture 2" descr="four components of gross domestic product or GDP are consumption, business  investment, government spending, and net exports 20176547 Vector Art at  Vecteezy">
            <a:extLst>
              <a:ext uri="{FF2B5EF4-FFF2-40B4-BE49-F238E27FC236}">
                <a16:creationId xmlns:a16="http://schemas.microsoft.com/office/drawing/2014/main" id="{125DF096-81A0-E300-4FB0-C7EF2E5D9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r="10199"/>
          <a:stretch/>
        </p:blipFill>
        <p:spPr bwMode="auto">
          <a:xfrm>
            <a:off x="541769" y="1427532"/>
            <a:ext cx="467728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7012F-1E9C-4C9C-15EC-0C25A6F72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30758-4D3B-4141-9949-C68637DAB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327" y="1300900"/>
            <a:ext cx="6736727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Consumption is spending by households on goods and services except for purchases of new housing.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Includes: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Durable Goods: Cars, household appliances, etc.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Nondurable Goods: Food, clothing, etc.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Intangible Items: Medical care, education, etc.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Excludes purchases of new housing but includes the (imputed) rental value of the house.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Consumption is the largest component of U.S. GDP, typically around 65 to 70%.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9015E-ABC4-DE90-4928-3D46EB1600F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028BF1-3F3F-88EA-A882-348BFC25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Consumption (C)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DAD86-8F63-DEF1-479E-B9F337E5517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67B21-2AF3-CEB3-364B-9F53D293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9310C-C2A9-46DB-1CD6-F009B7F8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26" name="Picture 2" descr="Consumer Products - Definition, Types, and Characteristics">
            <a:extLst>
              <a:ext uri="{FF2B5EF4-FFF2-40B4-BE49-F238E27FC236}">
                <a16:creationId xmlns:a16="http://schemas.microsoft.com/office/drawing/2014/main" id="{60788F6C-8A11-3CFF-1BE8-74FF3235B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r="18301"/>
          <a:stretch/>
        </p:blipFill>
        <p:spPr bwMode="auto">
          <a:xfrm>
            <a:off x="541770" y="1427532"/>
            <a:ext cx="429540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A704F-FB11-578A-7EA5-4745D0D6A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14A6-7F84-4EB0-FA36-C99369D5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327" y="1300900"/>
            <a:ext cx="6736727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Investment is the purchase of goods that will be used in the future to produce more goods and services, or </a:t>
            </a:r>
            <a:r>
              <a:rPr lang="en-US" altLang="zh-TW" sz="2400" b="1" dirty="0"/>
              <a:t>Capital Goods</a:t>
            </a:r>
            <a:r>
              <a:rPr lang="en-US" altLang="zh-TW" sz="2400" dirty="0"/>
              <a:t>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Includes: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Business Capital: Factories, office buildings, intellectual property products, equipment, machinery, etc.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Residential Capital: Newly constructed residential housing.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Inventory: Goods produced but not yet sold.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Does not include financial investments.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Investment makes up a much smaller share of U.S. GDP than consumption, typically around 20%.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39C24B-05E1-36B1-A73F-2961EBEEF43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FEAAA-9DA7-C200-35F2-90873062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Investment (I)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C91CDD-1981-4C8E-2D5B-2F2FE79377C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7C032-9E58-643E-EB4A-9690C4720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768E9-2648-6136-89A0-0C3B0ED6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2050" name="Picture 2" descr="5 Investment Strategies for Small Business Owners">
            <a:extLst>
              <a:ext uri="{FF2B5EF4-FFF2-40B4-BE49-F238E27FC236}">
                <a16:creationId xmlns:a16="http://schemas.microsoft.com/office/drawing/2014/main" id="{96B48F76-0F34-3F25-552A-2C3262102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5" r="18995"/>
          <a:stretch/>
        </p:blipFill>
        <p:spPr bwMode="auto">
          <a:xfrm>
            <a:off x="541769" y="1427532"/>
            <a:ext cx="425063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0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4CFE5-0E33-9AD8-DFCB-4807BE160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F41E8-606E-8735-2AAE-0068E3E4C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327" y="1300900"/>
            <a:ext cx="6736727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Government Expenditure measures spending on goods and services by the federal, state, and local governments.</a:t>
            </a:r>
          </a:p>
          <a:p>
            <a:pPr marL="1371600" lvl="3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Includes: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Federal, state, and local spending on goods and services.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Salaries of government workers.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Expenditure on public works.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Does not include transfer payments such as Social Security payments or SNAP benefits.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Government Expenditure is a smaller component of U.S. GDP, typically around 17 to 18%.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D3B6FA-FADD-94F0-00DC-5508C7AEA41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D89DB-5DB6-0A08-DF29-8167A549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Government Expenditure (G)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AECBC8-FBB1-395C-7852-DB63A25C38D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9E191-23BC-C250-713E-54C2AB91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B49D1-A19E-1913-C0EF-5FBE8F46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2052" name="Picture 4" descr="Don't Believe the Media Fearmongering About Spending Cuts">
            <a:extLst>
              <a:ext uri="{FF2B5EF4-FFF2-40B4-BE49-F238E27FC236}">
                <a16:creationId xmlns:a16="http://schemas.microsoft.com/office/drawing/2014/main" id="{4ECC19A3-E3E2-C512-2169-7165D90E3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0" r="18876"/>
          <a:stretch/>
        </p:blipFill>
        <p:spPr bwMode="auto">
          <a:xfrm>
            <a:off x="541771" y="1427532"/>
            <a:ext cx="424281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83F20-A78E-4E42-2A50-EF832D118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16E8D-48D3-E0EF-1AD5-439BD2B34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327" y="1300900"/>
            <a:ext cx="6736727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Net exports equal the foreign purchases of domestically produced goods minus the domestic purchases of foreign goods.</a:t>
            </a:r>
            <a:endParaRPr lang="en-US" altLang="zh-TW" sz="12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other words, NX=Exports-Imports.</a:t>
            </a:r>
            <a:endParaRPr lang="en-US" altLang="zh-TW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 plus sign is placed in front of exports, since the goods are produced domestically.</a:t>
            </a:r>
            <a:endParaRPr lang="en-US" altLang="zh-TW" sz="24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 minus sign is placed in front of imports, since the goods are produced overseas.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GDP aims to measure the value of domestic production.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Net exports are a small component of U.S. GDP and are typically negative, around −3% of GDP.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61426C-71AC-C2F8-6AC0-9809D72F1B4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C2D1B-9772-C830-BD92-CA60F970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Net Exports (NX)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C3ECA9-D49B-A9CB-DEFB-F089D265DBD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CC2A2-182A-BE3B-8915-0DFD8D3A7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46FED-394B-B565-7BB0-85A00A5A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26" name="Picture 2" descr="Import export product Images - Free Download on Freepik">
            <a:extLst>
              <a:ext uri="{FF2B5EF4-FFF2-40B4-BE49-F238E27FC236}">
                <a16:creationId xmlns:a16="http://schemas.microsoft.com/office/drawing/2014/main" id="{6FC553B0-9C79-DF7A-89F7-588870C37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r="4450"/>
          <a:stretch/>
        </p:blipFill>
        <p:spPr bwMode="auto">
          <a:xfrm>
            <a:off x="541771" y="1427532"/>
            <a:ext cx="416511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2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9CACF-1E28-BDC4-F7C2-017EDE07E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1A649-1148-1466-2CF3-9A43D922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What is the effect on U.S. GDP and its components if…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 consumer orders takeout food worth $25 from DoorDash?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 increases by $25 → GDP increases by $25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 consumer purchases a new laptop worth $2,000 that was produced in China?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 increases by $2,000, NX decreases by $2,000 → GDP is unchanged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 consumer purchases last year’s laptop worth $900 that was produced in the U.S.?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 increases by $900, I decreases by $900 → GDP is unchanged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 U.S. firm produces $100 million worth of PCs and sells $70 million worth that year?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 increases by $70 million, I increases by $30 million → GDP increases by $100 million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70334-7A3C-079D-44F7-D35BDEB1985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9008E-2180-8F99-8C8D-C8D129D5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Exercise: Economic Activity and GDP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E24B35-158C-EFE6-EAE4-9E93F22B8E2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13747-F82E-B117-A373-BB5D364D9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7674D-A745-90E5-7913-718A0108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263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16F96-D996-0FC6-29CC-10B4DFEA6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B08EE-DB3B-FB0A-2845-0CDD08130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34911"/>
            <a:ext cx="11189855" cy="5052767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Up to this point, we have been discussing individuals and markets.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Why do buyers and sellers behave in certain ways?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What determines prices and quantities in a market?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These questions fall under Microeconomics, the study of individual behavior.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Now we turn our attention to Macroeconomics, the study of the economy as a whole.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We begin by learning how economists measure total economic activity, which is essential for understanding growth, inflation, and unemployment.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96E02D-C211-4B16-063B-65431DD6589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AEDA1-0719-A5D6-86F5-C48DB18E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FC3C96-A3D0-C881-045F-587BB3094C2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7FC87-2F8E-A92A-3F43-C85F9147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B38B1-4C5D-DF8F-1700-C2A64608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12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CCCA2-5049-63E9-F732-0DD6CB60D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9BD685-72D9-EDDC-7597-2E639C118F36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Real vs. Nominal GDP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41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B73BD-4A22-3547-912D-AFEE1E0CC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B316F-461D-3596-4282-BC10D9861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152" y="1300900"/>
            <a:ext cx="8144902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highest-grossing film of all time is said to be </a:t>
            </a:r>
            <a:r>
              <a:rPr lang="en-US" sz="2400" i="1" dirty="0"/>
              <a:t>Avatar</a:t>
            </a:r>
            <a:r>
              <a:rPr lang="en-US" sz="2400" dirty="0"/>
              <a:t> (2009), with a worldwide box-office gross of approximately $2.9 billion.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Adjusted for inflation, the highest-grossing film of all time is </a:t>
            </a:r>
            <a:r>
              <a:rPr lang="en-US" sz="2400" i="1" dirty="0"/>
              <a:t>Gone with the Wind</a:t>
            </a:r>
            <a:r>
              <a:rPr lang="en-US" sz="2400" dirty="0"/>
              <a:t> (1939).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Inflation-adjusted (2024) box-office gross of $4.4 billion.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Avatar’s inflation-adjusted box-office gross is $4 billion.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highest-grossing film of all time is </a:t>
            </a:r>
            <a:r>
              <a:rPr lang="en-US" sz="2400" i="1" dirty="0"/>
              <a:t>Avatar</a:t>
            </a:r>
            <a:r>
              <a:rPr lang="en-US" sz="2400" dirty="0"/>
              <a:t> in nominal terms, but </a:t>
            </a:r>
            <a:r>
              <a:rPr lang="en-US" sz="2400" i="1" dirty="0"/>
              <a:t>Gone with the Wind </a:t>
            </a:r>
            <a:r>
              <a:rPr lang="en-US" sz="2400" dirty="0"/>
              <a:t>in real terms: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Nominal refers to “value in current monetary terms.”</a:t>
            </a:r>
            <a:endParaRPr lang="en-US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Real refers to “value adjusted for inflation to reflect its actual purchasing power.”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F25AFA-7F6A-27CF-2C7B-B084612EDD8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8195C-BE5E-7F74-9E2F-235A490D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Nominal vs. Real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A0220C-E926-36D9-8281-1C167CA520B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93E88-268C-2C27-5B53-89B11416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AC2A6-F17C-57D4-F055-4CD2F353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26" name="Picture 2" descr="Avatar (Film) - TV Tropes">
            <a:extLst>
              <a:ext uri="{FF2B5EF4-FFF2-40B4-BE49-F238E27FC236}">
                <a16:creationId xmlns:a16="http://schemas.microsoft.com/office/drawing/2014/main" id="{3372B2E5-826C-FADC-EA9E-21AAFA41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27532"/>
            <a:ext cx="290101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ne with the Wind (film) - Wikipedia">
            <a:extLst>
              <a:ext uri="{FF2B5EF4-FFF2-40B4-BE49-F238E27FC236}">
                <a16:creationId xmlns:a16="http://schemas.microsoft.com/office/drawing/2014/main" id="{DEAB317D-15D3-B553-EA74-1296ECED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27532"/>
            <a:ext cx="290101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CFE41-E039-A9BE-7F29-56D789E16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06E4A-9756-9DD0-2C37-6E9E4C0E7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Nominal GDP is calculated using current year’s prices and current year’s production: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Real GDP is calculated using a base year’s prices and current year’s production: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Nominal GDP can increase for two reasons: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output of the economy grows (Q increases)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price level of the economy increases (P increases)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We want a measure of the total quantity of goods and services the economy is producing, independent of changes in the prices of those goods and services. </a:t>
            </a: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380B45-37E5-1631-6FDA-D2630A13B1A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055DB-9542-EA60-58C2-84F852BF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Nominal vs. Real GDP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B7955-DBB9-DE3A-8B4C-93865DC2D60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CA6E3-B01A-8CC6-7E7E-93D030F4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2922C-9798-57DF-5A14-66C053DE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FC74B3F-2A12-2594-2AD7-873EF4DDA738}"/>
                  </a:ext>
                </a:extLst>
              </p:cNvPr>
              <p:cNvSpPr/>
              <p:nvPr/>
            </p:nvSpPr>
            <p:spPr>
              <a:xfrm>
                <a:off x="803067" y="1785405"/>
                <a:ext cx="10582688" cy="507380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Garamond" panose="02020404030301010803" pitchFamily="18" charset="0"/>
                  </a:rPr>
                  <a:t>Nominal GDP = (Current Prices)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latin typeface="Garamond" panose="02020404030301010803" pitchFamily="18" charset="0"/>
                  </a:rPr>
                  <a:t> (Current Quantity)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Garamond" panose="02020404030301010803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current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Garamond" panose="02020404030301010803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 dirty="0">
                            <a:latin typeface="Garamond" panose="02020404030301010803" pitchFamily="18" charset="0"/>
                          </a:rPr>
                          <m:t>current</m:t>
                        </m:r>
                      </m:sub>
                    </m:sSub>
                  </m:oMath>
                </a14:m>
                <a:endParaRPr lang="en-US" sz="2400" b="1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FC74B3F-2A12-2594-2AD7-873EF4DDA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67" y="1785405"/>
                <a:ext cx="10582688" cy="50738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EDF774E-04FF-D34A-7DC4-AACC8A61D042}"/>
                  </a:ext>
                </a:extLst>
              </p:cNvPr>
              <p:cNvSpPr/>
              <p:nvPr/>
            </p:nvSpPr>
            <p:spPr>
              <a:xfrm>
                <a:off x="803067" y="3126150"/>
                <a:ext cx="10582688" cy="507380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Garamond" panose="02020404030301010803" pitchFamily="18" charset="0"/>
                  </a:rPr>
                  <a:t>Real GDP = (Base Year’s Prices)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latin typeface="Garamond" panose="02020404030301010803" pitchFamily="18" charset="0"/>
                  </a:rPr>
                  <a:t> (Current Quantity)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Garamond" panose="02020404030301010803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base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Garamond" panose="02020404030301010803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 dirty="0">
                            <a:latin typeface="Garamond" panose="02020404030301010803" pitchFamily="18" charset="0"/>
                          </a:rPr>
                          <m:t>current</m:t>
                        </m:r>
                      </m:sub>
                    </m:sSub>
                  </m:oMath>
                </a14:m>
                <a:endParaRPr lang="en-US" sz="2400" b="1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EDF774E-04FF-D34A-7DC4-AACC8A61D0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67" y="3126150"/>
                <a:ext cx="10582688" cy="50738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41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3BE16-6FA3-1B85-C0CD-584E95F37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19CD4-B952-A305-5733-9E9264D7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Consider an economy that exclusively produces coffee and donuts: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Calculate the nominal GDP: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2020: 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2021: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2022: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2023: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2024: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924EEC-4AA7-7E2E-8E3C-156BEFA1A69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513E1-3E2D-0B72-99E6-D6EA9E36C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Exercise: Nominal vs. Real GDP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FE94F-A0A1-F552-121C-58D343CAC79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7D1B-FEB7-505A-D609-58F129F5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773E7-7784-25BF-2C78-55A5B3A7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57366DC-F661-84BB-2069-A1EC9C1A7BE3}"/>
              </a:ext>
            </a:extLst>
          </p:cNvPr>
          <p:cNvGraphicFramePr>
            <a:graphicFrameLocks noGrp="1"/>
          </p:cNvGraphicFramePr>
          <p:nvPr/>
        </p:nvGraphicFramePr>
        <p:xfrm>
          <a:off x="1601126" y="1752759"/>
          <a:ext cx="8902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400">
                  <a:extLst>
                    <a:ext uri="{9D8B030D-6E8A-4147-A177-3AD203B41FA5}">
                      <a16:colId xmlns:a16="http://schemas.microsoft.com/office/drawing/2014/main" val="151512714"/>
                    </a:ext>
                  </a:extLst>
                </a:gridCol>
                <a:gridCol w="1780400">
                  <a:extLst>
                    <a:ext uri="{9D8B030D-6E8A-4147-A177-3AD203B41FA5}">
                      <a16:colId xmlns:a16="http://schemas.microsoft.com/office/drawing/2014/main" val="2634149527"/>
                    </a:ext>
                  </a:extLst>
                </a:gridCol>
                <a:gridCol w="1780400">
                  <a:extLst>
                    <a:ext uri="{9D8B030D-6E8A-4147-A177-3AD203B41FA5}">
                      <a16:colId xmlns:a16="http://schemas.microsoft.com/office/drawing/2014/main" val="593771522"/>
                    </a:ext>
                  </a:extLst>
                </a:gridCol>
                <a:gridCol w="1780400">
                  <a:extLst>
                    <a:ext uri="{9D8B030D-6E8A-4147-A177-3AD203B41FA5}">
                      <a16:colId xmlns:a16="http://schemas.microsoft.com/office/drawing/2014/main" val="2798331276"/>
                    </a:ext>
                  </a:extLst>
                </a:gridCol>
                <a:gridCol w="1780400">
                  <a:extLst>
                    <a:ext uri="{9D8B030D-6E8A-4147-A177-3AD203B41FA5}">
                      <a16:colId xmlns:a16="http://schemas.microsoft.com/office/drawing/2014/main" val="4082084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Year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 (Coffee)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 (Donuts)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Units (Coffee)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Units (Donuts)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06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30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105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28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993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9277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440BC18-295A-5BF9-8DDB-114502C339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7187" y="4503174"/>
                <a:ext cx="10452435" cy="19664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>
                    <a:solidFill>
                      <a:srgbClr val="000000"/>
                    </a:solidFill>
                    <a:latin typeface="Garamond"/>
                  </a:rPr>
                  <a:t>(Price in 2020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Garamond"/>
                  </a:rPr>
                  <a:t> Quantity in 2020) = $3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Garamond"/>
                  </a:rPr>
                  <a:t> 100 + $4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Garamond"/>
                  </a:rPr>
                  <a:t> 50 = $500</a:t>
                </a:r>
              </a:p>
              <a:p>
                <a:pPr marL="457200" lvl="1" indent="0"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>
                    <a:solidFill>
                      <a:srgbClr val="000000"/>
                    </a:solidFill>
                    <a:latin typeface="Garamond"/>
                  </a:rPr>
                  <a:t>(Price in 2021 × Quantity in 2021) = $3 × 150 + $4.5 × 100 = $900</a:t>
                </a:r>
              </a:p>
              <a:p>
                <a:pPr marL="457200" lvl="1" indent="0"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>
                    <a:solidFill>
                      <a:srgbClr val="000000"/>
                    </a:solidFill>
                    <a:latin typeface="Garamond"/>
                  </a:rPr>
                  <a:t>(Price in 2022 × Quantity in 2022) = $4 × 150 + $5 × 70 = $950</a:t>
                </a:r>
              </a:p>
              <a:p>
                <a:pPr marL="457200" lvl="1" indent="0"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>
                    <a:solidFill>
                      <a:srgbClr val="000000"/>
                    </a:solidFill>
                    <a:latin typeface="Garamond"/>
                  </a:rPr>
                  <a:t>(Price in 2023 × Quantity in 2023) = $5 × 200 + $6 × 100 = $1,600</a:t>
                </a:r>
              </a:p>
              <a:p>
                <a:pPr marL="457200" lvl="1" indent="0"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>
                    <a:solidFill>
                      <a:srgbClr val="000000"/>
                    </a:solidFill>
                    <a:latin typeface="Garamond"/>
                  </a:rPr>
                  <a:t>(Price in 2024 × Quantity in 2024) = $5 × 150 + $6 × 100 = $1,350</a:t>
                </a: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440BC18-295A-5BF9-8DDB-114502C33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87" y="4503174"/>
                <a:ext cx="10452435" cy="1966452"/>
              </a:xfrm>
              <a:prstGeom prst="rect">
                <a:avLst/>
              </a:prstGeom>
              <a:blipFill>
                <a:blip r:embed="rId2"/>
                <a:stretch>
                  <a:fillRect t="-1553" b="-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91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5ED3A-0F5C-C2E8-B791-A8DB1CA86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1A797-EBE8-A9A7-7AF0-C81BB739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Consider an economy that exclusively produces coffee and donuts: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Calculate the real GDP with 2021 as the base year: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2020: 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2021: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2022: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2023: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2024: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4A106-4E86-D154-58DF-B3B96A7C023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67E69-AA86-6093-B135-D7E87434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Exercise: Nominal vs. Real GDP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0E5CD-39F8-251E-B513-443B1FF7B56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04C4C-DF66-AB32-5FB3-481E8769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4A6A0-FD89-94E1-82E7-4300399B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39A7981-9916-D00C-F652-3211E46B6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740697"/>
              </p:ext>
            </p:extLst>
          </p:nvPr>
        </p:nvGraphicFramePr>
        <p:xfrm>
          <a:off x="1601126" y="1752759"/>
          <a:ext cx="8902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400">
                  <a:extLst>
                    <a:ext uri="{9D8B030D-6E8A-4147-A177-3AD203B41FA5}">
                      <a16:colId xmlns:a16="http://schemas.microsoft.com/office/drawing/2014/main" val="151512714"/>
                    </a:ext>
                  </a:extLst>
                </a:gridCol>
                <a:gridCol w="1780400">
                  <a:extLst>
                    <a:ext uri="{9D8B030D-6E8A-4147-A177-3AD203B41FA5}">
                      <a16:colId xmlns:a16="http://schemas.microsoft.com/office/drawing/2014/main" val="2634149527"/>
                    </a:ext>
                  </a:extLst>
                </a:gridCol>
                <a:gridCol w="1780400">
                  <a:extLst>
                    <a:ext uri="{9D8B030D-6E8A-4147-A177-3AD203B41FA5}">
                      <a16:colId xmlns:a16="http://schemas.microsoft.com/office/drawing/2014/main" val="593771522"/>
                    </a:ext>
                  </a:extLst>
                </a:gridCol>
                <a:gridCol w="1780400">
                  <a:extLst>
                    <a:ext uri="{9D8B030D-6E8A-4147-A177-3AD203B41FA5}">
                      <a16:colId xmlns:a16="http://schemas.microsoft.com/office/drawing/2014/main" val="2798331276"/>
                    </a:ext>
                  </a:extLst>
                </a:gridCol>
                <a:gridCol w="1780400">
                  <a:extLst>
                    <a:ext uri="{9D8B030D-6E8A-4147-A177-3AD203B41FA5}">
                      <a16:colId xmlns:a16="http://schemas.microsoft.com/office/drawing/2014/main" val="4082084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Year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 (Coffee)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 (Donuts)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Units (Coffee)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Units (Donuts)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06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30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105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28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993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9277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BD96D396-6916-23BA-AD38-43F16748BC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7187" y="4503174"/>
                <a:ext cx="10452435" cy="19664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>
                    <a:solidFill>
                      <a:srgbClr val="000000"/>
                    </a:solidFill>
                    <a:latin typeface="Garamond"/>
                  </a:rPr>
                  <a:t>(Price in 2021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Garamond"/>
                  </a:rPr>
                  <a:t> Quantity in 2020) = $3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Garamond"/>
                  </a:rPr>
                  <a:t> 100 + $4.5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Garamond"/>
                  </a:rPr>
                  <a:t> 50 = $525</a:t>
                </a:r>
              </a:p>
              <a:p>
                <a:pPr marL="457200" lvl="1" indent="0"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>
                    <a:solidFill>
                      <a:srgbClr val="000000"/>
                    </a:solidFill>
                    <a:latin typeface="Garamond"/>
                  </a:rPr>
                  <a:t>(Price in 2021 × Quantity in 2021) = $3 × 150 + $4.5 × 100 = $900</a:t>
                </a:r>
              </a:p>
              <a:p>
                <a:pPr marL="457200" lvl="1" indent="0"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>
                    <a:solidFill>
                      <a:srgbClr val="000000"/>
                    </a:solidFill>
                    <a:latin typeface="Garamond"/>
                  </a:rPr>
                  <a:t>(Price in 2021 × Quantity in 2022) = $3 × 150 + $4.5 × 70 = $765</a:t>
                </a:r>
              </a:p>
              <a:p>
                <a:pPr marL="457200" lvl="1" indent="0"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>
                    <a:solidFill>
                      <a:srgbClr val="000000"/>
                    </a:solidFill>
                    <a:latin typeface="Garamond"/>
                  </a:rPr>
                  <a:t>(Price in 2021 × Quantity in 2023) = $3 × 200 + $4.5 × 100 = $1,050</a:t>
                </a:r>
              </a:p>
              <a:p>
                <a:pPr marL="457200" lvl="1" indent="0"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>
                    <a:solidFill>
                      <a:srgbClr val="000000"/>
                    </a:solidFill>
                    <a:latin typeface="Garamond"/>
                  </a:rPr>
                  <a:t>(Price in 2021 × Quantity in 2024) = $3 × 150 + $4.5 × 100 = $900</a:t>
                </a: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BD96D396-6916-23BA-AD38-43F16748B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87" y="4503174"/>
                <a:ext cx="10452435" cy="1966452"/>
              </a:xfrm>
              <a:prstGeom prst="rect">
                <a:avLst/>
              </a:prstGeom>
              <a:blipFill>
                <a:blip r:embed="rId2"/>
                <a:stretch>
                  <a:fillRect t="-1553" b="-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41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11CB9-FF12-EAD2-3ACA-68AA7F1F5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6D84A-315B-BF59-6E67-AD063E1B6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With 2021 as the base year, we can summarize our findings as: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We find a potential issue with relying on nominal GDP alone: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economy’s actual output between 2021 and 2024 remains constant at 150 cups of coffee and 100 donuts.</a:t>
            </a:r>
            <a:endParaRPr lang="en-US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Yet nominal GDP increases from $900 to $1,350 purely due to rising prices of coffee and donuts.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Real GDP remains constant at $900, reflecting the fact that, once we account for inflation, the economy did not grow.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141C27-A4B4-EED7-ADC3-A887669B16C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0816F-9C34-B792-0619-C990C6C0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Exercise: Nominal vs. Real GDP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2079B-D609-82B2-77F8-F0631879CB8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764DF-A9F9-6C67-C695-D1781430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3A903-8886-86D9-779C-926DCF6D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BADF534-1DDE-4315-CB6B-13F33B88C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13283"/>
              </p:ext>
            </p:extLst>
          </p:nvPr>
        </p:nvGraphicFramePr>
        <p:xfrm>
          <a:off x="457199" y="1752759"/>
          <a:ext cx="1118985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51">
                  <a:extLst>
                    <a:ext uri="{9D8B030D-6E8A-4147-A177-3AD203B41FA5}">
                      <a16:colId xmlns:a16="http://schemas.microsoft.com/office/drawing/2014/main" val="151512714"/>
                    </a:ext>
                  </a:extLst>
                </a:gridCol>
                <a:gridCol w="1598551">
                  <a:extLst>
                    <a:ext uri="{9D8B030D-6E8A-4147-A177-3AD203B41FA5}">
                      <a16:colId xmlns:a16="http://schemas.microsoft.com/office/drawing/2014/main" val="2634149527"/>
                    </a:ext>
                  </a:extLst>
                </a:gridCol>
                <a:gridCol w="1598551">
                  <a:extLst>
                    <a:ext uri="{9D8B030D-6E8A-4147-A177-3AD203B41FA5}">
                      <a16:colId xmlns:a16="http://schemas.microsoft.com/office/drawing/2014/main" val="593771522"/>
                    </a:ext>
                  </a:extLst>
                </a:gridCol>
                <a:gridCol w="1598551">
                  <a:extLst>
                    <a:ext uri="{9D8B030D-6E8A-4147-A177-3AD203B41FA5}">
                      <a16:colId xmlns:a16="http://schemas.microsoft.com/office/drawing/2014/main" val="2798331276"/>
                    </a:ext>
                  </a:extLst>
                </a:gridCol>
                <a:gridCol w="1598551">
                  <a:extLst>
                    <a:ext uri="{9D8B030D-6E8A-4147-A177-3AD203B41FA5}">
                      <a16:colId xmlns:a16="http://schemas.microsoft.com/office/drawing/2014/main" val="4082084681"/>
                    </a:ext>
                  </a:extLst>
                </a:gridCol>
                <a:gridCol w="1598551">
                  <a:extLst>
                    <a:ext uri="{9D8B030D-6E8A-4147-A177-3AD203B41FA5}">
                      <a16:colId xmlns:a16="http://schemas.microsoft.com/office/drawing/2014/main" val="2785421530"/>
                    </a:ext>
                  </a:extLst>
                </a:gridCol>
                <a:gridCol w="1598551">
                  <a:extLst>
                    <a:ext uri="{9D8B030D-6E8A-4147-A177-3AD203B41FA5}">
                      <a16:colId xmlns:a16="http://schemas.microsoft.com/office/drawing/2014/main" val="2320601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Year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 (Coffee)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 (Donut)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Units (Coffee)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Units (Donut)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Nominal GDP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Real GDP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06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30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105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28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993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$1,350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92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82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DC9AE-0318-76C7-48AE-D875F94F4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10503E-6229-F8C9-803C-D925607D663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3F197-A5B1-0B16-64AC-18C6C7DA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Nominal vs. Real GDP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5D2F4-DB93-7758-BC2B-AC65C945E55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ADC3C-36D9-6D8C-D756-5132A2A1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A609C-BBA0-5BCD-0E34-1DBBE1CC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7" name="Picture 16" descr="A graph with a line and a red line&#10;&#10;AI-generated content may be incorrect.">
            <a:extLst>
              <a:ext uri="{FF2B5EF4-FFF2-40B4-BE49-F238E27FC236}">
                <a16:creationId xmlns:a16="http://schemas.microsoft.com/office/drawing/2014/main" id="{621C0341-A8A8-E941-61DA-EB8E567C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1" y="1166275"/>
            <a:ext cx="11887200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C8F4E-5E59-AF91-B92A-893A57D12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2E46D-09B8-9132-34D4-CB3E274BB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GDP deflator is a measure of the price level, calculated as the ratio of nominal GDP to real GDP times 100.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GDP deflator measures the current price level relative to the price level in the base year.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 GDP deflator of 120 means prices are 20 percent higher than in the base year.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It gets its name because it “deflates” nominal GDP for the portion that is due to price increases.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GDP deflator is one measure of inflation, the increase in the overall price level in the economy, which we will discuss in more detail in the next chapter.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485A13-0BB1-0BD9-142C-4654DD7D2D5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058FA-0BCF-4723-821A-6E318D75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Detour: GDP Deflator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A46B0-3A7E-86D1-CB6F-B7D1B9F4C70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333B9-064F-D4BA-49E5-B85789EE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1958D-6D86-935D-8A44-D0250AD3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7D46B8B-3ED6-8E38-83B7-D124D9C972E8}"/>
                  </a:ext>
                </a:extLst>
              </p:cNvPr>
              <p:cNvSpPr/>
              <p:nvPr/>
            </p:nvSpPr>
            <p:spPr>
              <a:xfrm>
                <a:off x="803067" y="2153086"/>
                <a:ext cx="10582688" cy="918466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Garamond" panose="02020404030301010803" pitchFamily="18" charset="0"/>
                  </a:rPr>
                  <a:t>GDP Deflator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Nominal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GDP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Real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GDP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Garamond" panose="02020404030301010803" pitchFamily="18" charset="0"/>
                      </a:rPr>
                      <m:t>100</m:t>
                    </m:r>
                  </m:oMath>
                </a14:m>
                <a:endParaRPr lang="en-US" sz="2400" b="1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7D46B8B-3ED6-8E38-83B7-D124D9C97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67" y="2153086"/>
                <a:ext cx="10582688" cy="91846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40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D50DFE-775A-D1B3-D276-30F6AF5F9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6B75C5-D0CD-D0A8-47F1-E809448C5678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GDP and Well-Being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4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5A2BF-A50D-278F-CE56-78F069814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63B06-4053-19C5-62CB-5FBD33567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445" y="1300900"/>
            <a:ext cx="6573609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GDP measures the economic output of a country, but we often use it as a proxy measure for the well-being of the economy’s constituents.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Often, we use real GDP per capita as the main indicator as the average person’s standard of living in a given country.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Real: Accounting for fluctuations in purchasing power.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Per Capita: Accounting for population differences.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But GDP is not a perfect measure of well-being in a society.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ECF9EF-6A1F-6DA9-1DEB-ECEA5FA82FE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E2B73-693D-9999-188C-4C00A123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GDP as a Measure of Well-Being?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78389D-050C-4BF2-2CC9-4DB20095AF6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31D71-E3AA-A03D-7F01-4997D323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06ACA-9075-6A51-9481-57ECD496C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2050" name="Picture 2" descr="GDP Is Not a Measure of Human Well-Being">
            <a:extLst>
              <a:ext uri="{FF2B5EF4-FFF2-40B4-BE49-F238E27FC236}">
                <a16:creationId xmlns:a16="http://schemas.microsoft.com/office/drawing/2014/main" id="{F4636C6D-AE25-8A83-CD79-C8F302922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r="22201"/>
          <a:stretch>
            <a:fillRect/>
          </a:stretch>
        </p:blipFill>
        <p:spPr bwMode="auto">
          <a:xfrm>
            <a:off x="457199" y="1427532"/>
            <a:ext cx="451897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C2379D-B54E-B460-E551-DDE0543DC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85D3AC-BBCE-7F35-C811-1E1A3670D9D9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The Measurement of GDP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1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0C1C0-3292-DAA3-E5F2-BDF86ACD3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EEF97E-0A75-D16B-A81C-36B2E7345D9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5E2BF-843D-CA22-A756-151060BD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2400" dirty="0">
                <a:solidFill>
                  <a:schemeClr val="bg1"/>
                </a:solidFill>
              </a:rPr>
              <a:t>  Wimble Don (2018, June 1). </a:t>
            </a:r>
            <a:r>
              <a:rPr lang="en-US" sz="2400" i="1" dirty="0">
                <a:solidFill>
                  <a:schemeClr val="bg1"/>
                </a:solidFill>
              </a:rPr>
              <a:t>Robert Kennedy on GDP </a:t>
            </a:r>
            <a:r>
              <a:rPr lang="en-US" sz="2400" dirty="0">
                <a:solidFill>
                  <a:schemeClr val="bg1"/>
                </a:solidFill>
              </a:rPr>
              <a:t>[Video]. YouTube.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 https://youtu.be/3FAmr1la6w0?si=mivWAALf42tGCc_y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90928E-1FF5-CFC8-0C43-FC118B55CC9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68BBC-D045-30DF-74DC-F3DA598F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C30EB-4F63-8C94-7EE6-E0FC0546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Online Media 7" title="Robert Kennedy on GDP">
            <a:hlinkClick r:id="" action="ppaction://media"/>
            <a:extLst>
              <a:ext uri="{FF2B5EF4-FFF2-40B4-BE49-F238E27FC236}">
                <a16:creationId xmlns:a16="http://schemas.microsoft.com/office/drawing/2014/main" id="{76A8FD78-354F-1DAD-AA98-766FA9834F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6811" y="970332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8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E663C-1669-58C1-195B-DBE38D246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B29C8-21ED-64D0-1E2E-455C0175F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GDP omits many important aspects that contribute to human well-being.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GDP does not capture any activity not traded in the market.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GDP omits externalities that may exist in the market.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GDP does not take income distribution into consideration.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GDP does not measure economic mobility.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We still measure GDP because, although it is imperfect, a larger GDP provides a country with greater capacity to ensure a better life for its citizens.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While GDP does not measure the quality of education, countries with a higher GDP can allocate more funds to their public education systems.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While GDP does not measure environmental quality, countries with a higher GDP can allocate more resources toward environmental protection.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Many indicators of the quality of life are positively correlated with GDP.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B4C496-7419-C8DA-085A-F26DA1E96FF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C561C-51A1-6444-2413-D1E877CBB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GDP as a Measure of Well-Being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5C45E-0131-947C-31E5-092BFB2D667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507EC-F7FA-3B24-1697-030A66E4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FBF35-F7B7-A487-D6AD-8AE3D6A7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3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4446D-C8D9-5857-ECB8-26D296536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ACF42F-F756-068F-A921-B50C4792C19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FD018-DA6D-E219-3ECA-6AEDC13C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GDP and Life Expectancy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7EDBF7-18D8-81A2-C00F-B21D459A295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0E94C-6EAF-4510-6A70-E274019C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FB5C0-6FFC-86A0-C4A8-677C7798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0971DFE-2527-34F3-5C5A-8B0D0A296D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634"/>
          <a:stretch>
            <a:fillRect/>
          </a:stretch>
        </p:blipFill>
        <p:spPr>
          <a:xfrm>
            <a:off x="1606064" y="970332"/>
            <a:ext cx="897669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8B160-B471-565F-CBD2-1938C7EBC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D69598-6E2F-CC31-D685-BCB996C378F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9577A-1BC0-7A5D-900C-BB564C8A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GDP and Education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E2E791-FB2F-9D61-C279-C8D076D447F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94248-8D46-60C9-CED3-37B572C5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15860-38A9-FE97-7B37-5061E121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 descr="A screen shot of a graph&#10;&#10;AI-generated content may be incorrect.">
            <a:extLst>
              <a:ext uri="{FF2B5EF4-FFF2-40B4-BE49-F238E27FC236}">
                <a16:creationId xmlns:a16="http://schemas.microsoft.com/office/drawing/2014/main" id="{DAA23DE1-6945-E6F4-A7EA-9695439A3A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183"/>
          <a:stretch>
            <a:fillRect/>
          </a:stretch>
        </p:blipFill>
        <p:spPr>
          <a:xfrm>
            <a:off x="1489204" y="970332"/>
            <a:ext cx="92104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D042C-B198-5DD9-7900-049AB7CE9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2B6F86-6709-3FBF-896D-D9AA9907240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34334-B534-7905-BF41-19955696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GDP and Child Mortality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6DCE7-0B6A-FBBD-F611-B6327BD4171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1E7F0-7E78-B5D8-82B5-BB33DA1F7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1C5CE-6FD7-4C7D-5A20-56AC8B73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 descr="A screenshot of a graph&#10;&#10;AI-generated content may be incorrect.">
            <a:extLst>
              <a:ext uri="{FF2B5EF4-FFF2-40B4-BE49-F238E27FC236}">
                <a16:creationId xmlns:a16="http://schemas.microsoft.com/office/drawing/2014/main" id="{18BEB1FE-92C0-A9EA-37F9-992D380934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183"/>
          <a:stretch>
            <a:fillRect/>
          </a:stretch>
        </p:blipFill>
        <p:spPr>
          <a:xfrm>
            <a:off x="1489204" y="970332"/>
            <a:ext cx="92104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878F8-C51C-70E4-0CB6-2FBA1C6AF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244C06-1563-56E6-9601-7DC6369B20F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03CB8-3AD5-F60E-F0AD-8ABE84C9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GDP and Life Satisfaction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0C22D1-DEDF-8D19-1026-76B3F85E103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9B8BD-AC84-E64D-014F-6BD73409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F7B18-7C1B-FCB6-C065-BC934384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080C22AD-5326-004A-3BC9-0099482283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484"/>
          <a:stretch>
            <a:fillRect/>
          </a:stretch>
        </p:blipFill>
        <p:spPr>
          <a:xfrm>
            <a:off x="1594982" y="970332"/>
            <a:ext cx="899885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6020B5-C78D-41E6-E762-A0277FEDE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39C10A-1633-6D19-F61C-ADC78AB6691D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Recap of Chapter 24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54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9827A-BA9B-40E4-748D-7211D8F24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97488-1FB0-898E-ACA5-3F0F7764A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GDP measures the market value of all final goods and services produced within a country in a given period.</a:t>
            </a:r>
          </a:p>
          <a:p>
            <a:pPr marL="1371600" lvl="3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four components of GDP are Consumption, Investment, Government Expenditure, and Net Exports.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Nominal GDP uses current prices while real GDP uses constant base-year prices.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GDP deflator measures changes in the price level.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Real GDP per capita is commonly used as a proxy for standard of living.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GDP is a useful but imperfect measure of well-being.</a:t>
            </a: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6301F4-7B81-E50E-4667-AFE351C07D4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60326-948F-4FCA-BA75-9682632F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47593-8111-70FC-1DD6-488269FC9B0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07402-F8CF-8FD3-F26C-246CC8EC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EFAA1-74FA-3AD5-0C4E-DAC819C5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412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C84FE-D1E4-EC79-E672-2356213D6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588CE-B4ED-50C3-23EC-5A76403F6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208" y="1300900"/>
            <a:ext cx="6553846" cy="5081046"/>
          </a:xfrm>
        </p:spPr>
        <p:txBody>
          <a:bodyPr>
            <a:normAutofit lnSpcReduction="10000"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Before WW2, we relied on limited sample surveys such as sales in some grocery stores, to estimate the economic performance of a country.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Now, one of the most well-known measure of a country’s economic performance is Gross Domestic Product (GDP).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GDP measures two things at once: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GDP measures the total income of everyone in the economy.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GDP also measures the total expenditure on the economy’s output of goods and services.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Either way, the resulting number is identical.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EE45A3-DFEA-1998-DE74-46D7AE11541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EFCF5-D182-6F14-68B6-5EDF6C41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Gross Domestic Product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4AFDAB-D7F1-2176-9B9C-8C054B54B24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C4471-B35B-35F9-22C0-EB2267B8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C5542-ABB3-982D-F298-52244FB4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26" name="Picture 2" descr="How to Calculate the GDP of a Country">
            <a:extLst>
              <a:ext uri="{FF2B5EF4-FFF2-40B4-BE49-F238E27FC236}">
                <a16:creationId xmlns:a16="http://schemas.microsoft.com/office/drawing/2014/main" id="{F324E242-38DA-DA68-2A8B-ACC213FBF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6" r="17636"/>
          <a:stretch/>
        </p:blipFill>
        <p:spPr bwMode="auto">
          <a:xfrm>
            <a:off x="541771" y="1427532"/>
            <a:ext cx="443018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ABFF3-DD58-5761-EF78-6D3E6CF4A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3271B-7B55-FB78-5C15-CC6057206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342" y="1300900"/>
            <a:ext cx="6141712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In theory, for an economy as a whole, income must equal expenditure: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Transactions have two parties: a buyer and a seller.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amount paid by a buyer must equal the amount the seller receives.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circular flow diagram illustrates this fact.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Households buy goods and services from firms.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Firms use revenue from sales for wages to workers, rent to landowners, and profit to owners.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GDP equals the total amount spent by households in the markets.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It also equals the total wages, rent, and profit paid by firms in the markets for the factors of production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935ED2-DDF5-AA9E-9B83-6BA518F7106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8991F-84E4-F78D-8398-FDED0A0B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Gross Domestic Product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5AC5D-D99C-6E98-684D-EE4D633FFF5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FC30B-4967-76FB-C357-8CC2C80D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63604-61A3-D867-38A6-708EC722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781CCC-E524-2823-CF7F-DF68CE51F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27532"/>
            <a:ext cx="504814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241DF-7394-DCA0-72F7-73F3BE772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AD3982-040D-0FAF-9842-AC2DBB12F48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883ED-16EE-1C04-0AC7-C110A790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Gross Domestic Product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ABF193-1982-354F-AA50-4A6871961E7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F9407-B9CE-A4D7-1846-5CA82C5D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87A06-4E24-DB15-05A7-B01C81DB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47771F-BE28-3C61-0A3D-03E62F3FBE5D}"/>
              </a:ext>
            </a:extLst>
          </p:cNvPr>
          <p:cNvSpPr/>
          <p:nvPr/>
        </p:nvSpPr>
        <p:spPr>
          <a:xfrm>
            <a:off x="541771" y="2414017"/>
            <a:ext cx="11105284" cy="2445588"/>
          </a:xfrm>
          <a:prstGeom prst="roundRect">
            <a:avLst>
              <a:gd name="adj" fmla="val 8245"/>
            </a:avLst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Gross Domestic Product (GDP) is defined as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the market value of </a:t>
            </a:r>
            <a:r>
              <a:rPr lang="en-US" sz="4000" b="1" dirty="0">
                <a:latin typeface="Garamond" panose="02020404030301010803" pitchFamily="18" charset="0"/>
              </a:rPr>
              <a:t>all final goods and services produced within a country over a given period.</a:t>
            </a:r>
          </a:p>
        </p:txBody>
      </p:sp>
    </p:spTree>
    <p:extLst>
      <p:ext uri="{BB962C8B-B14F-4D97-AF65-F5344CB8AC3E}">
        <p14:creationId xmlns:p14="http://schemas.microsoft.com/office/powerpoint/2010/main" val="202902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77499-3FD6-0D6C-42B0-C60632342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D632-D07D-B29F-2AD0-44AD185B9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Only goods and services traded in markets will be counted in GDP.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value of underground or unreported economic activity is excluded.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U.S. underground economy is estimated to be 10 to 12% of GDP, according to IRS estimates.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value of home production is excluded.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In the U.S., unpaid household work is valued at roughly 25 to 30% of GDP.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Externalities are not included in GDP, since they are not traded in markets.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Environmental damages in the U.S. have been estimated at 3 to 5% of GDP.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74F74E-F5E6-9F67-3718-C53305057AA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51A3B-D11C-5971-DD8A-39F2E553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Gross Domestic Product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3903F6-3BA8-24E4-E03D-50414AB73C0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58EE0-7711-C20A-FD5D-0F1DC265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AFDE8-F897-CD85-89A3-F413D0E6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8D34BC-DE10-31D9-C4CF-75C625FC845D}"/>
              </a:ext>
            </a:extLst>
          </p:cNvPr>
          <p:cNvSpPr/>
          <p:nvPr/>
        </p:nvSpPr>
        <p:spPr>
          <a:xfrm>
            <a:off x="541771" y="1302591"/>
            <a:ext cx="11105284" cy="978694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Gross Domestic Product (GDP) is defined as </a:t>
            </a:r>
            <a:r>
              <a:rPr lang="en-US" sz="2400" b="1" dirty="0">
                <a:solidFill>
                  <a:srgbClr val="FFC000"/>
                </a:solidFill>
                <a:latin typeface="Garamond" panose="02020404030301010803" pitchFamily="18" charset="0"/>
              </a:rPr>
              <a:t>the market value</a:t>
            </a:r>
            <a:r>
              <a:rPr lang="en-US" sz="2400" b="1" dirty="0">
                <a:latin typeface="Garamond" panose="02020404030301010803" pitchFamily="18" charset="0"/>
              </a:rPr>
              <a:t> of </a:t>
            </a:r>
          </a:p>
          <a:p>
            <a:pPr algn="ctr"/>
            <a:r>
              <a:rPr lang="en-US" sz="2400" b="1" dirty="0">
                <a:latin typeface="Garamond" panose="02020404030301010803" pitchFamily="18" charset="0"/>
              </a:rPr>
              <a:t>all final goods and services produced within a country over a given period.</a:t>
            </a:r>
          </a:p>
        </p:txBody>
      </p:sp>
    </p:spTree>
    <p:extLst>
      <p:ext uri="{BB962C8B-B14F-4D97-AF65-F5344CB8AC3E}">
        <p14:creationId xmlns:p14="http://schemas.microsoft.com/office/powerpoint/2010/main" val="227121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DB79F-320E-324A-40AE-EE5CE6C9D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FB0B6-6CE9-0A4A-DB91-6CC770E47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GDP is a comprehensive measure of the production of tangible goods and intangible services but only measures the value of final goods and services.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Final vs. Intermediate: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Final Goods: Intended for the end user. (e.g., coffee beans sold to consumers)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Intermediate Goods: Used as inputs when producing other goods. (e.g., Coffee beans sold to Starbucks)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value of final goods and services already includes the value of the intermediate goods used in production.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5BDA4D-3CB3-8C1A-C1F7-AAB318E926F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AC085-4359-7EBE-26E2-231217DB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Gross Domestic Product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BDB632-1295-FA14-AE3A-59FAE7D81AB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AE4DE-8A13-E457-74BE-E33D15F9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2CCB3-658C-6599-AFF2-70357006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3E53CD-E701-0BC4-75AB-8682F257227E}"/>
              </a:ext>
            </a:extLst>
          </p:cNvPr>
          <p:cNvSpPr/>
          <p:nvPr/>
        </p:nvSpPr>
        <p:spPr>
          <a:xfrm>
            <a:off x="541771" y="1302591"/>
            <a:ext cx="11105284" cy="978694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Gross Domestic Product (GDP) is defined as </a:t>
            </a: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the market value </a:t>
            </a:r>
            <a:r>
              <a:rPr lang="en-US" sz="2400" b="1" dirty="0">
                <a:latin typeface="Garamond" panose="02020404030301010803" pitchFamily="18" charset="0"/>
              </a:rPr>
              <a:t>of </a:t>
            </a: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Garamond" panose="02020404030301010803" pitchFamily="18" charset="0"/>
              </a:rPr>
              <a:t>all</a:t>
            </a:r>
            <a:r>
              <a:rPr lang="en-US" sz="2400" b="1" dirty="0">
                <a:latin typeface="Garamond" panose="02020404030301010803" pitchFamily="18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Garamond" panose="02020404030301010803" pitchFamily="18" charset="0"/>
              </a:rPr>
              <a:t>final goods and services </a:t>
            </a:r>
            <a:r>
              <a:rPr lang="en-US" sz="2400" b="1" dirty="0">
                <a:latin typeface="Garamond" panose="02020404030301010803" pitchFamily="18" charset="0"/>
              </a:rPr>
              <a:t>produced within a country over a given period.</a:t>
            </a:r>
          </a:p>
        </p:txBody>
      </p:sp>
    </p:spTree>
    <p:extLst>
      <p:ext uri="{BB962C8B-B14F-4D97-AF65-F5344CB8AC3E}">
        <p14:creationId xmlns:p14="http://schemas.microsoft.com/office/powerpoint/2010/main" val="14514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D1CFA-EA87-E542-EE83-D5C1267C3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9C25-F42A-B3C1-E92B-4834BE237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GDP counts goods and services that are newly produced.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Simple transactions where existing goods change hands, with no new production, are omitted from GDP.</a:t>
            </a:r>
            <a:endParaRPr lang="en-US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Transfer payments such as subsidies and government aid (e.g., Social Security) are omitted from GDP.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Financial transactions such as buying stocks do not count as production and are not included in GDP.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sale of an existing house is not included in GDP, because this is simply a transfer of ownership.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If a tenant pays rent to a landlord, that rent is counted in GDP under newly provided housing services.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EBCAA5-1EA7-4418-B7D1-643E96C5893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FA0EB-FFB5-6009-1EBE-BE41D794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Gross Domestic Product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7D30B6-9ED6-84D2-92B9-4139A6D8D96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615BA-3D52-2E5C-8494-BE71C1FF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87C0B-9674-5B9E-0E09-3CE2F756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BCBAF7-D7CF-EF99-40A5-E1A89A26940B}"/>
              </a:ext>
            </a:extLst>
          </p:cNvPr>
          <p:cNvSpPr/>
          <p:nvPr/>
        </p:nvSpPr>
        <p:spPr>
          <a:xfrm>
            <a:off x="541771" y="1302591"/>
            <a:ext cx="11105284" cy="978694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Gross Domestic Product (GDP) is defined as </a:t>
            </a: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the market value </a:t>
            </a:r>
            <a:r>
              <a:rPr lang="en-US" sz="2400" b="1" dirty="0">
                <a:latin typeface="Garamond" panose="02020404030301010803" pitchFamily="18" charset="0"/>
              </a:rPr>
              <a:t>of </a:t>
            </a:r>
          </a:p>
          <a:p>
            <a:pPr algn="ctr"/>
            <a:r>
              <a:rPr lang="en-US" sz="2400" b="1" dirty="0">
                <a:latin typeface="Garamond" panose="02020404030301010803" pitchFamily="18" charset="0"/>
              </a:rPr>
              <a:t>all final goods and services </a:t>
            </a:r>
            <a:r>
              <a:rPr lang="en-US" sz="2400" b="1" dirty="0">
                <a:solidFill>
                  <a:srgbClr val="FFC000"/>
                </a:solidFill>
                <a:latin typeface="Garamond" panose="02020404030301010803" pitchFamily="18" charset="0"/>
              </a:rPr>
              <a:t>produced</a:t>
            </a:r>
            <a:r>
              <a:rPr lang="en-US" sz="2400" b="1" dirty="0">
                <a:latin typeface="Garamond" panose="02020404030301010803" pitchFamily="18" charset="0"/>
              </a:rPr>
              <a:t> within a country over a given period.</a:t>
            </a:r>
          </a:p>
        </p:txBody>
      </p:sp>
    </p:spTree>
    <p:extLst>
      <p:ext uri="{BB962C8B-B14F-4D97-AF65-F5344CB8AC3E}">
        <p14:creationId xmlns:p14="http://schemas.microsoft.com/office/powerpoint/2010/main" val="65078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178b066-ece4-42d6-be80-b911ff775fa2}" enabled="1" method="Privilege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17616</TotalTime>
  <Words>3162</Words>
  <Application>Microsoft Office PowerPoint</Application>
  <PresentationFormat>Custom</PresentationFormat>
  <Paragraphs>489</Paragraphs>
  <Slides>37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  Preview</vt:lpstr>
      <vt:lpstr>PowerPoint Presentation</vt:lpstr>
      <vt:lpstr>  Gross Domestic Product</vt:lpstr>
      <vt:lpstr>  Gross Domestic Product</vt:lpstr>
      <vt:lpstr>  Gross Domestic Product</vt:lpstr>
      <vt:lpstr>  Gross Domestic Product</vt:lpstr>
      <vt:lpstr>  Gross Domestic Product</vt:lpstr>
      <vt:lpstr>  Gross Domestic Product</vt:lpstr>
      <vt:lpstr>  Gross Domestic Product</vt:lpstr>
      <vt:lpstr>  Gross Domestic Product</vt:lpstr>
      <vt:lpstr>  Other Measures of National Income</vt:lpstr>
      <vt:lpstr>PowerPoint Presentation</vt:lpstr>
      <vt:lpstr>  The Components of GDP</vt:lpstr>
      <vt:lpstr>  Consumption (C)</vt:lpstr>
      <vt:lpstr>  Investment (I)</vt:lpstr>
      <vt:lpstr>  Government Expenditure (G)</vt:lpstr>
      <vt:lpstr>  Net Exports (NX)</vt:lpstr>
      <vt:lpstr>  Exercise: Economic Activity and GDP</vt:lpstr>
      <vt:lpstr>PowerPoint Presentation</vt:lpstr>
      <vt:lpstr>  Nominal vs. Real</vt:lpstr>
      <vt:lpstr>  Nominal vs. Real GDP</vt:lpstr>
      <vt:lpstr>  Exercise: Nominal vs. Real GDP</vt:lpstr>
      <vt:lpstr>  Exercise: Nominal vs. Real GDP</vt:lpstr>
      <vt:lpstr>  Exercise: Nominal vs. Real GDP</vt:lpstr>
      <vt:lpstr>  Nominal vs. Real GDP</vt:lpstr>
      <vt:lpstr>  Detour: GDP Deflator</vt:lpstr>
      <vt:lpstr>PowerPoint Presentation</vt:lpstr>
      <vt:lpstr>  GDP as a Measure of Well-Being?</vt:lpstr>
      <vt:lpstr>  Wimble Don (2018, June 1). Robert Kennedy on GDP [Video]. YouTube.   https://youtu.be/3FAmr1la6w0?si=mivWAALf42tGCc_y</vt:lpstr>
      <vt:lpstr>  GDP as a Measure of Well-Being</vt:lpstr>
      <vt:lpstr>  GDP and Life Expectancy</vt:lpstr>
      <vt:lpstr>  GDP and Education</vt:lpstr>
      <vt:lpstr>  GDP and Child Mortality</vt:lpstr>
      <vt:lpstr>  GDP and Life Satisfaction</vt:lpstr>
      <vt:lpstr>PowerPoint Presentation</vt:lpstr>
      <vt:lpstr>  Recap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657</cp:revision>
  <dcterms:created xsi:type="dcterms:W3CDTF">2013-01-27T09:14:16Z</dcterms:created>
  <dcterms:modified xsi:type="dcterms:W3CDTF">2025-11-26T19:18:19Z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78b066-ece4-42d6-be80-b911ff775fa2_Enabled">
    <vt:lpwstr>true</vt:lpwstr>
  </property>
  <property fmtid="{D5CDD505-2E9C-101B-9397-08002B2CF9AE}" pid="3" name="MSIP_Label_5178b066-ece4-42d6-be80-b911ff775fa2_SetDate">
    <vt:lpwstr>2025-09-24T18:17:42Z</vt:lpwstr>
  </property>
  <property fmtid="{D5CDD505-2E9C-101B-9397-08002B2CF9AE}" pid="4" name="MSIP_Label_5178b066-ece4-42d6-be80-b911ff775fa2_Method">
    <vt:lpwstr>Privileged</vt:lpwstr>
  </property>
  <property fmtid="{D5CDD505-2E9C-101B-9397-08002B2CF9AE}" pid="5" name="MSIP_Label_5178b066-ece4-42d6-be80-b911ff775fa2_Name">
    <vt:lpwstr>Public</vt:lpwstr>
  </property>
  <property fmtid="{D5CDD505-2E9C-101B-9397-08002B2CF9AE}" pid="6" name="MSIP_Label_5178b066-ece4-42d6-be80-b911ff775fa2_SiteId">
    <vt:lpwstr>4881a8fa-b252-4912-b93a-7806c41bbe91</vt:lpwstr>
  </property>
  <property fmtid="{D5CDD505-2E9C-101B-9397-08002B2CF9AE}" pid="7" name="MSIP_Label_5178b066-ece4-42d6-be80-b911ff775fa2_ActionId">
    <vt:lpwstr>5b7f0eae-2a30-4cf8-86c7-eaabe8636cb8</vt:lpwstr>
  </property>
  <property fmtid="{D5CDD505-2E9C-101B-9397-08002B2CF9AE}" pid="8" name="MSIP_Label_5178b066-ece4-42d6-be80-b911ff775fa2_ContentBits">
    <vt:lpwstr>0</vt:lpwstr>
  </property>
  <property fmtid="{D5CDD505-2E9C-101B-9397-08002B2CF9AE}" pid="9" name="MSIP_Label_5178b066-ece4-42d6-be80-b911ff775fa2_Tag">
    <vt:lpwstr>10, 0, 1, 1</vt:lpwstr>
  </property>
</Properties>
</file>