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6" r:id="rId3"/>
    <p:sldId id="605" r:id="rId4"/>
    <p:sldId id="884" r:id="rId5"/>
    <p:sldId id="848" r:id="rId6"/>
    <p:sldId id="883" r:id="rId7"/>
    <p:sldId id="887" r:id="rId8"/>
    <p:sldId id="888" r:id="rId9"/>
    <p:sldId id="889" r:id="rId10"/>
    <p:sldId id="890" r:id="rId11"/>
    <p:sldId id="891" r:id="rId12"/>
    <p:sldId id="892" r:id="rId13"/>
    <p:sldId id="893" r:id="rId14"/>
    <p:sldId id="917" r:id="rId15"/>
    <p:sldId id="894" r:id="rId16"/>
    <p:sldId id="895" r:id="rId17"/>
    <p:sldId id="896" r:id="rId18"/>
    <p:sldId id="897" r:id="rId19"/>
    <p:sldId id="898" r:id="rId20"/>
    <p:sldId id="899" r:id="rId21"/>
    <p:sldId id="855" r:id="rId22"/>
    <p:sldId id="900" r:id="rId23"/>
    <p:sldId id="901" r:id="rId24"/>
    <p:sldId id="916" r:id="rId25"/>
    <p:sldId id="844" r:id="rId26"/>
    <p:sldId id="846" r:id="rId27"/>
    <p:sldId id="902" r:id="rId28"/>
    <p:sldId id="903" r:id="rId29"/>
    <p:sldId id="904" r:id="rId30"/>
    <p:sldId id="905" r:id="rId31"/>
    <p:sldId id="906" r:id="rId32"/>
    <p:sldId id="907" r:id="rId33"/>
    <p:sldId id="908" r:id="rId34"/>
    <p:sldId id="909" r:id="rId35"/>
    <p:sldId id="910" r:id="rId36"/>
    <p:sldId id="911" r:id="rId37"/>
    <p:sldId id="913" r:id="rId38"/>
    <p:sldId id="912" r:id="rId39"/>
    <p:sldId id="914" r:id="rId40"/>
    <p:sldId id="842" r:id="rId41"/>
    <p:sldId id="785" r:id="rId42"/>
    <p:sldId id="918" r:id="rId4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122C"/>
    <a:srgbClr val="FF00FF"/>
    <a:srgbClr val="FDB913"/>
    <a:srgbClr val="B89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7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13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59EC7-19C7-4638-A61A-0E2B5986157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7AAC7-CF25-414B-93E7-2A61E431E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2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0659"/>
            <a:ext cx="1218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solidFill>
                  <a:srgbClr val="FDB913"/>
                </a:solidFill>
                <a:latin typeface="Garamond"/>
              </a:defRPr>
            </a:pPr>
            <a:r>
              <a:rPr lang="en-US" sz="4800" dirty="0"/>
              <a:t>P</a:t>
            </a:r>
            <a:r>
              <a:rPr lang="en-US" sz="4000" dirty="0"/>
              <a:t>RINCIPLES OF </a:t>
            </a:r>
            <a:r>
              <a:rPr lang="en-US" sz="4800" dirty="0"/>
              <a:t>G</a:t>
            </a:r>
            <a:r>
              <a:rPr lang="en-US" sz="4000" dirty="0"/>
              <a:t>LOBAL </a:t>
            </a:r>
            <a:r>
              <a:rPr lang="en-US" sz="4800" dirty="0"/>
              <a:t>E</a:t>
            </a:r>
            <a:r>
              <a:rPr lang="en-US" sz="4000" dirty="0"/>
              <a:t>CONOMICS</a:t>
            </a:r>
            <a:endParaRPr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3657600"/>
            <a:ext cx="12188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Garamond"/>
              </a:defRPr>
            </a:pPr>
            <a:r>
              <a:rPr lang="en-US" dirty="0"/>
              <a:t>Chapter 21: Income Inequality and Poverty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1AA44-F949-4EA1-F41A-6BD7EE6E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4168AA-72EA-4254-AA5C-9D54D84FCD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98474" y="1300900"/>
                <a:ext cx="6548580" cy="5081046"/>
              </a:xfrm>
            </p:spPr>
            <p:txBody>
              <a:bodyPr>
                <a:normAutofit/>
              </a:bodyPr>
              <a:lstStyle/>
              <a:p>
                <a:pPr>
                  <a:defRPr sz="2000">
                    <a:solidFill>
                      <a:srgbClr val="000000"/>
                    </a:solidFill>
                    <a:latin typeface="Garamond"/>
                  </a:defRPr>
                </a:pPr>
                <a:r>
                  <a:rPr lang="en-US" sz="2400" dirty="0"/>
                  <a:t>A point in the Lorenz Curve can be read as “the bottom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% of all households have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% of the total income.”</a:t>
                </a:r>
              </a:p>
              <a:p>
                <a:pPr lvl="3">
                  <a:defRPr sz="2000">
                    <a:solidFill>
                      <a:srgbClr val="000000"/>
                    </a:solidFill>
                    <a:latin typeface="Garamond"/>
                  </a:defRPr>
                </a:pPr>
                <a:endParaRPr lang="en-US" sz="1200" dirty="0"/>
              </a:p>
              <a:p>
                <a:pPr>
                  <a:defRPr sz="2000">
                    <a:solidFill>
                      <a:srgbClr val="000000"/>
                    </a:solidFill>
                    <a:latin typeface="Garamond"/>
                  </a:defRPr>
                </a:pPr>
                <a:r>
                  <a:rPr lang="en-US" sz="2400" dirty="0"/>
                  <a:t>If income were equally distributed, the Lorenz Curve would be a straight 45-degree line.</a:t>
                </a:r>
              </a:p>
              <a:p>
                <a:pPr lvl="3">
                  <a:defRPr sz="2000">
                    <a:solidFill>
                      <a:srgbClr val="000000"/>
                    </a:solidFill>
                    <a:latin typeface="Garamond"/>
                  </a:defRPr>
                </a:pPr>
                <a:endParaRPr lang="en-US" sz="1200" dirty="0"/>
              </a:p>
              <a:p>
                <a:pPr>
                  <a:defRPr sz="2000">
                    <a:solidFill>
                      <a:srgbClr val="000000"/>
                    </a:solidFill>
                    <a:latin typeface="Garamond"/>
                  </a:defRPr>
                </a:pPr>
                <a:r>
                  <a:rPr lang="en-US" sz="2400" dirty="0"/>
                  <a:t>The shape of the Lorenz Curve tells us about the equality of income distribution:</a:t>
                </a:r>
              </a:p>
              <a:p>
                <a:pPr lvl="1">
                  <a:defRPr sz="2000">
                    <a:solidFill>
                      <a:srgbClr val="000000"/>
                    </a:solidFill>
                    <a:latin typeface="Garamond"/>
                  </a:defRPr>
                </a:pPr>
                <a:r>
                  <a:rPr lang="en-US" sz="2000" dirty="0"/>
                  <a:t>The more equal the distribution, the closer the Lorenz Curve is to the line of equality.</a:t>
                </a:r>
              </a:p>
              <a:p>
                <a:pPr lvl="1">
                  <a:defRPr sz="2000">
                    <a:solidFill>
                      <a:srgbClr val="000000"/>
                    </a:solidFill>
                    <a:latin typeface="Garamond"/>
                  </a:defRPr>
                </a:pPr>
                <a:r>
                  <a:rPr lang="en-US" sz="2000" dirty="0"/>
                  <a:t>The less equal the distribution, the further the Lorenz Curve is from the line of equality.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4168AA-72EA-4254-AA5C-9D54D84FCD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8474" y="1300900"/>
                <a:ext cx="6548580" cy="5081046"/>
              </a:xfrm>
              <a:blipFill>
                <a:blip r:embed="rId2"/>
                <a:stretch>
                  <a:fillRect l="-1209" t="-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A575592-669C-85F1-0F29-1A4BEB307550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085941-5F0B-D598-7344-1E5C4B30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The Lorenz Curve and the Gini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A387C4-5B98-E998-1FE1-1E16C20C88F9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80A6E-2742-C6E1-41E1-02A60C91A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92029-D257-34F8-1FE6-1DAD318C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10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B85892-0809-7C4C-F7B4-1C5D77A656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195" y="1427532"/>
            <a:ext cx="45720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98E91-C43C-B2B9-CA46-2C3106C32A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195" y="1427532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9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263E7-A63E-4A2E-DCB6-BFF55FC37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AA7C2F-866F-3BCB-F298-5DC915D00C39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ED8C6-5C07-3EA3-C939-4CC81077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The Lorenz Curve and the Gini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094320-8606-14BB-94B2-FB4FADA49B4C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A3B14-9A31-0A3A-3D6A-3D98F079D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DB72F-D0ED-E819-846D-CADD8637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11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2" name="Picture 11" descr="A graph of a graph of the same value&#10;&#10;AI-generated content may be incorrect.">
            <a:extLst>
              <a:ext uri="{FF2B5EF4-FFF2-40B4-BE49-F238E27FC236}">
                <a16:creationId xmlns:a16="http://schemas.microsoft.com/office/drawing/2014/main" id="{F39D563B-9DE4-0CBB-A2D6-EE59B1F18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43" y="1809946"/>
            <a:ext cx="4572000" cy="4572000"/>
          </a:xfrm>
          <a:prstGeom prst="rect">
            <a:avLst/>
          </a:prstGeom>
        </p:spPr>
      </p:pic>
      <p:pic>
        <p:nvPicPr>
          <p:cNvPr id="14" name="Picture 13" descr="A graph of a graph of the same value&#10;&#10;AI-generated content may be incorrect.">
            <a:extLst>
              <a:ext uri="{FF2B5EF4-FFF2-40B4-BE49-F238E27FC236}">
                <a16:creationId xmlns:a16="http://schemas.microsoft.com/office/drawing/2014/main" id="{F17AEEA2-5157-2CC8-3509-40DF4D5C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283" y="1809946"/>
            <a:ext cx="4572000" cy="45720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FC3584-2821-6189-DEC8-6BB4AA632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 marL="0" indent="0">
              <a:buNone/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		  More Equal Distribution					   	           Less Equal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27655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679A-F382-5EC4-C650-39AAAAAD2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6430F-1ED0-588F-F2A1-54A9D7BC8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709" y="1300900"/>
            <a:ext cx="67702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Let us name the relevant areas: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A: Area between the Lorenz Curve and the line of equality.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B: The area beneath the Lorenz Curve.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</a:t>
            </a:r>
            <a:r>
              <a:rPr lang="en-US" sz="2400" b="1" dirty="0"/>
              <a:t>Gini Coefficient</a:t>
            </a:r>
            <a:r>
              <a:rPr lang="en-US" sz="2400" dirty="0"/>
              <a:t> is a widely used measure of income inequality standardized between 0 and 1.</a:t>
            </a:r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sz="24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sz="24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Gini Index is the Gini Coefficient × 100.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If income is completely equally distributed, the Gini Coefficient is 0.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If income is completely unequally distributed, the Gini Coefficient is 1.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840DA9-B6C4-8B3F-61EF-A36E41327D11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E3C2A3-B946-3516-2BB0-0D3C5FE2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The Lorenz Curve and the Gini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E8B7D2-127E-EDC5-E6E0-F40E21FB2B4A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6E314-BF83-9143-F0C1-DB0002E5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402F3-66F3-0ACC-775B-7C68ACC9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12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43A4FE-8EFF-A096-E425-24D18787C7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195" y="1427532"/>
            <a:ext cx="4572000" cy="4572000"/>
          </a:xfrm>
          <a:prstGeom prst="rect">
            <a:avLst/>
          </a:prstGeom>
        </p:spPr>
      </p:pic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F98B3F2C-1ADD-CE1A-D694-58CC3CDDC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5" y="1427532"/>
            <a:ext cx="4572000" cy="457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2D427A1-9596-5131-6A4A-F1D05A27AD26}"/>
                  </a:ext>
                </a:extLst>
              </p:cNvPr>
              <p:cNvSpPr/>
              <p:nvPr/>
            </p:nvSpPr>
            <p:spPr>
              <a:xfrm>
                <a:off x="6254222" y="3536767"/>
                <a:ext cx="4969403" cy="762588"/>
              </a:xfrm>
              <a:prstGeom prst="roundRect">
                <a:avLst/>
              </a:prstGeom>
              <a:solidFill>
                <a:srgbClr val="77122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Garamond" panose="02020404030301010803" pitchFamily="18" charset="0"/>
                  </a:rPr>
                  <a:t>Gini Coefficient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dirty="0" smtClean="0">
                            <a:latin typeface="Garamond" panose="02020404030301010803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dirty="0" smtClean="0">
                            <a:latin typeface="Garamond" panose="02020404030301010803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400" b="1" i="0" dirty="0" smtClean="0">
                            <a:latin typeface="Garamond" panose="02020404030301010803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400" b="1" i="0" dirty="0" smtClean="0">
                            <a:latin typeface="Garamond" panose="02020404030301010803" pitchFamily="18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2400" b="1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2D427A1-9596-5131-6A4A-F1D05A27AD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222" y="3536767"/>
                <a:ext cx="4969403" cy="76258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10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9EB32-FD87-2A47-C45D-CAE76AF6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DB4929-534D-F5D8-4152-55672771FF84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6D6CD-80F5-6BD4-D3AE-0DB4D9B1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Gini Index: Historical Trend in the U.S.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7BB740-99D5-5E40-053B-9D03CE7E6003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9C244-5364-1478-640E-39EE1564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3B6EB-9D22-D712-5116-EA93BF81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13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" name="Picture 8" descr="A line graph with numbers and a line&#10;&#10;AI-generated content may be incorrect.">
            <a:extLst>
              <a:ext uri="{FF2B5EF4-FFF2-40B4-BE49-F238E27FC236}">
                <a16:creationId xmlns:a16="http://schemas.microsoft.com/office/drawing/2014/main" id="{28375A5D-4ECC-A0AC-687D-67E7DB6E5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1" y="970332"/>
            <a:ext cx="120700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03C73-1CCF-27F7-D511-4F749639D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325A9-BD38-2C82-4C2E-8CA1E0765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472" y="1300900"/>
            <a:ext cx="7870582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Demographic and regional discrepancies.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cause behind the inequality.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economic mobility of individuals.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Non-monetary sources of well-being.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Temporary versus persistent inequality.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standard of living for anyone in the economy.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influence of taxes and in-kind transfers.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0A9034-35E8-5333-4B27-E50C91B60EF9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B0E22-3934-937F-4CCF-4BEC8460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Limitations: Items Not Measured in Inequality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6B8BF7-BEB0-0C4A-CF5F-0493065C15EE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E9F6C-75E5-1F07-7279-93896AD5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AE1A7-90C5-7EDF-1B01-83C99149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14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26" name="Picture 2" descr="How Economic Inequality Inflicts Real Biological Harm | Scientific American">
            <a:extLst>
              <a:ext uri="{FF2B5EF4-FFF2-40B4-BE49-F238E27FC236}">
                <a16:creationId xmlns:a16="http://schemas.microsoft.com/office/drawing/2014/main" id="{B70A47B9-E4F1-EA7F-A38C-BAEC58A51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27532"/>
            <a:ext cx="31781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3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48E28-3A2A-6BB1-D4AF-3D15FEB63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97CCE9-7D1E-0EC3-658B-DE679A0DBFD9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4552C-0D3F-F46F-FB71-93EB5029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Gini Index: Global Comparison (Income)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9D776A-6CCE-D865-7226-12F2BC82933F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9754A-4FE7-B69A-92A7-B60C4963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68544-D40F-3D2E-89F5-A5DD620E1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15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8A27DA-5CB0-9FD1-7F35-F656FCEDA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0" y="970332"/>
            <a:ext cx="1037240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465787-4347-F085-AB89-B0E02B3D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917" y="5908580"/>
            <a:ext cx="647298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9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6625-0317-FC54-F308-F96CB26A5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CE3DED-BF2A-452A-714C-505B7073C71C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59E9F7-6B56-76CB-3D5D-0A212BFC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Gini Index: Global Comparison (Wealth)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A0E6F9-360F-454F-A004-5FCC8159FA3C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7F93D-BA94-08AA-8187-6346096B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B6D92-A9D9-C2E6-0AC4-150036FC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16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12BB500-4275-741D-AD2D-786C9864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1" y="970332"/>
            <a:ext cx="1189623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30A9F-9CFE-1EAA-D662-8E7F718BF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BD33C-6213-2CF6-BC7C-A3EFEAAFC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Income inequality has risen significantly since the 1970s.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bottom 20% share fell from about 5% to under 4%.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top 20% share rose from about 43% to nearly 52%.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quintile ratio and Gini coefficient both show a clear upward trend.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top of the distribution has captured a large share of income growth.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Real incomes for the top 1% have grown much faster than for the rest of the population.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share of national income going to the top 1% more than doubled since the late 1970s.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Wages have become more unequal.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High-skill workers (college graduates, especially in STEM) have seen stronger wage growth.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Middle-skill manufacturing and clerical jobs have experienced slow or negative real wage growth.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minimum wage has not kept pace with inflation.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DB1616-8A33-CA4F-706D-778DA190BEEE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B9E7F-94A7-30E0-3320-C4B8202FF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Stylized Facts on Income Inequality in the U.S.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5D7A91-CE2B-EED8-2748-7148BA26C9B6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E1211-B4F2-BD21-BF0E-98513CC7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03016-A80D-ED05-DE88-F02DA069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17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32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EEE7C-92D8-C73D-977C-FA1106E39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57CF6-C31C-4BB7-CE39-97812F946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Wealth inequality is far more extreme than income inequality.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top 10% of households own more than two-thirds of all wealth.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top 1% alone own more wealth than the bottom 90% combined.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Wealth inequality has grown faster than income inequality.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Geographic inequality has increased.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High-income, high-skill regions (such as coastal cities) have pulled ahead.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Rural regions and small towns have experienced slower wage and employment growth.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Intergenerational mobility is lower than in many peer countries.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Children born into low-income families are less likely to move up the income distribution compared to children in Canada or Western Europe.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Inequality of opportunity reinforces income inequality over time.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59859A-C6A7-C7D4-A5F6-2B0550E41F54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9BAA3-12AE-EFDB-2A30-61B3161E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Stylized Facts on Income Inequality in the U.S.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7DC16C-9F80-56DB-33DC-22372B1B586C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23393-1A26-28BE-EADA-745557C75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32D83-7189-0995-356C-9C83EB1E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18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22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7B9CF-A2C9-23EA-0258-A51ADD218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FEF6-1FCE-A4AB-130F-27DF4B81E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327" y="1300900"/>
            <a:ext cx="7296727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</a:t>
            </a:r>
            <a:r>
              <a:rPr lang="en-US" sz="2400" b="1" dirty="0"/>
              <a:t>Poverty Line</a:t>
            </a:r>
            <a:r>
              <a:rPr lang="en-US" sz="2400" dirty="0"/>
              <a:t> is an absolute level of income set by the federal government for each family size, below which a family is considered to be in poverty.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Federal poverty line as of 2025 is: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$15,650 for a family of one.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$21,150 for a family of two.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$26,650 for a family of three.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$32,150 for a family of four.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$37,650 for a family of five.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poverty line is updated every year to account for changes in the economy’s price levels.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B1900F-0F67-807D-7F30-049F32628289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C86C6-6C1C-577E-F000-2B6DE041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Poverty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745CF-F60D-8544-CEBA-5740C54158FF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9EE9E-C08B-F022-7B29-82185377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44EA2-5221-F6CD-5F63-6CED9193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19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4098" name="Picture 2" descr="Mapped: Poverty Rates by U.S State">
            <a:extLst>
              <a:ext uri="{FF2B5EF4-FFF2-40B4-BE49-F238E27FC236}">
                <a16:creationId xmlns:a16="http://schemas.microsoft.com/office/drawing/2014/main" id="{8EC43BEA-1419-F9FD-4F65-408A5D303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7"/>
          <a:stretch/>
        </p:blipFill>
        <p:spPr bwMode="auto">
          <a:xfrm>
            <a:off x="457199" y="1427532"/>
            <a:ext cx="380731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5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16F96-D996-0FC6-29CC-10B4DFEA6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B08EE-DB3B-FB0A-2845-0CDD08130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34911"/>
            <a:ext cx="11189855" cy="5052767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Up to this point, we primarily analyzed the efficiency of markets: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In general, a market is efficient in the sense that it maximizes total surplus in the economy.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But we have not discussed how that surplus is distributed between consumers and producers.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We also have not examined how consumer surplus is distributed among consumers or how producer surplus is distributed among producers.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Recall that a monopoly with perfect first-degree price discrimination was considered “efficient.”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 err="1"/>
              <a:t>Coasean</a:t>
            </a:r>
            <a:r>
              <a:rPr lang="en-US" sz="2000" dirty="0"/>
              <a:t> bargaining solutions where one party takes all the surplus were also considered “efficient.”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In this chapter, we turn to a different topic: Inequality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How much economic inequality is there in society?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How many people live in poverty?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What problems arise when measuring inequality and poverty?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How often do people move between income classes?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96E02D-C211-4B16-063B-65431DD65895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AEDA1-0719-A5D6-86F5-C48DB18E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Preview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FC3C96-A3D0-C881-045F-587BB3094C2E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7FC87-2F8E-A92A-3F43-C85F9147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B38B1-4C5D-DF8F-1700-C2A64608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127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F91FA-041B-A4EF-676E-C4861232C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81E9C-FC0C-17D0-8C22-916B8D5C8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473" y="1300900"/>
            <a:ext cx="6548581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In 2023, the World Bank set the International Poverty Line (IPL), the global absolute minimum, at $2.15 per day.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</a:t>
            </a:r>
            <a:r>
              <a:rPr lang="en-US" sz="2400" b="1" dirty="0"/>
              <a:t>Poverty Rate</a:t>
            </a:r>
            <a:r>
              <a:rPr lang="en-US" sz="2400" dirty="0"/>
              <a:t> is the share of the population whose family income falls below the poverty line.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In 2023, the poverty rate of the United States was estimated to be 11.1%, which amounts to about 37 million people living in poverty.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In 2025, it is estimated that 808 million people globally live on less than $3 per day, for a global poverty rate of 9.9%.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D352A3-0234-314D-FA2B-6DD5436AD9DF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B735A-F3C1-D000-FDCA-BF5854E9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Poverty Rate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661502-C80D-2B2F-86FB-2A40FA90489F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404A2-E6DD-77AC-2595-CCB7065D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9F739-354F-C5BF-78F1-46DC536C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20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" name="Picture 8" descr="A map of the world&#10;&#10;AI-generated content may be incorrect.">
            <a:extLst>
              <a:ext uri="{FF2B5EF4-FFF2-40B4-BE49-F238E27FC236}">
                <a16:creationId xmlns:a16="http://schemas.microsoft.com/office/drawing/2014/main" id="{EC3BDB79-70D1-A0FD-E430-BE6F77AC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27532"/>
            <a:ext cx="45412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CEDA5-EBE1-65B9-7490-A18A49D2B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022518-3E89-512C-01D2-D75BCEC22CAB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1C6D7-CDBD-F8B9-64AC-A8B0BF5B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Poverty Rate: Historical Trend in the U.S.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95A75-D73F-4BCF-11C5-BF994C3E0632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3D7C1-75C1-DC80-004E-741F4D4C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5A095-F05C-9545-C34C-A58E4589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21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5122" name="Picture 2" descr="National Poverty in America Awareness Month: January 2025">
            <a:extLst>
              <a:ext uri="{FF2B5EF4-FFF2-40B4-BE49-F238E27FC236}">
                <a16:creationId xmlns:a16="http://schemas.microsoft.com/office/drawing/2014/main" id="{69A11156-6A93-B651-2DA1-B40DF5B73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8153" r="1499" b="20030"/>
          <a:stretch/>
        </p:blipFill>
        <p:spPr bwMode="auto">
          <a:xfrm>
            <a:off x="1160313" y="1016000"/>
            <a:ext cx="10311539" cy="54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5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AB944-F014-3D5E-E9AD-F3A4CBE5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79D19-399B-237C-C23C-31D1243FC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U.S. poverty rate has been relatively stable for decades.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national poverty rate has generally fluctuated between 10% and 15% since the 1970s.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Economic expansions reduce poverty modestly, while recessions increase it.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Roughly 5% of the population lives in “deep poverty,” defined as income below 50 percent of the poverty line.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Regional differences in poverty are large.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South has the highest poverty rates, especially in states such as MS, LA, AR, and NM.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Northeast and Midwest tend to have lower poverty rates.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Rural areas also experience higher poverty rates than urban areas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Poverty rates differ sharply by race and ethnicity.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Black and Hispanic households have poverty rates notably higher than White and Asian households.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These gaps have narrowed somewhat over time but remain persistent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5515E-B509-C2DE-68F3-2CD5B5950238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A000C-3C32-A153-E466-8E5970A5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Stylized Facts on Poverty in the U.S.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5B74AB-CB53-9BEE-738F-0139F6F62051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F78E2-3FBF-0155-3ACA-73121DB0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B80C5-3FBB-C43D-0A6C-4A3C0909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22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52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3FEE4-AC09-16A4-69F7-2C898182F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FD5C6-705A-D7F1-5055-E3F74D2D8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Children experience higher poverty rates than adults.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Children under 18 consistently have the highest poverty rates of any age group.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Senior poverty has declined substantially since the 1960s due to Social Security expansions.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Single-parent families face much higher poverty rates.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Households headed by a single mother have among the highest poverty rates in the country.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Married-couple families have much lower rates.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6EF07C-7F2F-29D1-3D73-006A163C2A92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AD8AA-3CFA-C099-D4EC-5B813E2F6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Stylized Facts on Poverty in the U.S.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DEF3BD-E241-D7BD-620E-E72C33355D3F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EA0FE-64B5-6A15-7ACD-D4E33CFEF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0DE7C-C7CE-6F41-828B-5E367258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23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9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71AD7-586E-0375-FD2D-A4BB1C2F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595751-54B4-BFAF-708E-4260E842280C}"/>
              </a:ext>
            </a:extLst>
          </p:cNvPr>
          <p:cNvSpPr txBox="1"/>
          <p:nvPr/>
        </p:nvSpPr>
        <p:spPr>
          <a:xfrm>
            <a:off x="1" y="3013501"/>
            <a:ext cx="1218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solidFill>
                  <a:srgbClr val="FDB913"/>
                </a:solidFill>
                <a:latin typeface="Garamond"/>
              </a:defRPr>
            </a:pPr>
            <a:r>
              <a:rPr lang="en-US" sz="4800" dirty="0">
                <a:solidFill>
                  <a:schemeClr val="bg1"/>
                </a:solidFill>
              </a:rPr>
              <a:t>Redistributing Income</a:t>
            </a:r>
            <a:endParaRPr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7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AA388-E92B-B3DE-C955-B0F186B81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253B-0F7C-9F9C-81A6-C7E64CB26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291" y="1300900"/>
            <a:ext cx="659476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We now turn to a normative question: “what should society do about economic inequality?”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b="1" dirty="0"/>
              <a:t>Income Redistribution</a:t>
            </a:r>
            <a:r>
              <a:rPr lang="en-US" altLang="zh-TW" sz="2400" dirty="0"/>
              <a:t> refers to the transfer of income or wealth from one group to another aiming to reduce inequality.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Let’s examine some political philosophies of redistributing income: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Utilitarianism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Liberal Contractarianism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Libertarianism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57A730-27BE-D64E-A1EB-514ADD5C2E8A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26886-DCA0-B5E4-8BFC-7E0C07D8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Political Philosophies of Income Redistribution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3459B2-4559-2288-6268-E6762DAB52A2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1C2B8-8BDD-1AB5-37D1-6A91CD67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BBAE9-2F34-1E72-41A3-A9981D0B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25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7170" name="Picture 2" descr="The age of wealth accumulation is over">
            <a:extLst>
              <a:ext uri="{FF2B5EF4-FFF2-40B4-BE49-F238E27FC236}">
                <a16:creationId xmlns:a16="http://schemas.microsoft.com/office/drawing/2014/main" id="{7D1D7251-659E-7EB2-7C5E-34D89F87E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0" r="12157"/>
          <a:stretch/>
        </p:blipFill>
        <p:spPr bwMode="auto">
          <a:xfrm>
            <a:off x="541769" y="1427531"/>
            <a:ext cx="439968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EA82A-C739-4CA3-6611-8D214E90B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81504-F250-7A77-773F-F0CCD71D9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782" y="1300900"/>
            <a:ext cx="7943273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“The greatest good for the greatest number.”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b="1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b="1" dirty="0"/>
              <a:t>Utility</a:t>
            </a:r>
            <a:r>
              <a:rPr lang="en-US" altLang="zh-TW" sz="2400" dirty="0"/>
              <a:t> is a measure of subjective satisfaction.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b="1" dirty="0"/>
              <a:t>Utilitarianism</a:t>
            </a:r>
            <a:r>
              <a:rPr lang="en-US" altLang="zh-TW" sz="2400" dirty="0"/>
              <a:t> is the political philosophy that posits that a policy maximizing the total utility of everyone in society is just.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Standard assumption: </a:t>
            </a:r>
            <a:r>
              <a:rPr lang="en-US" altLang="zh-TW" sz="2400" b="1" dirty="0"/>
              <a:t>Diminishing Marginal Utility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As a person consumes more of a good or service, the additional utility gained from each extra unit decreases.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The additional utility a billionaire would receive from $100 is smaller than the utility a person in poverty would receive from the same $100.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This provides a classic argument for why redistributing income from the rich to the poor can increase total utility.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C3FEB-A390-A827-1C16-8D3DEFE54762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463E6-8ED0-524D-5C2B-12082BD9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Utilitarianism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94F852-31BC-39A6-5FC2-485290565214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EED2A-1394-961B-D92D-A8503B60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D2550-1D81-56EA-8E8D-137809FF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26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8194" name="Picture 2" descr="Jeremy Bentham - Wikipedia">
            <a:extLst>
              <a:ext uri="{FF2B5EF4-FFF2-40B4-BE49-F238E27FC236}">
                <a16:creationId xmlns:a16="http://schemas.microsoft.com/office/drawing/2014/main" id="{C1687BB3-600F-B9EC-99E2-CE828DFA8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427532"/>
            <a:ext cx="309456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6CD6C-BDA7-16DD-6BFD-5A4C168F2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28619-55C3-562A-D590-4D0EEC529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09" y="1300900"/>
            <a:ext cx="7352146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Yet utilitarians reject the idea of completely equalizing incomes.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People respond to incentives: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If everyone’s income were equalized, incentives to work and innovate would fall for everyone.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High earners facing very high tax rates would lose, at least partially, the motivation to continue working hard.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Those receiving transfers would lose, at least partially, the motivation to work at all.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In the medium to long run, completely equalizing all incomes would lead to lower total income for society.</a:t>
            </a:r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C31AE-3E5A-3EA2-A1BE-7D122748EB0B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13112-8264-369D-8B5C-19F574C5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Utilitarianism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EC5FC-984B-3585-BD24-9AC56650E1CE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3DCA1-3E48-0354-946B-E2F5224E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68B5F-028D-6520-7B88-AFD6A5DE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27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218" name="Picture 2" descr="undefined">
            <a:extLst>
              <a:ext uri="{FF2B5EF4-FFF2-40B4-BE49-F238E27FC236}">
                <a16:creationId xmlns:a16="http://schemas.microsoft.com/office/drawing/2014/main" id="{E46231E6-FAC3-EB1D-CDB3-6D5A2CF8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427532"/>
            <a:ext cx="363960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8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9E4C9-B0F7-C649-37F1-FAD9BBFF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662CA-14CD-BC8F-1F07-3E86BF3DB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618" y="1300900"/>
            <a:ext cx="7832437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b="1" dirty="0"/>
              <a:t>Liberal Contractarianism</a:t>
            </a:r>
            <a:r>
              <a:rPr lang="en-US" altLang="zh-TW" sz="2400" dirty="0"/>
              <a:t> is the view that the government should choose policies that impartial observers would judge to be just.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Decisions are made behind a </a:t>
            </a:r>
            <a:r>
              <a:rPr lang="en-US" altLang="zh-TW" sz="2400" b="1" dirty="0"/>
              <a:t>Veil of Ignorance</a:t>
            </a:r>
            <a:r>
              <a:rPr lang="en-US" altLang="zh-TW" sz="2400" dirty="0"/>
              <a:t>, with no knowledge of one’s place in society: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Without knowing one’s income or wealth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Without knowing one’s race or ethnicity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Without knowing one’s gender or religion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Without knowing one’s talents or disabilities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Removing knowledge of your personal characteristics forces you to choose principles that are fair to everyone.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5EC086-CF0D-1808-185F-A59FD33A8C8A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1D826-8EB0-B000-F184-07A9C3D50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Liberal Contractarianism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029270-EF06-F11D-09E0-E08909D5B0C7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78DB9-DF9E-356D-570E-C1211872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62A95-5164-03D2-D16B-ECBBE614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28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84ACA90-047E-63E2-D17B-10D7D0B6F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427532"/>
            <a:ext cx="320155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5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14B8F-D1C9-4AFE-89A7-CBAE09CC7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EB49D-0705-BA2D-26A0-D74905A19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1300900"/>
            <a:ext cx="5552643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The veil of ignorance would lead decision makers to adopt the </a:t>
            </a:r>
            <a:r>
              <a:rPr lang="en-US" altLang="zh-TW" sz="2400" b="1" dirty="0"/>
              <a:t>Maximin Principle</a:t>
            </a:r>
            <a:r>
              <a:rPr lang="en-US" altLang="zh-TW" sz="2400" dirty="0"/>
              <a:t>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Maximin Principle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Aims to maximize the well-being of the worst-off person in society.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Allows inequalities only if they satisfy the “difference principle,” meaning the inequalities improve the situation of the least advantaged.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6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Liberal contractarianism would support income redistribution as a form of social insurance.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8E158E-BC22-F746-D7B9-4D5610E1CA51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5C246-B25D-488D-D9B4-2307E372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Liberal Contractarianism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8D3C53-1604-BFDD-0A44-023B6AD988C1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FE387-31BA-51CC-C3DF-1A6ED1C5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17C1-1CAB-DE99-F991-6543B285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29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D0A82F-B30F-B5D3-EC63-976E0646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97" y="1656132"/>
            <a:ext cx="55130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2379D-B54E-B460-E551-DDE0543DC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85D3AC-BBCE-7F35-C811-1E1A3670D9D9}"/>
              </a:ext>
            </a:extLst>
          </p:cNvPr>
          <p:cNvSpPr txBox="1"/>
          <p:nvPr/>
        </p:nvSpPr>
        <p:spPr>
          <a:xfrm>
            <a:off x="1" y="3013501"/>
            <a:ext cx="1218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solidFill>
                  <a:srgbClr val="FDB913"/>
                </a:solidFill>
                <a:latin typeface="Garamond"/>
              </a:defRPr>
            </a:pPr>
            <a:r>
              <a:rPr lang="en-US" sz="4800" dirty="0">
                <a:solidFill>
                  <a:schemeClr val="bg1"/>
                </a:solidFill>
              </a:rPr>
              <a:t>Inequality and Poverty</a:t>
            </a:r>
            <a:endParaRPr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5C2E2-927A-D83B-21B1-8D5741C26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B547D-8015-0D1B-7B65-3B05A595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524" y="1300900"/>
            <a:ext cx="713422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b="1" dirty="0"/>
              <a:t>Libertarianism</a:t>
            </a:r>
            <a:r>
              <a:rPr lang="en-US" altLang="zh-TW" sz="2400" dirty="0"/>
              <a:t> is a political philosophy that prioritizes individual liberty, personal autonomy, and a limited government.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Libertarians focus on establishing a just process rather than the outcomes: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Libertarians argue that the government’s role is to enforce individual rights and guarantee an equal opportunity for all.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As long as the distribution of income results from fair and voluntary exchanges, the government should not intervene, even if the outcome is unequal.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BD770-A043-FD53-68CD-93AA1973B0E4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72D33-4BAC-0A35-EE11-642F26BE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Libertarianism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3C05C5-6DBD-4A15-A8CF-6AC2345DFCF8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3D62F-9D92-E8E7-84E3-E1370B37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D1880-33B6-23D3-5637-04EE7A8A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30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2290" name="Picture 2" descr="undefined">
            <a:extLst>
              <a:ext uri="{FF2B5EF4-FFF2-40B4-BE49-F238E27FC236}">
                <a16:creationId xmlns:a16="http://schemas.microsoft.com/office/drawing/2014/main" id="{1A492E79-A2E6-C6AD-E42F-0B1F1BDA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427532"/>
            <a:ext cx="395393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2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906BD-30CE-C02B-ACB6-B2CFDA3AD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27976-E375-D0BB-CF3A-F30F2FF19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0" y="1300900"/>
            <a:ext cx="589395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Policies involving income redistribution can be controversial.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Surveys show that most Americans support the government providing a basic safety net for people facing poverty or severe hardship.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Some examples include: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Minimum Wage Legislation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Welfare Programs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Negative Income Tax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In-Kind Transfers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563464-7555-CC09-54A9-2BD4B0BD056B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6CE35-6FE8-62D7-00CB-5496B359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Policies to Reduce Poverty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1D894-6256-E8B4-EF72-02601FA052E0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5F1DF-1183-F62C-8D6B-7B00269D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27DBA-28C8-05C9-079F-95850F40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31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3314" name="Picture 2" descr="Social Safety Nets | Hoover Institution Social Safety Nets">
            <a:extLst>
              <a:ext uri="{FF2B5EF4-FFF2-40B4-BE49-F238E27FC236}">
                <a16:creationId xmlns:a16="http://schemas.microsoft.com/office/drawing/2014/main" id="{1CA585D7-FA02-65E0-403E-4FD2B3E6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27532"/>
            <a:ext cx="51879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1AB55-A039-7160-1514-E494ACA85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165EC-A3E6-B30E-F899-9D530A42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0" y="1300900"/>
            <a:ext cx="7620000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A </a:t>
            </a:r>
            <a:r>
              <a:rPr lang="en-US" sz="2400" b="1" dirty="0"/>
              <a:t>Minimum Wage</a:t>
            </a:r>
            <a:r>
              <a:rPr lang="en-US" sz="2400" dirty="0"/>
              <a:t> is the lowest remuneration that employers can legally pay their employees.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Pro: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Helps the working poor without any direct cost to the government.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Has little impact on employment when the demand for labor is inelastic.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Con: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If labor demand becomes elastic in the long run, higher minimum wages can lead to higher unemployment.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Poorly targeted, since many minimum-wage beneficiaries are teens from middle-income families rather than low-income adult workers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5931B3-853C-B76D-E043-8A99DD7D0424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73432-54A5-7CF1-B23E-B0E20EFC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Minimum Wage Legislation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B6159-F478-9310-FB40-B8F4BA02CDAA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BB06C-7B8B-6C01-DE89-E19DF50D9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D74C1-2C0D-1143-D1CA-43B022C3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32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4338" name="Picture 2" descr="A Brief History of Minimum Wage in America | The Scribe">
            <a:extLst>
              <a:ext uri="{FF2B5EF4-FFF2-40B4-BE49-F238E27FC236}">
                <a16:creationId xmlns:a16="http://schemas.microsoft.com/office/drawing/2014/main" id="{D4AB5DDC-9291-C063-4417-2DAB642C1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6" r="-1"/>
          <a:stretch/>
        </p:blipFill>
        <p:spPr bwMode="auto">
          <a:xfrm>
            <a:off x="541771" y="1427532"/>
            <a:ext cx="345249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19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CBA12-959B-3945-CAA9-898237752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98370-D715-EC7E-1353-7072A1AB7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850" y="1300900"/>
            <a:ext cx="7513205" cy="5080850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b="1" dirty="0"/>
              <a:t>Welfare Programs </a:t>
            </a:r>
            <a:r>
              <a:rPr lang="en-US" altLang="zh-TW" sz="2400" dirty="0"/>
              <a:t>are government programs that supplement the incomes of households in need.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TANF: Temporary Assistance for Needy Families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SSI: Supplemental Security Income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4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Critics argue that welfare programs may create unintended incentives for those who might qualify.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“Welfare programs targeted at single-parent households may unintentionally incentivize family breakup.” 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4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Proponents argue that such concerns are overstated, since most people would not deliberately worsen their circumstances to qualify for assistance.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“Restrictions placed on welfare programs did not reduce the percentage of children living with one parent.”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C25FAD-A474-CD73-BDBE-B4DBCDF24ADD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18E77-779D-966E-21B1-0CB8DE9D8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Welfare Programs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83FC73-29BB-EE1E-64D6-070C8E3F310E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DD158-EE14-CF21-6320-7A6F2214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0317B-D5C9-C76C-600E-C21533EE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33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5362" name="Picture 2" descr="Social Programs Can Sometimes Turn a Profit for Taxpayers - The New York  Times">
            <a:extLst>
              <a:ext uri="{FF2B5EF4-FFF2-40B4-BE49-F238E27FC236}">
                <a16:creationId xmlns:a16="http://schemas.microsoft.com/office/drawing/2014/main" id="{6F1EC327-625F-8C2A-EC0E-B56D1DDB3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25292"/>
          <a:stretch/>
        </p:blipFill>
        <p:spPr bwMode="auto">
          <a:xfrm>
            <a:off x="541770" y="1427532"/>
            <a:ext cx="35147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7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53D92-7D9C-36A6-12D6-5C57CFFDC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F4EE-955C-21E3-C854-A9C50ED4B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225" y="1300900"/>
            <a:ext cx="7179830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</a:t>
            </a:r>
            <a:r>
              <a:rPr lang="en-US" altLang="zh-TW" sz="2400" b="1" dirty="0"/>
              <a:t> Negative Income Tax </a:t>
            </a:r>
            <a:r>
              <a:rPr lang="en-US" altLang="zh-TW" sz="2400" dirty="0"/>
              <a:t>is a tax system that collects revenue from high-income households and gives subsidies to low-income households.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Example:</a:t>
            </a:r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500" dirty="0"/>
          </a:p>
          <a:p>
            <a:pPr marL="0" indent="0" algn="ctr">
              <a:buNone/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Income Tax Owed = (1/2 of Income) - $20,000</a:t>
            </a:r>
          </a:p>
          <a:p>
            <a:pPr marL="0" indent="0" algn="ctr">
              <a:buNone/>
              <a:defRPr sz="2000">
                <a:solidFill>
                  <a:srgbClr val="000000"/>
                </a:solidFill>
                <a:latin typeface="Garamond"/>
              </a:defRPr>
            </a:pPr>
            <a:endParaRPr lang="en-US" sz="5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Households earning $10,000 “owe” -$15,000 in income tax.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Households earning $30,000 “owe” -$5,000 in income tax.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Households earning $100,000 owe $30,000 in income tax.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The Earned Income Tax Credit (EITC) is a U.S. program that works similarly as a negative income tax.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5B0252-8A44-DA35-CC22-594F54A9DAF3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0C584-F06B-2F58-F207-3702B02C4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Negative Income Tax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2756E-2307-E194-AA20-9434BDB64171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D0211-9C9E-23FC-C4EC-C97487D6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F3D3F-13F6-DE58-74A1-EF7D0E57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34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6386" name="Picture 2" descr="What is a Negative Income Tax? - CruseBurke">
            <a:extLst>
              <a:ext uri="{FF2B5EF4-FFF2-40B4-BE49-F238E27FC236}">
                <a16:creationId xmlns:a16="http://schemas.microsoft.com/office/drawing/2014/main" id="{62C40B7C-584F-04AB-CCAD-7AAB7890F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6" r="27186" b="17547"/>
          <a:stretch/>
        </p:blipFill>
        <p:spPr bwMode="auto">
          <a:xfrm>
            <a:off x="541770" y="1427532"/>
            <a:ext cx="38587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04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B5E83-737A-24B3-423A-3E0256EAF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807B9-5593-B15E-257D-F3CBC4C0F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525" y="1300900"/>
            <a:ext cx="7446530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An</a:t>
            </a:r>
            <a:r>
              <a:rPr lang="en-US" altLang="zh-TW" sz="2400" b="1" dirty="0"/>
              <a:t> In-Kind Transfer </a:t>
            </a:r>
            <a:r>
              <a:rPr lang="en-US" altLang="zh-TW" sz="2400" dirty="0"/>
              <a:t>refers to providing assistance in the form of specific goods or services rather than cash. 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Cash transfers are an alternative, but some argue that cash benefits can be spent on items that may not directly improve living standards.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Supporters of in-kind transfers argue that providing essentials such as food, housing, or medical care ensures that assistance directly meets basic needs.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Examples: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SNAP: Supplemental Nutrition Assistance Program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Medicaid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30C85E-9539-36F0-96B5-82532BC027E1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313FB-437E-A502-9A54-ABB7410D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In-Kind Transfers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374648-122B-B780-57A7-26C53E35A966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BF0ED-53B2-5987-83E8-376EAED1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DD29E-CD3A-6386-08CB-48FC76E7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35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7410" name="Picture 2" descr="Jharkhand withdraws direct benefit transfer scheme for food subsidy after problems in implementation">
            <a:extLst>
              <a:ext uri="{FF2B5EF4-FFF2-40B4-BE49-F238E27FC236}">
                <a16:creationId xmlns:a16="http://schemas.microsoft.com/office/drawing/2014/main" id="{1EE24D53-0C11-D974-7E42-DC0E4CB34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r="20402"/>
          <a:stretch/>
        </p:blipFill>
        <p:spPr bwMode="auto">
          <a:xfrm>
            <a:off x="541770" y="1427532"/>
            <a:ext cx="356325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79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F7872-EF3D-9668-BD93-C7E8F5DFE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252C6-E08E-99C5-A516-EC6B3A4D0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25" y="1300900"/>
            <a:ext cx="7979930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In-kind assistance works as well as cash only if it gives people exactly what they would have chosen for themselves.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Someone might pay $20 for a gift they give a loved one.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The gift is truly worth $20 only if the recipient would have purchased that same item had they instead received $20 in cash.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If the recipient’s willingness to pay for the item is only $15, then $5 of value is lost due to the in-kind transfer.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Dr. Joel Waldfogel estimates that about 10% of the value of Christmas gifts is lost because recipients value them less than what givers paid: “</a:t>
            </a:r>
            <a:r>
              <a:rPr lang="en-US" altLang="zh-TW" sz="2400" i="1" dirty="0"/>
              <a:t>the Deadweight Loss of Christmas</a:t>
            </a:r>
            <a:r>
              <a:rPr lang="en-US" altLang="zh-TW" sz="2400" dirty="0"/>
              <a:t>.”</a:t>
            </a: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69468-31C5-1FC9-C839-BCBA610A3D6E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EBBE4-03B6-3AA4-C9FB-B27EB2E4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Detour: In-Kind vs. Cash Transfers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B41B49-6398-7684-3D24-21BA9F3A408A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401A0-10FB-579D-694C-A4BC414E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90204-3DA1-DB7F-6877-FEB6B8CC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36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8434" name="Picture 2" descr="Scroogenomics: Why You Shouldn't Buy Presents for the Holidays: Waldfogel,  Joel: 9780691142647: Amazon.com: Books">
            <a:extLst>
              <a:ext uri="{FF2B5EF4-FFF2-40B4-BE49-F238E27FC236}">
                <a16:creationId xmlns:a16="http://schemas.microsoft.com/office/drawing/2014/main" id="{D76697B9-8E47-BE8D-EC48-3CE82A5A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427532"/>
            <a:ext cx="304905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5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E982-3709-96EC-DAE2-7B0F81A4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59FDB-3756-781B-2D15-83D6A030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672" y="1300900"/>
            <a:ext cx="7413383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Of course, this should be taken “for fun.”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The study treats willingness to pay as the sole measure of value and ignores any non-market values.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Parents’ most prized possession may be a poor-quality ceramic cup they received as a gift from their child.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It does not consider the “discovery” effect that gifts can have on relaxing information constraints.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Someone may pick out an item you did not even know existed, which can greatly improve your quality of life.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The author also assumes that recipients would always spend cash optimally, and several other limitations exist.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68601-928B-1826-E3B7-CDBBE11FE124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F8BD6-1D67-DBFE-B49C-76D76279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Detour: The Deadweight Loss of Christmas?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AFD0B-4CDD-A76F-818E-7AEA49D172DC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C19EE-98AF-F758-51B5-B59AB082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9EB51-D48A-CD45-D106-E230A163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37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9458" name="Picture 2" descr="Evil Santa Claus | Chris VanBuskirk's Blog">
            <a:extLst>
              <a:ext uri="{FF2B5EF4-FFF2-40B4-BE49-F238E27FC236}">
                <a16:creationId xmlns:a16="http://schemas.microsoft.com/office/drawing/2014/main" id="{9C35C999-F9F3-2EFD-668E-7F65DEE65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656132"/>
            <a:ext cx="361581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67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1BF2B-0472-2D8E-D5C2-45FCDA537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3558E-4B43-3EAE-BB19-286E2873D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Antipoverty programs often have the unintended effect of discouraging people from escaping poverty on their own because assistance declines as income increases.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Consider this poorly designed welfare program: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 program grants $13,000 to families earning less than $25,000.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As soon as the household income exceeds $25,000, the household is no longer eligible.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0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0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0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0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000" dirty="0"/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Working 20 extra hours per week raises disposable income by only $2,600.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24A2CA-DA8D-8C2B-9C4E-DD472F7E1B9E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09219-1235-650D-9FA9-427A9518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Antipoverty Programs and Work Incentives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45A76-B23F-EADA-E5A3-32DF45E65A5B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6312B-49ED-B2B2-2A11-BD1AF25A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1F99F-B334-38F4-4E06-EED64A39C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38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4BA3058-15AF-7F62-2D19-B7A10DC0D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754021"/>
              </p:ext>
            </p:extLst>
          </p:nvPr>
        </p:nvGraphicFramePr>
        <p:xfrm>
          <a:off x="1325752" y="3546912"/>
          <a:ext cx="953732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4330">
                  <a:extLst>
                    <a:ext uri="{9D8B030D-6E8A-4147-A177-3AD203B41FA5}">
                      <a16:colId xmlns:a16="http://schemas.microsoft.com/office/drawing/2014/main" val="970248937"/>
                    </a:ext>
                  </a:extLst>
                </a:gridCol>
                <a:gridCol w="2384330">
                  <a:extLst>
                    <a:ext uri="{9D8B030D-6E8A-4147-A177-3AD203B41FA5}">
                      <a16:colId xmlns:a16="http://schemas.microsoft.com/office/drawing/2014/main" val="2093860957"/>
                    </a:ext>
                  </a:extLst>
                </a:gridCol>
                <a:gridCol w="2384330">
                  <a:extLst>
                    <a:ext uri="{9D8B030D-6E8A-4147-A177-3AD203B41FA5}">
                      <a16:colId xmlns:a16="http://schemas.microsoft.com/office/drawing/2014/main" val="2919245121"/>
                    </a:ext>
                  </a:extLst>
                </a:gridCol>
                <a:gridCol w="2384330">
                  <a:extLst>
                    <a:ext uri="{9D8B030D-6E8A-4147-A177-3AD203B41FA5}">
                      <a16:colId xmlns:a16="http://schemas.microsoft.com/office/drawing/2014/main" val="3050329995"/>
                    </a:ext>
                  </a:extLst>
                </a:gridCol>
              </a:tblGrid>
              <a:tr h="26228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>
                    <a:solidFill>
                      <a:srgbClr val="7712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Work Less</a:t>
                      </a:r>
                    </a:p>
                  </a:txBody>
                  <a:tcPr>
                    <a:solidFill>
                      <a:srgbClr val="7712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Work More</a:t>
                      </a:r>
                    </a:p>
                  </a:txBody>
                  <a:tcPr>
                    <a:solidFill>
                      <a:srgbClr val="7712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Difference</a:t>
                      </a:r>
                    </a:p>
                  </a:txBody>
                  <a:tcPr>
                    <a:solidFill>
                      <a:srgbClr val="7712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22274"/>
                  </a:ext>
                </a:extLst>
              </a:tr>
              <a:tr h="26228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Hourly Wage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$15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$15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796162"/>
                  </a:ext>
                </a:extLst>
              </a:tr>
              <a:tr h="26228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Hours Worked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20hr/week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40hr/week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+20hrs/week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708442"/>
                  </a:ext>
                </a:extLst>
              </a:tr>
              <a:tr h="26228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Labor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$15,600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$31,200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+$15,600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631833"/>
                  </a:ext>
                </a:extLst>
              </a:tr>
              <a:tr h="26228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Welfare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$13,000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-$13,000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581322"/>
                  </a:ext>
                </a:extLst>
              </a:tr>
              <a:tr h="26228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Disposable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$28,600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$31,200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ramond" panose="02020404030301010803" pitchFamily="18" charset="0"/>
                        </a:rPr>
                        <a:t>+$2,600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20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2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B83FC-7F38-55BF-2AD3-0E9DF3D6E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EC5C2-4273-B7DA-A4D8-A52BEB0AD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Policymakers must take care when designing antipoverty programs so that they do not discourage recipients from escaping poverty.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One method is to gradually reduce benefits as household income rises.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This reduces the discouraging effect of working additional hours.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It comes at the cost of making the program more expensive to administer.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Another method is to add work requirements to welfare programs.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Many U.S. programs (e.g., SNAP, TANF, the EITC, and some Housing Assistance programs) require recipients to be employed or actively seeking employment to receive benefits.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Providing welfare for a limited period of time is another method used to incentivize work.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01788-C04B-9A36-933C-EBCECD356C82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D9E0D-50DF-E423-80C9-743BA557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Antipoverty Programs and Work Incentives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01F49-C2E9-AE39-8FB0-3FE501D1E433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2C12E-971A-8511-8257-8379D47FC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B91F8-02F2-1806-B53A-53D1E91D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39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6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C84FE-D1E4-EC79-E672-2356213D6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588CE-B4ED-50C3-23EC-5A76403F6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One way to measure inequality in a country is to examine earnings across quintiles.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Each “quintile” represents one fifth of the country’s population.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Based on income: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lowest quintile is the bottom 20 percent of earners in the economy.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top quintile is the top 20 percent of earners in the economy.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According to the U.S. Census, as of 2024 the household income of each quintile is: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Lowest Quintile: Under $34,510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Second Quintile: $34,510 - $65,100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Third Quintile: $65,100 - $105,500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Fourth Quintile: $105,500 - $175,700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Top Quintile: Above $175,700</a:t>
            </a:r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EE45A3-DFEA-1998-DE74-46D7AE11541B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EFCF5-D182-6F14-68B6-5EDF6C41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Quintile Ratio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4AFDAB-D7F1-2176-9B9C-8C054B54B24F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C4471-B35B-35F9-22C0-EB2267B8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C5542-ABB3-982D-F298-52244FB4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2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BCCCA2-5049-63E9-F732-0DD6CB60D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9BD685-72D9-EDDC-7597-2E639C118F36}"/>
              </a:ext>
            </a:extLst>
          </p:cNvPr>
          <p:cNvSpPr txBox="1"/>
          <p:nvPr/>
        </p:nvSpPr>
        <p:spPr>
          <a:xfrm>
            <a:off x="1" y="3013501"/>
            <a:ext cx="1218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solidFill>
                  <a:srgbClr val="FDB913"/>
                </a:solidFill>
                <a:latin typeface="Garamond"/>
              </a:defRPr>
            </a:pPr>
            <a:r>
              <a:rPr lang="en-US" sz="4800" dirty="0">
                <a:solidFill>
                  <a:schemeClr val="bg1"/>
                </a:solidFill>
              </a:rPr>
              <a:t>Recap of Chapter 21</a:t>
            </a:r>
            <a:endParaRPr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41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9827A-BA9B-40E4-748D-7211D8F24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97488-1FB0-898E-ACA5-3F0F7764A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Income Inequality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Inequality describes how income is distributed across individuals or groups.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Earnings can be compared using quintiles (bottom 20% to top 20%).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The Quintile Ratio compares the income share of the top quintile to the bottom quintile.</a:t>
            </a:r>
            <a:endParaRPr lang="en-US" altLang="zh-TW" sz="12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The Lorenz Curve plots cumulative income distribution across the population.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The Gini Coefficient also measures inequality:</a:t>
            </a:r>
          </a:p>
          <a:p>
            <a:pPr lvl="2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1600" dirty="0"/>
              <a:t>0 = perfect equality</a:t>
            </a:r>
          </a:p>
          <a:p>
            <a:pPr lvl="2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1600" dirty="0"/>
              <a:t>1 = perfect inequality</a:t>
            </a:r>
            <a:endParaRPr lang="en-US" altLang="zh-TW" sz="12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While useful, these measures of income inequality fail to capture many crucial aspects of inequality.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U.S. inequality has increased since the 1970s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Inequality varies by region, skill level, and demographic group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6301F4-7B81-E50E-4667-AFE351C07D40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60326-948F-4FCA-BA75-9682632F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Recap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547593-8111-70FC-1DD6-488269FC9B06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07402-F8CF-8FD3-F26C-246CC8EC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EFAA1-74FA-3AD5-0C4E-DAC819C5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41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412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A2B5D-D464-54ED-1144-7AE4CC5DF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EEBE-9039-600A-0B7D-B67E5F3E7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Poverty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The Poverty Line is an absolute income threshold varying by family size.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The Poverty Rate is the share of individuals below this threshold.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U.S. poverty has remained between 10–15% since the 1970s.</a:t>
            </a:r>
            <a:endParaRPr lang="en-US" altLang="zh-TW" sz="12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Poverty rates differ by region, race/ethnicity, and family structure.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Children and single-parent households experience the highest poverty rates.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Redistribution &amp; Policy Tools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Three philosophies: </a:t>
            </a:r>
            <a:r>
              <a:rPr lang="en-US" sz="2000" dirty="0"/>
              <a:t>Utilitarianism, Liberal Contractarianism, Libertarianism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Policy approaches may include minimum wage laws, welfare programs, negative income tax, or in-kind transfers.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Poorly designed programs can create work disincentives.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Gradual phase-outs and work requirements can improve incentives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F9A275-6453-F311-1C56-5CAB7066FE7C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0B7E3-5BEA-9520-3FC5-469C1C74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Recap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932AA-B0C4-9366-A472-BD2B23C9D5CC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E9E0B-6D2B-C0B0-8B06-4DEA76DAC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BDD8F-97D3-9D00-A21E-39F57E4C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42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695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D9113-8064-5AA9-42AF-59DC3539E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55837-ABF0-467E-5253-4B80615AD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quintile ratio is the income share of the highest quintile (top 20% of earners) divided by the income share of the lowest quintile (bottom 20% of earners). 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 current value is 12.61, which means that the top quintile receives more than twelve times the share of total income received by the bottom quintile.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749BA3-F67B-2394-7C5A-7DCE9A97078F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02789C-6184-51CA-3145-84D84088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Quintile Ratio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E8E47-8BA7-9558-30D1-3FBDF976BCAF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B1ACC-DCA9-0FBB-2652-CAAF5321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0A12D-117E-29CB-D32E-25FA58F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5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3" name="Picture 12" descr="A graph showing the growth of the company's stock market&#10;&#10;AI-generated content may be incorrect.">
            <a:extLst>
              <a:ext uri="{FF2B5EF4-FFF2-40B4-BE49-F238E27FC236}">
                <a16:creationId xmlns:a16="http://schemas.microsoft.com/office/drawing/2014/main" id="{65C280E6-B807-E396-4A60-F2D21584D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26" y="3181546"/>
            <a:ext cx="960119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9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CB6AF-13A7-2B26-5680-9740D2989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65A4CA-AD30-83C3-573B-B7EB0CEA2FD3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E45F5-7D6B-F6DF-7350-7694B033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Quintile Ratio: Global Comparison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A048E-3111-5738-7F17-42AE996CAB70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34750-C48F-8C76-047D-A097A0799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41C6F-5137-DDE9-7E40-6DA318EC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6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70A21-2779-128E-9600-2EBFEC1E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97" y="970332"/>
            <a:ext cx="1076742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B4E42-D541-5E7E-4A30-B45B351F7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DABED-EF51-0A2A-DE78-601E53C4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536" y="1300900"/>
            <a:ext cx="5072518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Another well-known method of measuring income inequality is the Gini Coefficient.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To illustrate how to calculate the Gini Coefficient, we imagine a society of 10 people.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Suppose we record each individual’s income and rank them from the lowest earner to the highest earner.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Then we calculate the cumulative income up to the Nth earner.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8ECF96-F18E-73EE-CFBB-5AAF9ABAC02A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3A519-021A-90ED-BB5F-E8718F07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The Lorenz Curve and the Gini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D8C825-8C05-BEE2-480B-40985AFDCA29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1C4AE-280E-A2EB-80E4-DEFD0533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F66AE-2292-D95C-F715-23D02FD9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7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144F9-E318-63EC-FF7A-CA2C507CF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199" y="1784023"/>
            <a:ext cx="5988439" cy="4114800"/>
          </a:xfrm>
          <a:prstGeom prst="rect">
            <a:avLst/>
          </a:prstGeom>
        </p:spPr>
      </p:pic>
      <p:pic>
        <p:nvPicPr>
          <p:cNvPr id="11" name="Picture 10" descr="A table with numbers and words&#10;&#10;AI-generated content may be incorrect.">
            <a:extLst>
              <a:ext uri="{FF2B5EF4-FFF2-40B4-BE49-F238E27FC236}">
                <a16:creationId xmlns:a16="http://schemas.microsoft.com/office/drawing/2014/main" id="{21AF6893-445C-C134-BF8D-23F1E1B94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1784023"/>
            <a:ext cx="598844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A7F1-076F-F7AC-514D-25B0F5FA9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234-6FC9-0B41-4845-90A03A01C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536" y="1300900"/>
            <a:ext cx="5072518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Cumulative Income: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first value of cumulative income is the income of the lowest earner.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The second value of cumulative income is the combined income of the lowest and second-lowest earners.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This process continues until the final value of cumulative income, which is the combined income of all earners.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• We then calculate the share of cumulative income for each successive earner.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39F73D-EFA7-FF3E-9959-1B861991FF59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1ACB6-6A9C-FE6E-977B-39686959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The Lorenz Curve and the Gini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CB9F5-4B1D-6E74-4C01-116B24649D0E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96789-ADD7-F0A4-EF9F-369665BC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DED32-DDC1-D4BD-694A-5BD14376C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8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AFAD38-6E5F-026D-223F-2B61053F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199" y="1784023"/>
            <a:ext cx="5988439" cy="4114799"/>
          </a:xfrm>
          <a:prstGeom prst="rect">
            <a:avLst/>
          </a:prstGeom>
        </p:spPr>
      </p:pic>
      <p:pic>
        <p:nvPicPr>
          <p:cNvPr id="10" name="Picture 9" descr="A table with numbers and words&#10;&#10;AI-generated content may be incorrect.">
            <a:extLst>
              <a:ext uri="{FF2B5EF4-FFF2-40B4-BE49-F238E27FC236}">
                <a16:creationId xmlns:a16="http://schemas.microsoft.com/office/drawing/2014/main" id="{AC5C676F-DB4D-6383-2CCA-0C6B52372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1784022"/>
            <a:ext cx="5988440" cy="4114800"/>
          </a:xfrm>
          <a:prstGeom prst="rect">
            <a:avLst/>
          </a:prstGeom>
        </p:spPr>
      </p:pic>
      <p:pic>
        <p:nvPicPr>
          <p:cNvPr id="13" name="Picture 12" descr="A table with numbers and words&#10;&#10;AI-generated content may be incorrect.">
            <a:extLst>
              <a:ext uri="{FF2B5EF4-FFF2-40B4-BE49-F238E27FC236}">
                <a16:creationId xmlns:a16="http://schemas.microsoft.com/office/drawing/2014/main" id="{CE88B9AC-0D5C-716F-17A0-8C7DC10E3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7" y="1784021"/>
            <a:ext cx="5988440" cy="4114800"/>
          </a:xfrm>
          <a:prstGeom prst="rect">
            <a:avLst/>
          </a:prstGeom>
        </p:spPr>
      </p:pic>
      <p:pic>
        <p:nvPicPr>
          <p:cNvPr id="15" name="Picture 14" descr="A table with numbers and words&#10;&#10;AI-generated content may be incorrect.">
            <a:extLst>
              <a:ext uri="{FF2B5EF4-FFF2-40B4-BE49-F238E27FC236}">
                <a16:creationId xmlns:a16="http://schemas.microsoft.com/office/drawing/2014/main" id="{3ECE635C-75A9-8EBF-9A97-801B8B997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784023"/>
            <a:ext cx="5988440" cy="4114800"/>
          </a:xfrm>
          <a:prstGeom prst="rect">
            <a:avLst/>
          </a:prstGeom>
        </p:spPr>
      </p:pic>
      <p:pic>
        <p:nvPicPr>
          <p:cNvPr id="17" name="Picture 16" descr="A table with numbers and words&#10;&#10;AI-generated content may be incorrect.">
            <a:extLst>
              <a:ext uri="{FF2B5EF4-FFF2-40B4-BE49-F238E27FC236}">
                <a16:creationId xmlns:a16="http://schemas.microsoft.com/office/drawing/2014/main" id="{8B3031F2-3D38-F7D5-FF83-2D6EB0947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1785426"/>
            <a:ext cx="598844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284A0-431D-E64B-930B-FC51068B2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4EDE-7BFD-09A1-0CD8-C6C16693E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9792" y="1300900"/>
            <a:ext cx="4167261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Plot the share of income on the vertical axis and the earners on the horizontal axis.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Plot each earner together with that earner’s cumulative share of income from the table.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400" dirty="0"/>
              <a:t>Connect the points to form the </a:t>
            </a:r>
            <a:r>
              <a:rPr lang="en-US" sz="2400" b="1" dirty="0"/>
              <a:t>Lorenz Curve</a:t>
            </a:r>
            <a:r>
              <a:rPr lang="en-US" sz="2400" dirty="0"/>
              <a:t>, which is a graphical representation of the distribution of income.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F5EDBB-EDD9-B391-812B-BDC51DE231C7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F79D5-BE54-11AA-1788-E342901BE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The Lorenz Curve and the Gini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3B07E7-7E5B-DE84-3995-3C0D0185FCA3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8C288-DA55-28EE-2CC8-663BF7EC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Principles of Global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5B30-FAB2-0E39-10F5-AE3BA1EF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9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8" name="Picture 17" descr="A graph with numbers and points&#10;&#10;AI-generated content may be incorrect.">
            <a:extLst>
              <a:ext uri="{FF2B5EF4-FFF2-40B4-BE49-F238E27FC236}">
                <a16:creationId xmlns:a16="http://schemas.microsoft.com/office/drawing/2014/main" id="{7920BD6E-5A23-044F-2307-C3FA125B5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5" y="1427532"/>
            <a:ext cx="4572000" cy="4572000"/>
          </a:xfrm>
          <a:prstGeom prst="rect">
            <a:avLst/>
          </a:prstGeom>
        </p:spPr>
      </p:pic>
      <p:pic>
        <p:nvPicPr>
          <p:cNvPr id="20" name="Picture 19" descr="A number of numbers and percentages&#10;&#10;AI-generated content may be incorrect.">
            <a:extLst>
              <a:ext uri="{FF2B5EF4-FFF2-40B4-BE49-F238E27FC236}">
                <a16:creationId xmlns:a16="http://schemas.microsoft.com/office/drawing/2014/main" id="{E844F708-936F-1949-027A-DBDA026C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6" y="1656132"/>
            <a:ext cx="2383873" cy="4114800"/>
          </a:xfrm>
          <a:prstGeom prst="rect">
            <a:avLst/>
          </a:prstGeom>
        </p:spPr>
      </p:pic>
      <p:pic>
        <p:nvPicPr>
          <p:cNvPr id="22" name="Picture 21" descr="A graph with points and numbers&#10;&#10;AI-generated content may be incorrect.">
            <a:extLst>
              <a:ext uri="{FF2B5EF4-FFF2-40B4-BE49-F238E27FC236}">
                <a16:creationId xmlns:a16="http://schemas.microsoft.com/office/drawing/2014/main" id="{4B23E29E-0517-BB4F-B5F1-C9904F46A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4" y="1427532"/>
            <a:ext cx="4572000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F96C25-AA48-54D8-B425-073B5179F9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193" y="1427532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6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178b066-ece4-42d6-be80-b911ff775fa2}" enabled="1" method="Privileged" siteId="{4881a8fa-b252-4912-b93a-7806c41bbe9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17222</TotalTime>
  <Words>3468</Words>
  <Application>Microsoft Office PowerPoint</Application>
  <PresentationFormat>Custom</PresentationFormat>
  <Paragraphs>441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Arial</vt:lpstr>
      <vt:lpstr>Calibri</vt:lpstr>
      <vt:lpstr>Cambria Math</vt:lpstr>
      <vt:lpstr>Garamond</vt:lpstr>
      <vt:lpstr>Office Theme</vt:lpstr>
      <vt:lpstr>PowerPoint Presentation</vt:lpstr>
      <vt:lpstr>  Preview</vt:lpstr>
      <vt:lpstr>PowerPoint Presentation</vt:lpstr>
      <vt:lpstr>  Quintile Ratio</vt:lpstr>
      <vt:lpstr>  Quintile Ratio</vt:lpstr>
      <vt:lpstr>  Quintile Ratio: Global Comparison</vt:lpstr>
      <vt:lpstr>  The Lorenz Curve and the Gini Index</vt:lpstr>
      <vt:lpstr>  The Lorenz Curve and the Gini Index</vt:lpstr>
      <vt:lpstr>  The Lorenz Curve and the Gini Index</vt:lpstr>
      <vt:lpstr>  The Lorenz Curve and the Gini Index</vt:lpstr>
      <vt:lpstr>  The Lorenz Curve and the Gini Index</vt:lpstr>
      <vt:lpstr>  The Lorenz Curve and the Gini Index</vt:lpstr>
      <vt:lpstr>  Gini Index: Historical Trend in the U.S.</vt:lpstr>
      <vt:lpstr>  Limitations: Items Not Measured in Inequality</vt:lpstr>
      <vt:lpstr>  Gini Index: Global Comparison (Income)</vt:lpstr>
      <vt:lpstr>  Gini Index: Global Comparison (Wealth)</vt:lpstr>
      <vt:lpstr>  Stylized Facts on Income Inequality in the U.S.</vt:lpstr>
      <vt:lpstr>  Stylized Facts on Income Inequality in the U.S.</vt:lpstr>
      <vt:lpstr>  Poverty</vt:lpstr>
      <vt:lpstr>  Poverty Rate</vt:lpstr>
      <vt:lpstr>  Poverty Rate: Historical Trend in the U.S.</vt:lpstr>
      <vt:lpstr>  Stylized Facts on Poverty in the U.S.</vt:lpstr>
      <vt:lpstr>  Stylized Facts on Poverty in the U.S.</vt:lpstr>
      <vt:lpstr>PowerPoint Presentation</vt:lpstr>
      <vt:lpstr>  Political Philosophies of Income Redistribution</vt:lpstr>
      <vt:lpstr>  Utilitarianism</vt:lpstr>
      <vt:lpstr>  Utilitarianism</vt:lpstr>
      <vt:lpstr>  Liberal Contractarianism</vt:lpstr>
      <vt:lpstr>  Liberal Contractarianism</vt:lpstr>
      <vt:lpstr>  Libertarianism</vt:lpstr>
      <vt:lpstr>  Policies to Reduce Poverty</vt:lpstr>
      <vt:lpstr>  Minimum Wage Legislation</vt:lpstr>
      <vt:lpstr>  Welfare Programs</vt:lpstr>
      <vt:lpstr>  Negative Income Tax</vt:lpstr>
      <vt:lpstr>  In-Kind Transfers</vt:lpstr>
      <vt:lpstr>  Detour: In-Kind vs. Cash Transfers</vt:lpstr>
      <vt:lpstr>  Detour: The Deadweight Loss of Christmas?</vt:lpstr>
      <vt:lpstr>  Antipoverty Programs and Work Incentives</vt:lpstr>
      <vt:lpstr>  Antipoverty Programs and Work Incentives</vt:lpstr>
      <vt:lpstr>PowerPoint Presentation</vt:lpstr>
      <vt:lpstr>  Recap</vt:lpstr>
      <vt:lpstr>  Recap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Brian Park</dc:creator>
  <cp:keywords/>
  <dc:description>generated using python-pptx</dc:description>
  <cp:lastModifiedBy>Brian Park</cp:lastModifiedBy>
  <cp:revision>626</cp:revision>
  <dcterms:created xsi:type="dcterms:W3CDTF">2013-01-27T09:14:16Z</dcterms:created>
  <dcterms:modified xsi:type="dcterms:W3CDTF">2025-11-20T17:12:17Z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78b066-ece4-42d6-be80-b911ff775fa2_Enabled">
    <vt:lpwstr>true</vt:lpwstr>
  </property>
  <property fmtid="{D5CDD505-2E9C-101B-9397-08002B2CF9AE}" pid="3" name="MSIP_Label_5178b066-ece4-42d6-be80-b911ff775fa2_SetDate">
    <vt:lpwstr>2025-09-24T18:17:42Z</vt:lpwstr>
  </property>
  <property fmtid="{D5CDD505-2E9C-101B-9397-08002B2CF9AE}" pid="4" name="MSIP_Label_5178b066-ece4-42d6-be80-b911ff775fa2_Method">
    <vt:lpwstr>Privileged</vt:lpwstr>
  </property>
  <property fmtid="{D5CDD505-2E9C-101B-9397-08002B2CF9AE}" pid="5" name="MSIP_Label_5178b066-ece4-42d6-be80-b911ff775fa2_Name">
    <vt:lpwstr>Public</vt:lpwstr>
  </property>
  <property fmtid="{D5CDD505-2E9C-101B-9397-08002B2CF9AE}" pid="6" name="MSIP_Label_5178b066-ece4-42d6-be80-b911ff775fa2_SiteId">
    <vt:lpwstr>4881a8fa-b252-4912-b93a-7806c41bbe91</vt:lpwstr>
  </property>
  <property fmtid="{D5CDD505-2E9C-101B-9397-08002B2CF9AE}" pid="7" name="MSIP_Label_5178b066-ece4-42d6-be80-b911ff775fa2_ActionId">
    <vt:lpwstr>5b7f0eae-2a30-4cf8-86c7-eaabe8636cb8</vt:lpwstr>
  </property>
  <property fmtid="{D5CDD505-2E9C-101B-9397-08002B2CF9AE}" pid="8" name="MSIP_Label_5178b066-ece4-42d6-be80-b911ff775fa2_ContentBits">
    <vt:lpwstr>0</vt:lpwstr>
  </property>
  <property fmtid="{D5CDD505-2E9C-101B-9397-08002B2CF9AE}" pid="9" name="MSIP_Label_5178b066-ece4-42d6-be80-b911ff775fa2_Tag">
    <vt:lpwstr>10, 0, 1, 1</vt:lpwstr>
  </property>
</Properties>
</file>