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0"/>
  </p:notesMasterIdLst>
  <p:sldIdLst>
    <p:sldId id="256" r:id="rId2"/>
    <p:sldId id="266" r:id="rId3"/>
    <p:sldId id="605" r:id="rId4"/>
    <p:sldId id="265" r:id="rId5"/>
    <p:sldId id="848" r:id="rId6"/>
    <p:sldId id="756" r:id="rId7"/>
    <p:sldId id="826" r:id="rId8"/>
    <p:sldId id="849" r:id="rId9"/>
    <p:sldId id="850" r:id="rId10"/>
    <p:sldId id="851" r:id="rId11"/>
    <p:sldId id="852" r:id="rId12"/>
    <p:sldId id="853" r:id="rId13"/>
    <p:sldId id="882" r:id="rId14"/>
    <p:sldId id="854" r:id="rId15"/>
    <p:sldId id="777" r:id="rId16"/>
    <p:sldId id="855" r:id="rId17"/>
    <p:sldId id="857" r:id="rId18"/>
    <p:sldId id="856" r:id="rId19"/>
    <p:sldId id="858" r:id="rId20"/>
    <p:sldId id="859" r:id="rId21"/>
    <p:sldId id="879" r:id="rId22"/>
    <p:sldId id="860" r:id="rId23"/>
    <p:sldId id="861" r:id="rId24"/>
    <p:sldId id="862" r:id="rId25"/>
    <p:sldId id="833" r:id="rId26"/>
    <p:sldId id="843" r:id="rId27"/>
    <p:sldId id="873" r:id="rId28"/>
    <p:sldId id="874" r:id="rId29"/>
    <p:sldId id="875" r:id="rId30"/>
    <p:sldId id="876" r:id="rId31"/>
    <p:sldId id="834" r:id="rId32"/>
    <p:sldId id="844" r:id="rId33"/>
    <p:sldId id="846" r:id="rId34"/>
    <p:sldId id="864" r:id="rId35"/>
    <p:sldId id="865" r:id="rId36"/>
    <p:sldId id="866" r:id="rId37"/>
    <p:sldId id="867" r:id="rId38"/>
    <p:sldId id="868" r:id="rId39"/>
    <p:sldId id="869" r:id="rId40"/>
    <p:sldId id="870" r:id="rId41"/>
    <p:sldId id="871" r:id="rId42"/>
    <p:sldId id="872" r:id="rId43"/>
    <p:sldId id="877" r:id="rId44"/>
    <p:sldId id="883" r:id="rId45"/>
    <p:sldId id="884" r:id="rId46"/>
    <p:sldId id="886" r:id="rId47"/>
    <p:sldId id="887" r:id="rId48"/>
    <p:sldId id="888" r:id="rId49"/>
    <p:sldId id="890" r:id="rId50"/>
    <p:sldId id="889" r:id="rId51"/>
    <p:sldId id="891" r:id="rId52"/>
    <p:sldId id="892" r:id="rId53"/>
    <p:sldId id="878" r:id="rId54"/>
    <p:sldId id="880" r:id="rId55"/>
    <p:sldId id="881" r:id="rId56"/>
    <p:sldId id="842" r:id="rId57"/>
    <p:sldId id="604" r:id="rId58"/>
    <p:sldId id="785" r:id="rId59"/>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77122C"/>
    <a:srgbClr val="FDB913"/>
    <a:srgbClr val="B8964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77" autoAdjust="0"/>
    <p:restoredTop sz="94660"/>
  </p:normalViewPr>
  <p:slideViewPr>
    <p:cSldViewPr snapToGrid="0" snapToObjects="1">
      <p:cViewPr varScale="1">
        <p:scale>
          <a:sx n="105" d="100"/>
          <a:sy n="105" d="100"/>
        </p:scale>
        <p:origin x="63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359EC7-19C7-4638-A61A-0E2B59861576}" type="datetimeFigureOut">
              <a:rPr lang="en-US" smtClean="0"/>
              <a:t>12/3/2025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7AAC7-CF25-414B-93E7-2A61E431E831}" type="slidenum">
              <a:rPr lang="en-US" smtClean="0"/>
              <a:t>‹#›</a:t>
            </a:fld>
            <a:endParaRPr lang="en-US"/>
          </a:p>
        </p:txBody>
      </p:sp>
    </p:spTree>
    <p:extLst>
      <p:ext uri="{BB962C8B-B14F-4D97-AF65-F5344CB8AC3E}">
        <p14:creationId xmlns:p14="http://schemas.microsoft.com/office/powerpoint/2010/main" val="410282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video" Target="https://www.youtube.com/embed/y0eQ6TPsPY8?feature=oembed"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video" Target="https://www.youtube.com/embed/e33Go6gbL7s?start=53&amp;feature=oembed"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p:cNvGrpSpPr/>
        <p:nvPr/>
      </p:nvGrpSpPr>
      <p:grpSpPr>
        <a:xfrm>
          <a:off x="0" y="0"/>
          <a:ext cx="0" cy="0"/>
          <a:chOff x="0" y="0"/>
          <a:chExt cx="0" cy="0"/>
        </a:xfrm>
      </p:grpSpPr>
      <p:sp>
        <p:nvSpPr>
          <p:cNvPr id="2" name="TextBox 1"/>
          <p:cNvSpPr txBox="1"/>
          <p:nvPr/>
        </p:nvSpPr>
        <p:spPr>
          <a:xfrm>
            <a:off x="0" y="2650659"/>
            <a:ext cx="12188824" cy="830997"/>
          </a:xfrm>
          <a:prstGeom prst="rect">
            <a:avLst/>
          </a:prstGeom>
          <a:noFill/>
        </p:spPr>
        <p:txBody>
          <a:bodyPr wrap="square">
            <a:spAutoFit/>
          </a:bodyPr>
          <a:lstStyle/>
          <a:p>
            <a:pPr algn="ctr">
              <a:defRPr sz="4400" b="1">
                <a:solidFill>
                  <a:srgbClr val="FDB913"/>
                </a:solidFill>
                <a:latin typeface="Garamond"/>
              </a:defRPr>
            </a:pPr>
            <a:r>
              <a:rPr lang="en-US" sz="4800" dirty="0"/>
              <a:t>P</a:t>
            </a:r>
            <a:r>
              <a:rPr lang="en-US" sz="4000" dirty="0"/>
              <a:t>RINCIPLES OF </a:t>
            </a:r>
            <a:r>
              <a:rPr lang="en-US" sz="4800" dirty="0"/>
              <a:t>G</a:t>
            </a:r>
            <a:r>
              <a:rPr lang="en-US" sz="4000" dirty="0"/>
              <a:t>LOBAL </a:t>
            </a:r>
            <a:r>
              <a:rPr lang="en-US" sz="4800" dirty="0"/>
              <a:t>E</a:t>
            </a:r>
            <a:r>
              <a:rPr lang="en-US" sz="4000" dirty="0"/>
              <a:t>CONOMICS</a:t>
            </a:r>
            <a:endParaRPr sz="4000" dirty="0"/>
          </a:p>
        </p:txBody>
      </p:sp>
      <p:sp>
        <p:nvSpPr>
          <p:cNvPr id="3" name="TextBox 2"/>
          <p:cNvSpPr txBox="1"/>
          <p:nvPr/>
        </p:nvSpPr>
        <p:spPr>
          <a:xfrm>
            <a:off x="-1" y="3657600"/>
            <a:ext cx="12188825" cy="461665"/>
          </a:xfrm>
          <a:prstGeom prst="rect">
            <a:avLst/>
          </a:prstGeom>
          <a:noFill/>
        </p:spPr>
        <p:txBody>
          <a:bodyPr wrap="square">
            <a:spAutoFit/>
          </a:bodyPr>
          <a:lstStyle/>
          <a:p>
            <a:pPr algn="ctr">
              <a:defRPr sz="2400">
                <a:solidFill>
                  <a:srgbClr val="FFFFFF"/>
                </a:solidFill>
                <a:latin typeface="Garamond"/>
              </a:defRPr>
            </a:pPr>
            <a:r>
              <a:rPr lang="en-US" dirty="0"/>
              <a:t>Chapter 17 &amp; 18: Imperfect Competition</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199B3-9E06-0DF0-92B6-CAD2F6486883}"/>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54D983D-E5DA-9633-E526-5336FE8127E9}"/>
                  </a:ext>
                </a:extLst>
              </p:cNvPr>
              <p:cNvSpPr>
                <a:spLocks noGrp="1"/>
              </p:cNvSpPr>
              <p:nvPr>
                <p:ph idx="1"/>
              </p:nvPr>
            </p:nvSpPr>
            <p:spPr>
              <a:xfrm>
                <a:off x="5779008" y="1300900"/>
                <a:ext cx="5868046" cy="5081046"/>
              </a:xfrm>
            </p:spPr>
            <p:txBody>
              <a:bodyPr>
                <a:normAutofit/>
              </a:bodyPr>
              <a:lstStyle/>
              <a:p>
                <a:pPr>
                  <a:defRPr sz="2000">
                    <a:solidFill>
                      <a:srgbClr val="000000"/>
                    </a:solidFill>
                    <a:latin typeface="Garamond"/>
                  </a:defRPr>
                </a:pPr>
                <a:r>
                  <a:rPr lang="en-US" altLang="zh-TW" sz="2400" dirty="0"/>
                  <a:t>In the long run, all firms in monopolistic competition earn zero economic profit.</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Graphically, the firm’s demand curve is tangent to its average total cost (ATC) curve.</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Firms in monopolistic competition have Excess Capacity:</a:t>
                </a:r>
              </a:p>
              <a:p>
                <a:pPr lvl="1">
                  <a:defRPr sz="2000">
                    <a:solidFill>
                      <a:srgbClr val="000000"/>
                    </a:solidFill>
                    <a:latin typeface="Garamond"/>
                  </a:defRPr>
                </a:pPr>
                <a:r>
                  <a:rPr lang="en-US" altLang="zh-TW" sz="2000" dirty="0"/>
                  <a:t>Firms end up producing (</a:t>
                </a:r>
                <a14:m>
                  <m:oMath xmlns:m="http://schemas.openxmlformats.org/officeDocument/2006/math">
                    <m:sSubSup>
                      <m:sSubSupPr>
                        <m:ctrlPr>
                          <a:rPr lang="en-US" sz="2000" i="1" dirty="0">
                            <a:latin typeface="Cambria Math" panose="02040503050406030204" pitchFamily="18" charset="0"/>
                          </a:rPr>
                        </m:ctrlPr>
                      </m:sSubSupPr>
                      <m:e>
                        <m:r>
                          <m:rPr>
                            <m:nor/>
                          </m:rPr>
                          <a:rPr lang="en-US" sz="2000" dirty="0">
                            <a:latin typeface="Garamond" panose="02020404030301010803" pitchFamily="18" charset="0"/>
                          </a:rPr>
                          <m:t>Q</m:t>
                        </m:r>
                      </m:e>
                      <m:sub>
                        <m:r>
                          <m:rPr>
                            <m:nor/>
                          </m:rPr>
                          <a:rPr lang="en-US" sz="2000" dirty="0">
                            <a:latin typeface="Garamond" panose="02020404030301010803" pitchFamily="18" charset="0"/>
                          </a:rPr>
                          <m:t>mc</m:t>
                        </m:r>
                      </m:sub>
                      <m:sup>
                        <m:r>
                          <a:rPr lang="en-US" sz="2000" i="1" dirty="0">
                            <a:latin typeface="Cambria Math" panose="02040503050406030204" pitchFamily="18" charset="0"/>
                          </a:rPr>
                          <m:t>∗</m:t>
                        </m:r>
                      </m:sup>
                    </m:sSubSup>
                  </m:oMath>
                </a14:m>
                <a:r>
                  <a:rPr lang="en-US" altLang="zh-TW" sz="2000" dirty="0"/>
                  <a:t>) less than the efficient scale (</a:t>
                </a:r>
                <a14:m>
                  <m:oMath xmlns:m="http://schemas.openxmlformats.org/officeDocument/2006/math">
                    <m:sSup>
                      <m:sSupPr>
                        <m:ctrlPr>
                          <a:rPr lang="en-US" sz="2000" i="1" dirty="0">
                            <a:latin typeface="Cambria Math" panose="02040503050406030204" pitchFamily="18" charset="0"/>
                          </a:rPr>
                        </m:ctrlPr>
                      </m:sSupPr>
                      <m:e>
                        <m:r>
                          <m:rPr>
                            <m:nor/>
                          </m:rPr>
                          <a:rPr lang="en-US" sz="2000" dirty="0">
                            <a:latin typeface="Garamond" panose="02020404030301010803" pitchFamily="18" charset="0"/>
                          </a:rPr>
                          <m:t>Q</m:t>
                        </m:r>
                      </m:e>
                      <m:sup>
                        <m:r>
                          <a:rPr lang="en-US" sz="2000" i="1" dirty="0">
                            <a:latin typeface="Cambria Math" panose="02040503050406030204" pitchFamily="18" charset="0"/>
                          </a:rPr>
                          <m:t>∗</m:t>
                        </m:r>
                      </m:sup>
                    </m:sSup>
                  </m:oMath>
                </a14:m>
                <a:r>
                  <a:rPr lang="en-US" altLang="zh-TW" sz="2000" dirty="0"/>
                  <a:t>).</a:t>
                </a:r>
              </a:p>
              <a:p>
                <a:pPr lvl="1">
                  <a:defRPr sz="2000">
                    <a:solidFill>
                      <a:srgbClr val="000000"/>
                    </a:solidFill>
                    <a:latin typeface="Garamond"/>
                  </a:defRPr>
                </a:pPr>
                <a:r>
                  <a:rPr lang="en-US" altLang="zh-TW" sz="2000" dirty="0"/>
                  <a:t>Firms in monopolistic competition charge a markup over their marginal costs.</a:t>
                </a:r>
                <a:endParaRPr lang="en-US" altLang="zh-TW" sz="1200" dirty="0"/>
              </a:p>
              <a:p>
                <a:pPr lvl="3">
                  <a:defRPr sz="2000">
                    <a:solidFill>
                      <a:srgbClr val="000000"/>
                    </a:solidFill>
                    <a:latin typeface="Garamond"/>
                  </a:defRPr>
                </a:pPr>
                <a:endParaRPr lang="en-US" altLang="zh-TW" sz="1200" dirty="0"/>
              </a:p>
            </p:txBody>
          </p:sp>
        </mc:Choice>
        <mc:Fallback xmlns="">
          <p:sp>
            <p:nvSpPr>
              <p:cNvPr id="3" name="Content Placeholder 2">
                <a:extLst>
                  <a:ext uri="{FF2B5EF4-FFF2-40B4-BE49-F238E27FC236}">
                    <a16:creationId xmlns:a16="http://schemas.microsoft.com/office/drawing/2014/main" id="{254D983D-E5DA-9633-E526-5336FE8127E9}"/>
                  </a:ext>
                </a:extLst>
              </p:cNvPr>
              <p:cNvSpPr>
                <a:spLocks noGrp="1" noRot="1" noChangeAspect="1" noMove="1" noResize="1" noEditPoints="1" noAdjustHandles="1" noChangeArrowheads="1" noChangeShapeType="1" noTextEdit="1"/>
              </p:cNvSpPr>
              <p:nvPr>
                <p:ph idx="1"/>
              </p:nvPr>
            </p:nvSpPr>
            <p:spPr>
              <a:xfrm>
                <a:off x="5779008" y="1300900"/>
                <a:ext cx="5868046" cy="5081046"/>
              </a:xfrm>
              <a:blipFill>
                <a:blip r:embed="rId2"/>
                <a:stretch>
                  <a:fillRect l="-1350" t="-959" r="-519"/>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F96DEC75-1CF2-BD43-22E7-08FEF9C5DE6B}"/>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18F8AD-BC1E-8EBA-A6E8-B19F89DD0FA7}"/>
              </a:ext>
            </a:extLst>
          </p:cNvPr>
          <p:cNvSpPr>
            <a:spLocks noGrp="1"/>
          </p:cNvSpPr>
          <p:nvPr>
            <p:ph type="title"/>
          </p:nvPr>
        </p:nvSpPr>
        <p:spPr>
          <a:xfrm>
            <a:off x="0" y="0"/>
            <a:ext cx="12188825" cy="923636"/>
          </a:xfrm>
        </p:spPr>
        <p:txBody>
          <a:bodyPr>
            <a:normAutofit fontScale="90000"/>
          </a:bodyPr>
          <a:lstStyle/>
          <a:p>
            <a:pPr algn="l">
              <a:defRPr sz="4000" b="1">
                <a:solidFill>
                  <a:srgbClr val="FDB913"/>
                </a:solidFill>
                <a:latin typeface="Garamond"/>
              </a:defRPr>
            </a:pPr>
            <a:r>
              <a:rPr lang="en-US" sz="4000" dirty="0">
                <a:solidFill>
                  <a:schemeClr val="bg1"/>
                </a:solidFill>
              </a:rPr>
              <a:t>  Profit Maximization in Monopolistic Competition (LR)</a:t>
            </a:r>
          </a:p>
        </p:txBody>
      </p:sp>
      <p:sp>
        <p:nvSpPr>
          <p:cNvPr id="5" name="Rectangle 4">
            <a:extLst>
              <a:ext uri="{FF2B5EF4-FFF2-40B4-BE49-F238E27FC236}">
                <a16:creationId xmlns:a16="http://schemas.microsoft.com/office/drawing/2014/main" id="{057C095D-7BCD-0E37-18D7-9E0E2ACDE113}"/>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B2B855C4-C3BE-9011-672B-73ACB04F5A82}"/>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8BB9BE2C-6948-1979-8692-AC901A7A0A4E}"/>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10</a:t>
            </a:fld>
            <a:r>
              <a:rPr lang="en-US" b="1" dirty="0">
                <a:solidFill>
                  <a:schemeClr val="bg1"/>
                </a:solidFill>
                <a:latin typeface="Garamond" panose="02020404030301010803" pitchFamily="18" charset="0"/>
              </a:rPr>
              <a:t> </a:t>
            </a:r>
          </a:p>
        </p:txBody>
      </p:sp>
      <p:grpSp>
        <p:nvGrpSpPr>
          <p:cNvPr id="21" name="Group 20">
            <a:extLst>
              <a:ext uri="{FF2B5EF4-FFF2-40B4-BE49-F238E27FC236}">
                <a16:creationId xmlns:a16="http://schemas.microsoft.com/office/drawing/2014/main" id="{14A50891-07BD-68D0-D8F1-A1AE84BB422A}"/>
              </a:ext>
            </a:extLst>
          </p:cNvPr>
          <p:cNvGrpSpPr/>
          <p:nvPr/>
        </p:nvGrpSpPr>
        <p:grpSpPr>
          <a:xfrm>
            <a:off x="409144" y="1220966"/>
            <a:ext cx="4941268" cy="4985132"/>
            <a:chOff x="409144" y="1220966"/>
            <a:chExt cx="4941268" cy="4985132"/>
          </a:xfrm>
        </p:grpSpPr>
        <p:cxnSp>
          <p:nvCxnSpPr>
            <p:cNvPr id="36" name="Straight Arrow Connector 35">
              <a:extLst>
                <a:ext uri="{FF2B5EF4-FFF2-40B4-BE49-F238E27FC236}">
                  <a16:creationId xmlns:a16="http://schemas.microsoft.com/office/drawing/2014/main" id="{2D8019B9-8172-33ED-6902-D12E0F931BE1}"/>
                </a:ext>
              </a:extLst>
            </p:cNvPr>
            <p:cNvCxnSpPr>
              <a:cxnSpLocks/>
            </p:cNvCxnSpPr>
            <p:nvPr/>
          </p:nvCxnSpPr>
          <p:spPr>
            <a:xfrm flipV="1">
              <a:off x="953299" y="1837354"/>
              <a:ext cx="0" cy="420869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AF589966-55D6-AA46-4C47-A85519141E86}"/>
                </a:ext>
              </a:extLst>
            </p:cNvPr>
            <p:cNvCxnSpPr>
              <a:cxnSpLocks/>
            </p:cNvCxnSpPr>
            <p:nvPr/>
          </p:nvCxnSpPr>
          <p:spPr>
            <a:xfrm rot="5400000" flipV="1">
              <a:off x="2849657" y="3724286"/>
              <a:ext cx="0" cy="420869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795B3EAC-151F-B77B-9C8B-A7FFFFC2FF94}"/>
                </a:ext>
              </a:extLst>
            </p:cNvPr>
            <p:cNvSpPr txBox="1"/>
            <p:nvPr/>
          </p:nvSpPr>
          <p:spPr>
            <a:xfrm>
              <a:off x="4307996" y="5836766"/>
              <a:ext cx="1042416" cy="369332"/>
            </a:xfrm>
            <a:prstGeom prst="rect">
              <a:avLst/>
            </a:prstGeom>
            <a:noFill/>
          </p:spPr>
          <p:txBody>
            <a:bodyPr wrap="square">
              <a:spAutoFit/>
            </a:bodyPr>
            <a:lstStyle/>
            <a:p>
              <a:pPr algn="ctr"/>
              <a:r>
                <a:rPr lang="en-US" sz="1800" dirty="0">
                  <a:latin typeface="Garamond" panose="02020404030301010803" pitchFamily="18" charset="0"/>
                </a:rPr>
                <a:t>Output</a:t>
              </a:r>
              <a:endParaRPr lang="en-US" dirty="0">
                <a:latin typeface="Garamond" panose="02020404030301010803" pitchFamily="18" charset="0"/>
              </a:endParaRPr>
            </a:p>
          </p:txBody>
        </p:sp>
        <p:cxnSp>
          <p:nvCxnSpPr>
            <p:cNvPr id="40" name="Straight Connector 39">
              <a:extLst>
                <a:ext uri="{FF2B5EF4-FFF2-40B4-BE49-F238E27FC236}">
                  <a16:creationId xmlns:a16="http://schemas.microsoft.com/office/drawing/2014/main" id="{D8AA1AA4-CC13-1EC0-BEB4-50FD84073D0E}"/>
                </a:ext>
              </a:extLst>
            </p:cNvPr>
            <p:cNvCxnSpPr>
              <a:cxnSpLocks/>
            </p:cNvCxnSpPr>
            <p:nvPr/>
          </p:nvCxnSpPr>
          <p:spPr>
            <a:xfrm>
              <a:off x="960437" y="3099434"/>
              <a:ext cx="1434278" cy="2725104"/>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4D15A3FE-3FBD-DB8D-C20C-2A312B3ED825}"/>
                </a:ext>
              </a:extLst>
            </p:cNvPr>
            <p:cNvCxnSpPr>
              <a:cxnSpLocks/>
            </p:cNvCxnSpPr>
            <p:nvPr/>
          </p:nvCxnSpPr>
          <p:spPr>
            <a:xfrm>
              <a:off x="953699" y="3081338"/>
              <a:ext cx="2884876" cy="274941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D37489AB-EFDF-A06C-7960-1467C6C12606}"/>
                </a:ext>
              </a:extLst>
            </p:cNvPr>
            <p:cNvSpPr txBox="1"/>
            <p:nvPr/>
          </p:nvSpPr>
          <p:spPr>
            <a:xfrm>
              <a:off x="3625471" y="5502528"/>
              <a:ext cx="632752" cy="369332"/>
            </a:xfrm>
            <a:prstGeom prst="rect">
              <a:avLst/>
            </a:prstGeom>
            <a:noFill/>
          </p:spPr>
          <p:txBody>
            <a:bodyPr wrap="square">
              <a:spAutoFit/>
            </a:bodyPr>
            <a:lstStyle/>
            <a:p>
              <a:pPr algn="ctr"/>
              <a:r>
                <a:rPr lang="en-US" sz="1800" dirty="0">
                  <a:solidFill>
                    <a:srgbClr val="7030A0"/>
                  </a:solidFill>
                  <a:latin typeface="Garamond" panose="02020404030301010803" pitchFamily="18" charset="0"/>
                </a:rPr>
                <a:t>D</a:t>
              </a:r>
              <a:endParaRPr lang="en-US" dirty="0">
                <a:solidFill>
                  <a:srgbClr val="7030A0"/>
                </a:solidFill>
                <a:latin typeface="Garamond" panose="02020404030301010803" pitchFamily="18" charset="0"/>
              </a:endParaRPr>
            </a:p>
          </p:txBody>
        </p:sp>
        <p:sp>
          <p:nvSpPr>
            <p:cNvPr id="44" name="TextBox 43">
              <a:extLst>
                <a:ext uri="{FF2B5EF4-FFF2-40B4-BE49-F238E27FC236}">
                  <a16:creationId xmlns:a16="http://schemas.microsoft.com/office/drawing/2014/main" id="{272E08FC-5EE0-A3E2-AAEB-65A934FDC688}"/>
                </a:ext>
              </a:extLst>
            </p:cNvPr>
            <p:cNvSpPr txBox="1"/>
            <p:nvPr/>
          </p:nvSpPr>
          <p:spPr>
            <a:xfrm>
              <a:off x="1793477" y="5504824"/>
              <a:ext cx="632752" cy="369332"/>
            </a:xfrm>
            <a:prstGeom prst="rect">
              <a:avLst/>
            </a:prstGeom>
            <a:noFill/>
          </p:spPr>
          <p:txBody>
            <a:bodyPr wrap="square">
              <a:spAutoFit/>
            </a:bodyPr>
            <a:lstStyle/>
            <a:p>
              <a:pPr algn="ctr"/>
              <a:r>
                <a:rPr lang="en-US" dirty="0">
                  <a:solidFill>
                    <a:srgbClr val="00B050"/>
                  </a:solidFill>
                  <a:latin typeface="Garamond" panose="02020404030301010803" pitchFamily="18" charset="0"/>
                </a:rPr>
                <a:t>MR</a:t>
              </a:r>
            </a:p>
          </p:txBody>
        </p:sp>
        <p:cxnSp>
          <p:nvCxnSpPr>
            <p:cNvPr id="45" name="Straight Connector 44">
              <a:extLst>
                <a:ext uri="{FF2B5EF4-FFF2-40B4-BE49-F238E27FC236}">
                  <a16:creationId xmlns:a16="http://schemas.microsoft.com/office/drawing/2014/main" id="{EB08900F-A282-0B16-7502-0C74CF0E4E55}"/>
                </a:ext>
              </a:extLst>
            </p:cNvPr>
            <p:cNvCxnSpPr>
              <a:cxnSpLocks/>
            </p:cNvCxnSpPr>
            <p:nvPr/>
          </p:nvCxnSpPr>
          <p:spPr>
            <a:xfrm flipV="1">
              <a:off x="1290920" y="2574397"/>
              <a:ext cx="2951534" cy="2928587"/>
            </a:xfrm>
            <a:prstGeom prst="line">
              <a:avLst/>
            </a:prstGeom>
            <a:ln w="19050">
              <a:solidFill>
                <a:srgbClr val="FF0000"/>
              </a:solidFill>
            </a:ln>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68734AAF-94C4-D6A3-8F90-D226DC8F0156}"/>
                </a:ext>
              </a:extLst>
            </p:cNvPr>
            <p:cNvSpPr txBox="1"/>
            <p:nvPr/>
          </p:nvSpPr>
          <p:spPr>
            <a:xfrm>
              <a:off x="4175974" y="2335577"/>
              <a:ext cx="585490" cy="369332"/>
            </a:xfrm>
            <a:prstGeom prst="rect">
              <a:avLst/>
            </a:prstGeom>
            <a:noFill/>
          </p:spPr>
          <p:txBody>
            <a:bodyPr wrap="square">
              <a:spAutoFit/>
            </a:bodyPr>
            <a:lstStyle/>
            <a:p>
              <a:pPr algn="ctr"/>
              <a:r>
                <a:rPr lang="en-US" sz="1800" dirty="0">
                  <a:solidFill>
                    <a:srgbClr val="FF0000"/>
                  </a:solidFill>
                  <a:latin typeface="Garamond" panose="02020404030301010803" pitchFamily="18" charset="0"/>
                </a:rPr>
                <a:t>MC</a:t>
              </a:r>
              <a:endParaRPr lang="en-US" dirty="0">
                <a:solidFill>
                  <a:srgbClr val="FF0000"/>
                </a:solidFill>
                <a:latin typeface="Garamond" panose="02020404030301010803" pitchFamily="18" charset="0"/>
              </a:endParaRPr>
            </a:p>
          </p:txBody>
        </p:sp>
        <p:sp>
          <p:nvSpPr>
            <p:cNvPr id="54" name="TextBox 53">
              <a:extLst>
                <a:ext uri="{FF2B5EF4-FFF2-40B4-BE49-F238E27FC236}">
                  <a16:creationId xmlns:a16="http://schemas.microsoft.com/office/drawing/2014/main" id="{918D996B-EEF4-E417-999C-84202EC76FC0}"/>
                </a:ext>
              </a:extLst>
            </p:cNvPr>
            <p:cNvSpPr txBox="1"/>
            <p:nvPr/>
          </p:nvSpPr>
          <p:spPr>
            <a:xfrm>
              <a:off x="4627766" y="2772124"/>
              <a:ext cx="632752" cy="369332"/>
            </a:xfrm>
            <a:prstGeom prst="rect">
              <a:avLst/>
            </a:prstGeom>
            <a:noFill/>
          </p:spPr>
          <p:txBody>
            <a:bodyPr wrap="square">
              <a:spAutoFit/>
            </a:bodyPr>
            <a:lstStyle/>
            <a:p>
              <a:pPr algn="ctr"/>
              <a:r>
                <a:rPr lang="en-US" sz="1800" dirty="0">
                  <a:solidFill>
                    <a:srgbClr val="0070C0"/>
                  </a:solidFill>
                  <a:latin typeface="Garamond" panose="02020404030301010803" pitchFamily="18" charset="0"/>
                </a:rPr>
                <a:t>ATC</a:t>
              </a:r>
              <a:endParaRPr lang="en-US" dirty="0">
                <a:solidFill>
                  <a:srgbClr val="0070C0"/>
                </a:solidFill>
                <a:latin typeface="Garamond" panose="02020404030301010803" pitchFamily="18" charset="0"/>
              </a:endParaRPr>
            </a:p>
          </p:txBody>
        </p:sp>
        <p:sp>
          <p:nvSpPr>
            <p:cNvPr id="10" name="Freeform: Shape 9">
              <a:extLst>
                <a:ext uri="{FF2B5EF4-FFF2-40B4-BE49-F238E27FC236}">
                  <a16:creationId xmlns:a16="http://schemas.microsoft.com/office/drawing/2014/main" id="{06F48114-F4FF-56B9-808F-293B773BC8DF}"/>
                </a:ext>
              </a:extLst>
            </p:cNvPr>
            <p:cNvSpPr/>
            <p:nvPr/>
          </p:nvSpPr>
          <p:spPr>
            <a:xfrm>
              <a:off x="1447086" y="3108960"/>
              <a:ext cx="3506917" cy="1147423"/>
            </a:xfrm>
            <a:custGeom>
              <a:avLst/>
              <a:gdLst>
                <a:gd name="connsiteX0" fmla="*/ 0 w 3877056"/>
                <a:gd name="connsiteY0" fmla="*/ 320040 h 1147423"/>
                <a:gd name="connsiteX1" fmla="*/ 1362456 w 3877056"/>
                <a:gd name="connsiteY1" fmla="*/ 1143000 h 1147423"/>
                <a:gd name="connsiteX2" fmla="*/ 3877056 w 3877056"/>
                <a:gd name="connsiteY2" fmla="*/ 0 h 1147423"/>
              </a:gdLst>
              <a:ahLst/>
              <a:cxnLst>
                <a:cxn ang="0">
                  <a:pos x="connsiteX0" y="connsiteY0"/>
                </a:cxn>
                <a:cxn ang="0">
                  <a:pos x="connsiteX1" y="connsiteY1"/>
                </a:cxn>
                <a:cxn ang="0">
                  <a:pos x="connsiteX2" y="connsiteY2"/>
                </a:cxn>
              </a:cxnLst>
              <a:rect l="l" t="t" r="r" b="b"/>
              <a:pathLst>
                <a:path w="3877056" h="1147423">
                  <a:moveTo>
                    <a:pt x="0" y="320040"/>
                  </a:moveTo>
                  <a:cubicBezTo>
                    <a:pt x="358140" y="758190"/>
                    <a:pt x="716280" y="1196340"/>
                    <a:pt x="1362456" y="1143000"/>
                  </a:cubicBezTo>
                  <a:cubicBezTo>
                    <a:pt x="2008632" y="1089660"/>
                    <a:pt x="2942844" y="544830"/>
                    <a:pt x="3877056" y="0"/>
                  </a:cubicBezTo>
                </a:path>
              </a:pathLst>
            </a:cu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EC91CA8-2699-75FC-4CBB-1CB5F6F2ADDF}"/>
                </a:ext>
              </a:extLst>
            </p:cNvPr>
            <p:cNvSpPr txBox="1"/>
            <p:nvPr/>
          </p:nvSpPr>
          <p:spPr>
            <a:xfrm>
              <a:off x="432091" y="1220966"/>
              <a:ext cx="1042416" cy="646331"/>
            </a:xfrm>
            <a:prstGeom prst="rect">
              <a:avLst/>
            </a:prstGeom>
            <a:noFill/>
          </p:spPr>
          <p:txBody>
            <a:bodyPr wrap="square">
              <a:spAutoFit/>
            </a:bodyPr>
            <a:lstStyle/>
            <a:p>
              <a:pPr algn="ctr"/>
              <a:r>
                <a:rPr lang="en-US" sz="1800" dirty="0">
                  <a:latin typeface="Garamond" panose="02020404030301010803" pitchFamily="18" charset="0"/>
                </a:rPr>
                <a:t>Cost and</a:t>
              </a:r>
            </a:p>
            <a:p>
              <a:pPr algn="ctr"/>
              <a:r>
                <a:rPr lang="en-US" sz="1800" dirty="0">
                  <a:latin typeface="Garamond" panose="02020404030301010803" pitchFamily="18" charset="0"/>
                </a:rPr>
                <a:t>Revenue</a:t>
              </a:r>
              <a:endParaRPr lang="en-US" dirty="0">
                <a:latin typeface="Garamond" panose="02020404030301010803" pitchFamily="18" charset="0"/>
              </a:endParaRPr>
            </a:p>
          </p:txBody>
        </p:sp>
        <p:sp>
          <p:nvSpPr>
            <p:cNvPr id="57" name="Oval 56">
              <a:extLst>
                <a:ext uri="{FF2B5EF4-FFF2-40B4-BE49-F238E27FC236}">
                  <a16:creationId xmlns:a16="http://schemas.microsoft.com/office/drawing/2014/main" id="{59038F7F-8E35-62A2-E63F-FF96E28354BB}"/>
                </a:ext>
              </a:extLst>
            </p:cNvPr>
            <p:cNvSpPr/>
            <p:nvPr/>
          </p:nvSpPr>
          <p:spPr>
            <a:xfrm>
              <a:off x="1870015" y="4861070"/>
              <a:ext cx="63077" cy="63077"/>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838F58D7-7ADB-F7A8-118F-4761AEA4BD62}"/>
                </a:ext>
              </a:extLst>
            </p:cNvPr>
            <p:cNvCxnSpPr>
              <a:cxnSpLocks/>
            </p:cNvCxnSpPr>
            <p:nvPr/>
          </p:nvCxnSpPr>
          <p:spPr>
            <a:xfrm flipV="1">
              <a:off x="1901341" y="4947952"/>
              <a:ext cx="0" cy="881348"/>
            </a:xfrm>
            <a:prstGeom prst="line">
              <a:avLst/>
            </a:prstGeom>
            <a:ln w="3175">
              <a:solidFill>
                <a:schemeClr val="tx1"/>
              </a:solidFill>
              <a:prstDash val="dash"/>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F8FA2A43-5AE1-5DB0-EB7F-618B470C0DD8}"/>
                    </a:ext>
                  </a:extLst>
                </p:cNvPr>
                <p:cNvSpPr txBox="1"/>
                <p:nvPr/>
              </p:nvSpPr>
              <p:spPr>
                <a:xfrm>
                  <a:off x="1640064" y="5826414"/>
                  <a:ext cx="519692"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1600" i="1" dirty="0" smtClean="0">
                                <a:latin typeface="Cambria Math" panose="02040503050406030204" pitchFamily="18" charset="0"/>
                              </a:rPr>
                            </m:ctrlPr>
                          </m:sSubSupPr>
                          <m:e>
                            <m:r>
                              <m:rPr>
                                <m:nor/>
                              </m:rPr>
                              <a:rPr lang="en-US" sz="1600" dirty="0">
                                <a:latin typeface="Garamond" panose="02020404030301010803" pitchFamily="18" charset="0"/>
                              </a:rPr>
                              <m:t>Q</m:t>
                            </m:r>
                          </m:e>
                          <m:sub>
                            <m:r>
                              <m:rPr>
                                <m:nor/>
                              </m:rPr>
                              <a:rPr lang="en-US" sz="1600" b="0" i="0" dirty="0" smtClean="0">
                                <a:latin typeface="Garamond" panose="02020404030301010803" pitchFamily="18" charset="0"/>
                              </a:rPr>
                              <m:t>mc</m:t>
                            </m:r>
                          </m:sub>
                          <m:sup>
                            <m:r>
                              <a:rPr lang="en-US" sz="1600" b="0" i="1" dirty="0" smtClean="0">
                                <a:latin typeface="Cambria Math" panose="02040503050406030204" pitchFamily="18" charset="0"/>
                              </a:rPr>
                              <m:t>∗</m:t>
                            </m:r>
                          </m:sup>
                        </m:sSubSup>
                      </m:oMath>
                    </m:oMathPara>
                  </a14:m>
                  <a:endParaRPr lang="en-US" sz="1600" dirty="0"/>
                </a:p>
              </p:txBody>
            </p:sp>
          </mc:Choice>
          <mc:Fallback xmlns="">
            <p:sp>
              <p:nvSpPr>
                <p:cNvPr id="61" name="TextBox 60">
                  <a:extLst>
                    <a:ext uri="{FF2B5EF4-FFF2-40B4-BE49-F238E27FC236}">
                      <a16:creationId xmlns:a16="http://schemas.microsoft.com/office/drawing/2014/main" id="{F8FA2A43-5AE1-5DB0-EB7F-618B470C0DD8}"/>
                    </a:ext>
                  </a:extLst>
                </p:cNvPr>
                <p:cNvSpPr txBox="1">
                  <a:spLocks noRot="1" noChangeAspect="1" noMove="1" noResize="1" noEditPoints="1" noAdjustHandles="1" noChangeArrowheads="1" noChangeShapeType="1" noTextEdit="1"/>
                </p:cNvSpPr>
                <p:nvPr/>
              </p:nvSpPr>
              <p:spPr>
                <a:xfrm>
                  <a:off x="1640064" y="5826414"/>
                  <a:ext cx="519692" cy="338554"/>
                </a:xfrm>
                <a:prstGeom prst="rect">
                  <a:avLst/>
                </a:prstGeom>
                <a:blipFill>
                  <a:blip r:embed="rId3"/>
                  <a:stretch>
                    <a:fillRect r="-2353" b="-9091"/>
                  </a:stretch>
                </a:blipFill>
              </p:spPr>
              <p:txBody>
                <a:bodyPr/>
                <a:lstStyle/>
                <a:p>
                  <a:r>
                    <a:rPr lang="en-US">
                      <a:noFill/>
                    </a:rPr>
                    <a:t> </a:t>
                  </a:r>
                </a:p>
              </p:txBody>
            </p:sp>
          </mc:Fallback>
        </mc:AlternateContent>
        <p:cxnSp>
          <p:nvCxnSpPr>
            <p:cNvPr id="63" name="Straight Connector 62">
              <a:extLst>
                <a:ext uri="{FF2B5EF4-FFF2-40B4-BE49-F238E27FC236}">
                  <a16:creationId xmlns:a16="http://schemas.microsoft.com/office/drawing/2014/main" id="{507A15B5-4D68-C489-F04A-17C1AF6FC1FD}"/>
                </a:ext>
              </a:extLst>
            </p:cNvPr>
            <p:cNvCxnSpPr>
              <a:cxnSpLocks/>
            </p:cNvCxnSpPr>
            <p:nvPr/>
          </p:nvCxnSpPr>
          <p:spPr>
            <a:xfrm flipV="1">
              <a:off x="1901341" y="3988594"/>
              <a:ext cx="0" cy="895998"/>
            </a:xfrm>
            <a:prstGeom prst="line">
              <a:avLst/>
            </a:prstGeom>
            <a:ln w="3175">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65" name="Oval 64">
              <a:extLst>
                <a:ext uri="{FF2B5EF4-FFF2-40B4-BE49-F238E27FC236}">
                  <a16:creationId xmlns:a16="http://schemas.microsoft.com/office/drawing/2014/main" id="{179B390F-ECF0-7D90-908D-6F32F35CF6FC}"/>
                </a:ext>
              </a:extLst>
            </p:cNvPr>
            <p:cNvSpPr/>
            <p:nvPr/>
          </p:nvSpPr>
          <p:spPr>
            <a:xfrm>
              <a:off x="1869802" y="3946801"/>
              <a:ext cx="63077" cy="63077"/>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6" name="Straight Connector 65">
              <a:extLst>
                <a:ext uri="{FF2B5EF4-FFF2-40B4-BE49-F238E27FC236}">
                  <a16:creationId xmlns:a16="http://schemas.microsoft.com/office/drawing/2014/main" id="{9043C05C-4D6E-F771-61A2-C705B78D2631}"/>
                </a:ext>
              </a:extLst>
            </p:cNvPr>
            <p:cNvCxnSpPr>
              <a:cxnSpLocks/>
            </p:cNvCxnSpPr>
            <p:nvPr/>
          </p:nvCxnSpPr>
          <p:spPr>
            <a:xfrm flipH="1">
              <a:off x="946150" y="3978339"/>
              <a:ext cx="936913" cy="0"/>
            </a:xfrm>
            <a:prstGeom prst="line">
              <a:avLst/>
            </a:prstGeom>
            <a:ln w="3175">
              <a:solidFill>
                <a:schemeClr val="tx1"/>
              </a:solidFill>
              <a:prstDash val="dash"/>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C6CBC6BD-915D-657D-3A9E-26D92645E2E3}"/>
                    </a:ext>
                  </a:extLst>
                </p:cNvPr>
                <p:cNvSpPr txBox="1"/>
                <p:nvPr/>
              </p:nvSpPr>
              <p:spPr>
                <a:xfrm>
                  <a:off x="409144" y="3793673"/>
                  <a:ext cx="57062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1800" i="1" dirty="0" smtClean="0">
                                <a:latin typeface="Cambria Math" panose="02040503050406030204" pitchFamily="18" charset="0"/>
                              </a:rPr>
                            </m:ctrlPr>
                          </m:sSubSupPr>
                          <m:e>
                            <m:r>
                              <m:rPr>
                                <m:nor/>
                              </m:rPr>
                              <a:rPr lang="en-US" sz="1800" b="0" i="0" dirty="0" smtClean="0">
                                <a:latin typeface="Garamond" panose="02020404030301010803" pitchFamily="18" charset="0"/>
                              </a:rPr>
                              <m:t>P</m:t>
                            </m:r>
                          </m:e>
                          <m:sub>
                            <m:r>
                              <m:rPr>
                                <m:nor/>
                              </m:rPr>
                              <a:rPr lang="en-US" sz="1800" dirty="0">
                                <a:latin typeface="Garamond" panose="02020404030301010803" pitchFamily="18" charset="0"/>
                              </a:rPr>
                              <m:t>m</m:t>
                            </m:r>
                            <m:r>
                              <m:rPr>
                                <m:nor/>
                              </m:rPr>
                              <a:rPr lang="en-US" sz="1800" b="0" i="0" dirty="0" smtClean="0">
                                <a:latin typeface="Garamond" panose="02020404030301010803" pitchFamily="18" charset="0"/>
                              </a:rPr>
                              <m:t>c</m:t>
                            </m:r>
                          </m:sub>
                          <m:sup>
                            <m:r>
                              <a:rPr lang="en-US" sz="1800" i="1" dirty="0">
                                <a:latin typeface="Cambria Math" panose="02040503050406030204" pitchFamily="18" charset="0"/>
                              </a:rPr>
                              <m:t>∗</m:t>
                            </m:r>
                          </m:sup>
                        </m:sSubSup>
                      </m:oMath>
                    </m:oMathPara>
                  </a14:m>
                  <a:endParaRPr lang="en-US" dirty="0"/>
                </a:p>
              </p:txBody>
            </p:sp>
          </mc:Choice>
          <mc:Fallback xmlns="">
            <p:sp>
              <p:nvSpPr>
                <p:cNvPr id="69" name="TextBox 68">
                  <a:extLst>
                    <a:ext uri="{FF2B5EF4-FFF2-40B4-BE49-F238E27FC236}">
                      <a16:creationId xmlns:a16="http://schemas.microsoft.com/office/drawing/2014/main" id="{C6CBC6BD-915D-657D-3A9E-26D92645E2E3}"/>
                    </a:ext>
                  </a:extLst>
                </p:cNvPr>
                <p:cNvSpPr txBox="1">
                  <a:spLocks noRot="1" noChangeAspect="1" noMove="1" noResize="1" noEditPoints="1" noAdjustHandles="1" noChangeArrowheads="1" noChangeShapeType="1" noTextEdit="1"/>
                </p:cNvSpPr>
                <p:nvPr/>
              </p:nvSpPr>
              <p:spPr>
                <a:xfrm>
                  <a:off x="409144" y="3793673"/>
                  <a:ext cx="570620" cy="369332"/>
                </a:xfrm>
                <a:prstGeom prst="rect">
                  <a:avLst/>
                </a:prstGeom>
                <a:blipFill>
                  <a:blip r:embed="rId4"/>
                  <a:stretch>
                    <a:fillRect/>
                  </a:stretch>
                </a:blipFill>
              </p:spPr>
              <p:txBody>
                <a:bodyPr/>
                <a:lstStyle/>
                <a:p>
                  <a:r>
                    <a:rPr lang="en-US">
                      <a:noFill/>
                    </a:rPr>
                    <a:t> </a:t>
                  </a:r>
                </a:p>
              </p:txBody>
            </p:sp>
          </mc:Fallback>
        </mc:AlternateContent>
      </p:grpSp>
      <p:grpSp>
        <p:nvGrpSpPr>
          <p:cNvPr id="12" name="Group 11">
            <a:extLst>
              <a:ext uri="{FF2B5EF4-FFF2-40B4-BE49-F238E27FC236}">
                <a16:creationId xmlns:a16="http://schemas.microsoft.com/office/drawing/2014/main" id="{5D691FD0-B455-3115-5F3A-A1926C61B77C}"/>
              </a:ext>
            </a:extLst>
          </p:cNvPr>
          <p:cNvGrpSpPr/>
          <p:nvPr/>
        </p:nvGrpSpPr>
        <p:grpSpPr>
          <a:xfrm>
            <a:off x="2312412" y="4224844"/>
            <a:ext cx="519692" cy="1940124"/>
            <a:chOff x="2312412" y="4224844"/>
            <a:chExt cx="519692" cy="1940124"/>
          </a:xfrm>
        </p:grpSpPr>
        <p:sp>
          <p:nvSpPr>
            <p:cNvPr id="20" name="Oval 19">
              <a:extLst>
                <a:ext uri="{FF2B5EF4-FFF2-40B4-BE49-F238E27FC236}">
                  <a16:creationId xmlns:a16="http://schemas.microsoft.com/office/drawing/2014/main" id="{7548E247-FECE-099E-69F9-AA77B2C24238}"/>
                </a:ext>
              </a:extLst>
            </p:cNvPr>
            <p:cNvSpPr/>
            <p:nvPr/>
          </p:nvSpPr>
          <p:spPr>
            <a:xfrm>
              <a:off x="2519342" y="4224844"/>
              <a:ext cx="63077" cy="63077"/>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F90D755A-A8A1-8A4C-AE9F-5DBB7C04320B}"/>
                </a:ext>
              </a:extLst>
            </p:cNvPr>
            <p:cNvCxnSpPr>
              <a:cxnSpLocks/>
            </p:cNvCxnSpPr>
            <p:nvPr/>
          </p:nvCxnSpPr>
          <p:spPr>
            <a:xfrm flipV="1">
              <a:off x="2550880" y="4287921"/>
              <a:ext cx="0" cy="1536617"/>
            </a:xfrm>
            <a:prstGeom prst="line">
              <a:avLst/>
            </a:prstGeom>
            <a:ln w="3175">
              <a:solidFill>
                <a:schemeClr val="tx1"/>
              </a:solidFill>
              <a:prstDash val="dash"/>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A53C445-1A54-6BE6-1A5B-F092F39A3A83}"/>
                    </a:ext>
                  </a:extLst>
                </p:cNvPr>
                <p:cNvSpPr txBox="1"/>
                <p:nvPr/>
              </p:nvSpPr>
              <p:spPr>
                <a:xfrm>
                  <a:off x="2312412" y="5826414"/>
                  <a:ext cx="519692"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1600" i="1" dirty="0" smtClean="0">
                                <a:latin typeface="Cambria Math" panose="02040503050406030204" pitchFamily="18" charset="0"/>
                              </a:rPr>
                            </m:ctrlPr>
                          </m:sSupPr>
                          <m:e>
                            <m:r>
                              <m:rPr>
                                <m:nor/>
                              </m:rPr>
                              <a:rPr lang="en-US" sz="1600" dirty="0">
                                <a:latin typeface="Garamond" panose="02020404030301010803" pitchFamily="18" charset="0"/>
                              </a:rPr>
                              <m:t>Q</m:t>
                            </m:r>
                          </m:e>
                          <m:sup>
                            <m:r>
                              <a:rPr lang="en-US" sz="1600" b="0" i="1" dirty="0" smtClean="0">
                                <a:latin typeface="Cambria Math" panose="02040503050406030204" pitchFamily="18" charset="0"/>
                              </a:rPr>
                              <m:t>∗</m:t>
                            </m:r>
                          </m:sup>
                        </m:sSup>
                      </m:oMath>
                    </m:oMathPara>
                  </a14:m>
                  <a:endParaRPr lang="en-US" sz="1600" dirty="0"/>
                </a:p>
              </p:txBody>
            </p:sp>
          </mc:Choice>
          <mc:Fallback xmlns="">
            <p:sp>
              <p:nvSpPr>
                <p:cNvPr id="11" name="TextBox 10">
                  <a:extLst>
                    <a:ext uri="{FF2B5EF4-FFF2-40B4-BE49-F238E27FC236}">
                      <a16:creationId xmlns:a16="http://schemas.microsoft.com/office/drawing/2014/main" id="{5A53C445-1A54-6BE6-1A5B-F092F39A3A83}"/>
                    </a:ext>
                  </a:extLst>
                </p:cNvPr>
                <p:cNvSpPr txBox="1">
                  <a:spLocks noRot="1" noChangeAspect="1" noMove="1" noResize="1" noEditPoints="1" noAdjustHandles="1" noChangeArrowheads="1" noChangeShapeType="1" noTextEdit="1"/>
                </p:cNvSpPr>
                <p:nvPr/>
              </p:nvSpPr>
              <p:spPr>
                <a:xfrm>
                  <a:off x="2312412" y="5826414"/>
                  <a:ext cx="519692" cy="338554"/>
                </a:xfrm>
                <a:prstGeom prst="rect">
                  <a:avLst/>
                </a:prstGeom>
                <a:blipFill>
                  <a:blip r:embed="rId5"/>
                  <a:stretch>
                    <a:fillRect b="-9091"/>
                  </a:stretch>
                </a:blipFill>
              </p:spPr>
              <p:txBody>
                <a:bodyPr/>
                <a:lstStyle/>
                <a:p>
                  <a:r>
                    <a:rPr lang="en-US">
                      <a:noFill/>
                    </a:rPr>
                    <a:t> </a:t>
                  </a:r>
                </a:p>
              </p:txBody>
            </p:sp>
          </mc:Fallback>
        </mc:AlternateContent>
      </p:grpSp>
      <p:grpSp>
        <p:nvGrpSpPr>
          <p:cNvPr id="17" name="Group 16">
            <a:extLst>
              <a:ext uri="{FF2B5EF4-FFF2-40B4-BE49-F238E27FC236}">
                <a16:creationId xmlns:a16="http://schemas.microsoft.com/office/drawing/2014/main" id="{64E34039-9C09-8BC1-65D2-0F038B2EE16E}"/>
              </a:ext>
            </a:extLst>
          </p:cNvPr>
          <p:cNvGrpSpPr/>
          <p:nvPr/>
        </p:nvGrpSpPr>
        <p:grpSpPr>
          <a:xfrm>
            <a:off x="1431317" y="3871219"/>
            <a:ext cx="461665" cy="1151003"/>
            <a:chOff x="1431317" y="3871219"/>
            <a:chExt cx="461665" cy="1151003"/>
          </a:xfrm>
        </p:grpSpPr>
        <p:cxnSp>
          <p:nvCxnSpPr>
            <p:cNvPr id="14" name="Straight Arrow Connector 13">
              <a:extLst>
                <a:ext uri="{FF2B5EF4-FFF2-40B4-BE49-F238E27FC236}">
                  <a16:creationId xmlns:a16="http://schemas.microsoft.com/office/drawing/2014/main" id="{7C364826-7794-8204-B228-FD4A394D70A0}"/>
                </a:ext>
              </a:extLst>
            </p:cNvPr>
            <p:cNvCxnSpPr/>
            <p:nvPr/>
          </p:nvCxnSpPr>
          <p:spPr>
            <a:xfrm flipV="1">
              <a:off x="1831577" y="3988594"/>
              <a:ext cx="0" cy="895998"/>
            </a:xfrm>
            <a:prstGeom prst="straightConnector1">
              <a:avLst/>
            </a:prstGeom>
            <a:ln w="12700">
              <a:solidFill>
                <a:srgbClr val="FF00FF"/>
              </a:solidFill>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DC8CC015-8E6D-C38F-33B8-08757282D86F}"/>
                </a:ext>
              </a:extLst>
            </p:cNvPr>
            <p:cNvSpPr txBox="1"/>
            <p:nvPr/>
          </p:nvSpPr>
          <p:spPr>
            <a:xfrm>
              <a:off x="1431317" y="3871219"/>
              <a:ext cx="461665" cy="1151003"/>
            </a:xfrm>
            <a:prstGeom prst="rect">
              <a:avLst/>
            </a:prstGeom>
            <a:noFill/>
          </p:spPr>
          <p:txBody>
            <a:bodyPr vert="vert270" wrap="square">
              <a:spAutoFit/>
            </a:bodyPr>
            <a:lstStyle/>
            <a:p>
              <a:pPr algn="ctr"/>
              <a:r>
                <a:rPr lang="en-US" dirty="0">
                  <a:solidFill>
                    <a:srgbClr val="FF00FF"/>
                  </a:solidFill>
                  <a:latin typeface="Garamond" panose="02020404030301010803" pitchFamily="18" charset="0"/>
                </a:rPr>
                <a:t>Markup</a:t>
              </a:r>
            </a:p>
          </p:txBody>
        </p:sp>
      </p:grpSp>
    </p:spTree>
    <p:extLst>
      <p:ext uri="{BB962C8B-B14F-4D97-AF65-F5344CB8AC3E}">
        <p14:creationId xmlns:p14="http://schemas.microsoft.com/office/powerpoint/2010/main" val="142042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8BAC8-4CEE-B03E-E8D5-AB01B7C029F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EFF809-6611-134C-8C62-A3D783FB6536}"/>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sz="2400" dirty="0"/>
              <a:t>The outcome of monopolistic competition is not socially optimal.</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The main reason is markup pricing, which leads to some consumers valuing the good above the marginal cost of production but below the market price being unable to purchase the good.</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Regulation is relatively difficult compared to the case of a single monopoly producer:</a:t>
            </a:r>
          </a:p>
          <a:p>
            <a:pPr lvl="1">
              <a:defRPr sz="2000">
                <a:solidFill>
                  <a:srgbClr val="000000"/>
                </a:solidFill>
                <a:latin typeface="Garamond"/>
              </a:defRPr>
            </a:pPr>
            <a:r>
              <a:rPr lang="en-US" sz="2000" dirty="0"/>
              <a:t>Enforcing the rule MR=MC would guarantee that the socially desirable quantity is produced.</a:t>
            </a:r>
          </a:p>
          <a:p>
            <a:pPr lvl="1">
              <a:defRPr sz="2000">
                <a:solidFill>
                  <a:srgbClr val="000000"/>
                </a:solidFill>
                <a:latin typeface="Garamond"/>
              </a:defRPr>
            </a:pPr>
            <a:r>
              <a:rPr lang="en-US" sz="2000" dirty="0"/>
              <a:t>Many firms produce differentiated products, and estimating marginal costs for each producer is burdensome.</a:t>
            </a:r>
          </a:p>
          <a:p>
            <a:pPr lvl="1">
              <a:defRPr sz="2000">
                <a:solidFill>
                  <a:srgbClr val="000000"/>
                </a:solidFill>
                <a:latin typeface="Garamond"/>
              </a:defRPr>
            </a:pPr>
            <a:r>
              <a:rPr lang="en-US" sz="2000" dirty="0"/>
              <a:t>Estimating the individual demand curve and marginal revenue curve for each firm is even more challenging.</a:t>
            </a:r>
          </a:p>
          <a:p>
            <a:pPr lvl="1">
              <a:defRPr sz="2000">
                <a:solidFill>
                  <a:srgbClr val="000000"/>
                </a:solidFill>
                <a:latin typeface="Garamond"/>
              </a:defRPr>
            </a:pPr>
            <a:r>
              <a:rPr lang="en-US" sz="2000" dirty="0"/>
              <a:t>Firms in monopolistic competition earn zero profits in the long run, so forcing them to lower prices to marginal cost would lead to economic losses.</a:t>
            </a:r>
          </a:p>
          <a:p>
            <a:pPr lvl="1">
              <a:defRPr sz="2000">
                <a:solidFill>
                  <a:srgbClr val="000000"/>
                </a:solidFill>
                <a:latin typeface="Garamond"/>
              </a:defRPr>
            </a:pPr>
            <a:endParaRPr lang="en-US" sz="2000" dirty="0"/>
          </a:p>
        </p:txBody>
      </p:sp>
      <p:sp>
        <p:nvSpPr>
          <p:cNvPr id="4" name="Rectangle 3">
            <a:extLst>
              <a:ext uri="{FF2B5EF4-FFF2-40B4-BE49-F238E27FC236}">
                <a16:creationId xmlns:a16="http://schemas.microsoft.com/office/drawing/2014/main" id="{9A708492-246F-22BE-681F-3F15466199FA}"/>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B920C6-C3A4-1365-A39B-11024D8122B0}"/>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Monopolistic Competition and Social Welfare</a:t>
            </a:r>
          </a:p>
        </p:txBody>
      </p:sp>
      <p:sp>
        <p:nvSpPr>
          <p:cNvPr id="5" name="Rectangle 4">
            <a:extLst>
              <a:ext uri="{FF2B5EF4-FFF2-40B4-BE49-F238E27FC236}">
                <a16:creationId xmlns:a16="http://schemas.microsoft.com/office/drawing/2014/main" id="{64C230A3-F7BD-8E00-A865-C56B15363B7F}"/>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9474830-7FF3-6A34-2CB9-D35DE72C746C}"/>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69E255DF-25B7-334E-A64A-8DBDCE4E216B}"/>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11</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49184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F10A7-A364-FF6D-F7CB-0EE64283CFE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FF0117-C4EF-93C5-A264-C01EC70DC4DE}"/>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sz="2400" dirty="0"/>
              <a:t>Another source of inefficiency is the number of firms competing in a market with monopolistic competition, since there can be either too many or too few firms.</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Consider a situation where a new firm enters the monopolistically competitive market.</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Two externalities arise due to this new entrant:</a:t>
            </a:r>
          </a:p>
          <a:p>
            <a:pPr lvl="1">
              <a:defRPr sz="2000">
                <a:solidFill>
                  <a:srgbClr val="000000"/>
                </a:solidFill>
                <a:latin typeface="Garamond"/>
              </a:defRPr>
            </a:pPr>
            <a:r>
              <a:rPr lang="en-US" sz="2000" dirty="0"/>
              <a:t>Product-variety externality: Consumers benefit from the introduction of a new product, so the entrant creates a positive externality for consumers.</a:t>
            </a:r>
          </a:p>
          <a:p>
            <a:pPr lvl="1">
              <a:defRPr sz="2000">
                <a:solidFill>
                  <a:srgbClr val="000000"/>
                </a:solidFill>
                <a:latin typeface="Garamond"/>
              </a:defRPr>
            </a:pPr>
            <a:r>
              <a:rPr lang="en-US" sz="2000" dirty="0"/>
              <a:t>Business-stealing externality: Incumbent firms lose customers and profit when new competitors enter the market, so the entrant imposes a negative externality on existing firms.</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The relative size of these opposing externalities is very difficult to measure.</a:t>
            </a:r>
          </a:p>
          <a:p>
            <a:pPr lvl="3">
              <a:defRPr sz="2000">
                <a:solidFill>
                  <a:srgbClr val="000000"/>
                </a:solidFill>
                <a:latin typeface="Garamond"/>
              </a:defRPr>
            </a:pPr>
            <a:endParaRPr lang="en-US" sz="1200" dirty="0"/>
          </a:p>
          <a:p>
            <a:pPr>
              <a:defRPr sz="2000">
                <a:solidFill>
                  <a:srgbClr val="000000"/>
                </a:solidFill>
                <a:latin typeface="Garamond"/>
              </a:defRPr>
            </a:pPr>
            <a:endParaRPr lang="en-US" sz="2400" dirty="0"/>
          </a:p>
        </p:txBody>
      </p:sp>
      <p:sp>
        <p:nvSpPr>
          <p:cNvPr id="4" name="Rectangle 3">
            <a:extLst>
              <a:ext uri="{FF2B5EF4-FFF2-40B4-BE49-F238E27FC236}">
                <a16:creationId xmlns:a16="http://schemas.microsoft.com/office/drawing/2014/main" id="{9211D1DD-C143-AF3C-E227-B2F9FC7AF47E}"/>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54176E-387E-12D9-46F1-0C158E271C7D}"/>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Monopolistic Competition and Social Welfare</a:t>
            </a:r>
          </a:p>
        </p:txBody>
      </p:sp>
      <p:sp>
        <p:nvSpPr>
          <p:cNvPr id="5" name="Rectangle 4">
            <a:extLst>
              <a:ext uri="{FF2B5EF4-FFF2-40B4-BE49-F238E27FC236}">
                <a16:creationId xmlns:a16="http://schemas.microsoft.com/office/drawing/2014/main" id="{E0717017-E8CF-9DAA-E9B1-0563D83A83DE}"/>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5CA79D55-2789-5E25-ABE3-D55D02CAEFF5}"/>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7E35A30B-1429-3A6A-6EE0-1ADEC533C28B}"/>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12</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87353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FDA1D-22EA-4DD5-1C68-747DB16ACB1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490607-B813-4CA3-7C80-4AB587A76D08}"/>
              </a:ext>
            </a:extLst>
          </p:cNvPr>
          <p:cNvSpPr>
            <a:spLocks noGrp="1"/>
          </p:cNvSpPr>
          <p:nvPr>
            <p:ph idx="1"/>
          </p:nvPr>
        </p:nvSpPr>
        <p:spPr>
          <a:xfrm>
            <a:off x="5779008" y="1300900"/>
            <a:ext cx="5868046" cy="5081046"/>
          </a:xfrm>
        </p:spPr>
        <p:txBody>
          <a:bodyPr>
            <a:normAutofit/>
          </a:bodyPr>
          <a:lstStyle/>
          <a:p>
            <a:pPr>
              <a:defRPr sz="2000">
                <a:solidFill>
                  <a:srgbClr val="000000"/>
                </a:solidFill>
                <a:latin typeface="Garamond"/>
              </a:defRPr>
            </a:pPr>
            <a:r>
              <a:rPr lang="en-US" altLang="zh-TW" sz="2400" dirty="0"/>
              <a:t>Initially, the firm is earning zero economic profit, as shown in the graph.</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Suppose that the demand for the firm’s good increases due to effective marketing.</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The demand curve shifts to the right (and the MR curve shifts as well).</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The firm increases its output and raises its price according to consumers’ WTP (D).</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With the increase in demand, the firm now earns positive economic profit.</a:t>
            </a:r>
          </a:p>
          <a:p>
            <a:pPr lvl="3">
              <a:defRPr sz="2000">
                <a:solidFill>
                  <a:srgbClr val="000000"/>
                </a:solidFill>
                <a:latin typeface="Garamond"/>
              </a:defRPr>
            </a:pPr>
            <a:endParaRPr lang="en-US" altLang="zh-TW" sz="1200" dirty="0"/>
          </a:p>
        </p:txBody>
      </p:sp>
      <p:sp>
        <p:nvSpPr>
          <p:cNvPr id="4" name="Rectangle 3">
            <a:extLst>
              <a:ext uri="{FF2B5EF4-FFF2-40B4-BE49-F238E27FC236}">
                <a16:creationId xmlns:a16="http://schemas.microsoft.com/office/drawing/2014/main" id="{DC5E399A-53E3-D66F-AEC2-F7140594A053}"/>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1ADB1D-9A5F-7354-8283-46B9D26E07FD}"/>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Shifts in Demand</a:t>
            </a:r>
          </a:p>
        </p:txBody>
      </p:sp>
      <p:sp>
        <p:nvSpPr>
          <p:cNvPr id="5" name="Rectangle 4">
            <a:extLst>
              <a:ext uri="{FF2B5EF4-FFF2-40B4-BE49-F238E27FC236}">
                <a16:creationId xmlns:a16="http://schemas.microsoft.com/office/drawing/2014/main" id="{80BC78ED-E019-6EC4-17F4-D90DFA73C38F}"/>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6FCBFC02-0E22-8667-99D4-FBF69DDFCE6B}"/>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0076A070-3D4F-01CD-8792-84D9BC24F7E0}"/>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13</a:t>
            </a:fld>
            <a:r>
              <a:rPr lang="en-US" b="1" dirty="0">
                <a:solidFill>
                  <a:schemeClr val="bg1"/>
                </a:solidFill>
                <a:latin typeface="Garamond" panose="02020404030301010803" pitchFamily="18" charset="0"/>
              </a:rPr>
              <a:t> </a:t>
            </a:r>
          </a:p>
        </p:txBody>
      </p:sp>
      <p:grpSp>
        <p:nvGrpSpPr>
          <p:cNvPr id="29" name="Group 28">
            <a:extLst>
              <a:ext uri="{FF2B5EF4-FFF2-40B4-BE49-F238E27FC236}">
                <a16:creationId xmlns:a16="http://schemas.microsoft.com/office/drawing/2014/main" id="{2A91911F-D9A0-8545-77EE-D0CB5F189921}"/>
              </a:ext>
            </a:extLst>
          </p:cNvPr>
          <p:cNvGrpSpPr/>
          <p:nvPr/>
        </p:nvGrpSpPr>
        <p:grpSpPr>
          <a:xfrm>
            <a:off x="953699" y="3081338"/>
            <a:ext cx="3351440" cy="2790522"/>
            <a:chOff x="953699" y="3081338"/>
            <a:chExt cx="3351440" cy="2790522"/>
          </a:xfrm>
        </p:grpSpPr>
        <p:cxnSp>
          <p:nvCxnSpPr>
            <p:cNvPr id="40" name="Straight Connector 39">
              <a:extLst>
                <a:ext uri="{FF2B5EF4-FFF2-40B4-BE49-F238E27FC236}">
                  <a16:creationId xmlns:a16="http://schemas.microsoft.com/office/drawing/2014/main" id="{D09C72CB-A065-0C7A-A2E2-67288CABF790}"/>
                </a:ext>
              </a:extLst>
            </p:cNvPr>
            <p:cNvCxnSpPr>
              <a:cxnSpLocks/>
            </p:cNvCxnSpPr>
            <p:nvPr/>
          </p:nvCxnSpPr>
          <p:spPr>
            <a:xfrm>
              <a:off x="960437" y="3099434"/>
              <a:ext cx="1434278" cy="2725104"/>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FA1FF74D-F646-6E35-DEE0-ABDABCDB588B}"/>
                </a:ext>
              </a:extLst>
            </p:cNvPr>
            <p:cNvCxnSpPr>
              <a:cxnSpLocks/>
            </p:cNvCxnSpPr>
            <p:nvPr/>
          </p:nvCxnSpPr>
          <p:spPr>
            <a:xfrm>
              <a:off x="953699" y="3081338"/>
              <a:ext cx="2884876" cy="274941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D83FB76C-6DE0-C465-8C2A-ECDED42A69A1}"/>
                    </a:ext>
                  </a:extLst>
                </p:cNvPr>
                <p:cNvSpPr txBox="1"/>
                <p:nvPr/>
              </p:nvSpPr>
              <p:spPr>
                <a:xfrm>
                  <a:off x="3672387" y="5502528"/>
                  <a:ext cx="632752" cy="36933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sz="1800" i="1" smtClean="0">
                                <a:solidFill>
                                  <a:srgbClr val="7030A0"/>
                                </a:solidFill>
                                <a:latin typeface="Cambria Math" panose="02040503050406030204" pitchFamily="18" charset="0"/>
                              </a:rPr>
                            </m:ctrlPr>
                          </m:sSubPr>
                          <m:e>
                            <m:r>
                              <m:rPr>
                                <m:nor/>
                              </m:rPr>
                              <a:rPr lang="en-US" dirty="0">
                                <a:solidFill>
                                  <a:srgbClr val="7030A0"/>
                                </a:solidFill>
                                <a:latin typeface="Garamond" panose="02020404030301010803" pitchFamily="18" charset="0"/>
                              </a:rPr>
                              <m:t>D</m:t>
                            </m:r>
                          </m:e>
                          <m:sub>
                            <m:r>
                              <a:rPr lang="en-US" sz="1800" b="0" i="1" smtClean="0">
                                <a:solidFill>
                                  <a:srgbClr val="7030A0"/>
                                </a:solidFill>
                                <a:latin typeface="Cambria Math" panose="02040503050406030204" pitchFamily="18" charset="0"/>
                              </a:rPr>
                              <m:t>0</m:t>
                            </m:r>
                          </m:sub>
                        </m:sSub>
                      </m:oMath>
                    </m:oMathPara>
                  </a14:m>
                  <a:endParaRPr lang="en-US" dirty="0">
                    <a:solidFill>
                      <a:srgbClr val="7030A0"/>
                    </a:solidFill>
                    <a:latin typeface="Garamond" panose="02020404030301010803" pitchFamily="18" charset="0"/>
                  </a:endParaRPr>
                </a:p>
              </p:txBody>
            </p:sp>
          </mc:Choice>
          <mc:Fallback xmlns="">
            <p:sp>
              <p:nvSpPr>
                <p:cNvPr id="43" name="TextBox 42">
                  <a:extLst>
                    <a:ext uri="{FF2B5EF4-FFF2-40B4-BE49-F238E27FC236}">
                      <a16:creationId xmlns:a16="http://schemas.microsoft.com/office/drawing/2014/main" id="{D83FB76C-6DE0-C465-8C2A-ECDED42A69A1}"/>
                    </a:ext>
                  </a:extLst>
                </p:cNvPr>
                <p:cNvSpPr txBox="1">
                  <a:spLocks noRot="1" noChangeAspect="1" noMove="1" noResize="1" noEditPoints="1" noAdjustHandles="1" noChangeArrowheads="1" noChangeShapeType="1" noTextEdit="1"/>
                </p:cNvSpPr>
                <p:nvPr/>
              </p:nvSpPr>
              <p:spPr>
                <a:xfrm>
                  <a:off x="3672387" y="5502528"/>
                  <a:ext cx="632752"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CC698E7C-AEF6-9936-743A-A3B67043F773}"/>
                    </a:ext>
                  </a:extLst>
                </p:cNvPr>
                <p:cNvSpPr txBox="1"/>
                <p:nvPr/>
              </p:nvSpPr>
              <p:spPr>
                <a:xfrm>
                  <a:off x="1214890" y="4360766"/>
                  <a:ext cx="632752" cy="36933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i="1" smtClean="0">
                                <a:solidFill>
                                  <a:srgbClr val="00B050"/>
                                </a:solidFill>
                                <a:latin typeface="Cambria Math" panose="02040503050406030204" pitchFamily="18" charset="0"/>
                              </a:rPr>
                            </m:ctrlPr>
                          </m:sSubPr>
                          <m:e>
                            <m:r>
                              <m:rPr>
                                <m:nor/>
                              </m:rPr>
                              <a:rPr lang="en-US" dirty="0">
                                <a:solidFill>
                                  <a:srgbClr val="00B050"/>
                                </a:solidFill>
                                <a:latin typeface="Garamond" panose="02020404030301010803" pitchFamily="18" charset="0"/>
                              </a:rPr>
                              <m:t>MR</m:t>
                            </m:r>
                          </m:e>
                          <m:sub>
                            <m:r>
                              <a:rPr lang="en-US" b="0" i="1" smtClean="0">
                                <a:solidFill>
                                  <a:srgbClr val="00B050"/>
                                </a:solidFill>
                                <a:latin typeface="Cambria Math" panose="02040503050406030204" pitchFamily="18" charset="0"/>
                              </a:rPr>
                              <m:t>0</m:t>
                            </m:r>
                          </m:sub>
                        </m:sSub>
                      </m:oMath>
                    </m:oMathPara>
                  </a14:m>
                  <a:endParaRPr lang="en-US" dirty="0">
                    <a:solidFill>
                      <a:srgbClr val="00B050"/>
                    </a:solidFill>
                    <a:latin typeface="Garamond" panose="02020404030301010803" pitchFamily="18" charset="0"/>
                  </a:endParaRPr>
                </a:p>
              </p:txBody>
            </p:sp>
          </mc:Choice>
          <mc:Fallback xmlns="">
            <p:sp>
              <p:nvSpPr>
                <p:cNvPr id="44" name="TextBox 43">
                  <a:extLst>
                    <a:ext uri="{FF2B5EF4-FFF2-40B4-BE49-F238E27FC236}">
                      <a16:creationId xmlns:a16="http://schemas.microsoft.com/office/drawing/2014/main" id="{CC698E7C-AEF6-9936-743A-A3B67043F773}"/>
                    </a:ext>
                  </a:extLst>
                </p:cNvPr>
                <p:cNvSpPr txBox="1">
                  <a:spLocks noRot="1" noChangeAspect="1" noMove="1" noResize="1" noEditPoints="1" noAdjustHandles="1" noChangeArrowheads="1" noChangeShapeType="1" noTextEdit="1"/>
                </p:cNvSpPr>
                <p:nvPr/>
              </p:nvSpPr>
              <p:spPr>
                <a:xfrm>
                  <a:off x="1214890" y="4360766"/>
                  <a:ext cx="632752" cy="369332"/>
                </a:xfrm>
                <a:prstGeom prst="rect">
                  <a:avLst/>
                </a:prstGeom>
                <a:blipFill>
                  <a:blip r:embed="rId3"/>
                  <a:stretch>
                    <a:fillRect l="-962"/>
                  </a:stretch>
                </a:blipFill>
              </p:spPr>
              <p:txBody>
                <a:bodyPr/>
                <a:lstStyle/>
                <a:p>
                  <a:r>
                    <a:rPr lang="en-US">
                      <a:noFill/>
                    </a:rPr>
                    <a:t> </a:t>
                  </a:r>
                </a:p>
              </p:txBody>
            </p:sp>
          </mc:Fallback>
        </mc:AlternateContent>
      </p:grpSp>
      <p:grpSp>
        <p:nvGrpSpPr>
          <p:cNvPr id="28" name="Group 27">
            <a:extLst>
              <a:ext uri="{FF2B5EF4-FFF2-40B4-BE49-F238E27FC236}">
                <a16:creationId xmlns:a16="http://schemas.microsoft.com/office/drawing/2014/main" id="{D852BE40-AA5E-769C-33E3-46FF9BE46DBF}"/>
              </a:ext>
            </a:extLst>
          </p:cNvPr>
          <p:cNvGrpSpPr/>
          <p:nvPr/>
        </p:nvGrpSpPr>
        <p:grpSpPr>
          <a:xfrm>
            <a:off x="409144" y="1220966"/>
            <a:ext cx="4941268" cy="4985132"/>
            <a:chOff x="409144" y="1220966"/>
            <a:chExt cx="4941268" cy="4985132"/>
          </a:xfrm>
        </p:grpSpPr>
        <p:sp>
          <p:nvSpPr>
            <p:cNvPr id="39" name="TextBox 38">
              <a:extLst>
                <a:ext uri="{FF2B5EF4-FFF2-40B4-BE49-F238E27FC236}">
                  <a16:creationId xmlns:a16="http://schemas.microsoft.com/office/drawing/2014/main" id="{57E40020-33B9-CDC4-52B7-54080859D2D0}"/>
                </a:ext>
              </a:extLst>
            </p:cNvPr>
            <p:cNvSpPr txBox="1"/>
            <p:nvPr/>
          </p:nvSpPr>
          <p:spPr>
            <a:xfrm>
              <a:off x="4307996" y="5836766"/>
              <a:ext cx="1042416" cy="369332"/>
            </a:xfrm>
            <a:prstGeom prst="rect">
              <a:avLst/>
            </a:prstGeom>
            <a:noFill/>
          </p:spPr>
          <p:txBody>
            <a:bodyPr wrap="square">
              <a:spAutoFit/>
            </a:bodyPr>
            <a:lstStyle/>
            <a:p>
              <a:pPr algn="ctr"/>
              <a:r>
                <a:rPr lang="en-US" sz="1800" dirty="0">
                  <a:latin typeface="Garamond" panose="02020404030301010803" pitchFamily="18" charset="0"/>
                </a:rPr>
                <a:t>Output</a:t>
              </a:r>
              <a:endParaRPr lang="en-US" dirty="0">
                <a:latin typeface="Garamond" panose="02020404030301010803" pitchFamily="18" charset="0"/>
              </a:endParaRPr>
            </a:p>
          </p:txBody>
        </p:sp>
        <p:cxnSp>
          <p:nvCxnSpPr>
            <p:cNvPr id="45" name="Straight Connector 44">
              <a:extLst>
                <a:ext uri="{FF2B5EF4-FFF2-40B4-BE49-F238E27FC236}">
                  <a16:creationId xmlns:a16="http://schemas.microsoft.com/office/drawing/2014/main" id="{734B0B06-FFE8-46C1-232E-94C8C3980144}"/>
                </a:ext>
              </a:extLst>
            </p:cNvPr>
            <p:cNvCxnSpPr>
              <a:cxnSpLocks/>
            </p:cNvCxnSpPr>
            <p:nvPr/>
          </p:nvCxnSpPr>
          <p:spPr>
            <a:xfrm flipV="1">
              <a:off x="1290920" y="2574397"/>
              <a:ext cx="2951534" cy="2928587"/>
            </a:xfrm>
            <a:prstGeom prst="line">
              <a:avLst/>
            </a:prstGeom>
            <a:ln w="190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E28ACC46-B21C-4C2B-643D-D5BA889BF3B4}"/>
                </a:ext>
              </a:extLst>
            </p:cNvPr>
            <p:cNvCxnSpPr>
              <a:cxnSpLocks/>
            </p:cNvCxnSpPr>
            <p:nvPr/>
          </p:nvCxnSpPr>
          <p:spPr>
            <a:xfrm flipV="1">
              <a:off x="953299" y="1837354"/>
              <a:ext cx="0" cy="420869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70F59433-A78C-EA59-CAAE-06410335EC85}"/>
                </a:ext>
              </a:extLst>
            </p:cNvPr>
            <p:cNvCxnSpPr>
              <a:cxnSpLocks/>
            </p:cNvCxnSpPr>
            <p:nvPr/>
          </p:nvCxnSpPr>
          <p:spPr>
            <a:xfrm rot="5400000" flipV="1">
              <a:off x="2849657" y="3724286"/>
              <a:ext cx="0" cy="420869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9823F399-3E64-C046-45EB-7858858A99B5}"/>
                </a:ext>
              </a:extLst>
            </p:cNvPr>
            <p:cNvSpPr txBox="1"/>
            <p:nvPr/>
          </p:nvSpPr>
          <p:spPr>
            <a:xfrm>
              <a:off x="4175974" y="2335577"/>
              <a:ext cx="585490" cy="369332"/>
            </a:xfrm>
            <a:prstGeom prst="rect">
              <a:avLst/>
            </a:prstGeom>
            <a:noFill/>
          </p:spPr>
          <p:txBody>
            <a:bodyPr wrap="square">
              <a:spAutoFit/>
            </a:bodyPr>
            <a:lstStyle/>
            <a:p>
              <a:pPr algn="ctr"/>
              <a:r>
                <a:rPr lang="en-US" sz="1800" dirty="0">
                  <a:solidFill>
                    <a:srgbClr val="FF0000"/>
                  </a:solidFill>
                  <a:latin typeface="Garamond" panose="02020404030301010803" pitchFamily="18" charset="0"/>
                </a:rPr>
                <a:t>MC</a:t>
              </a:r>
              <a:endParaRPr lang="en-US" dirty="0">
                <a:solidFill>
                  <a:srgbClr val="FF0000"/>
                </a:solidFill>
                <a:latin typeface="Garamond" panose="02020404030301010803" pitchFamily="18" charset="0"/>
              </a:endParaRPr>
            </a:p>
          </p:txBody>
        </p:sp>
        <p:sp>
          <p:nvSpPr>
            <p:cNvPr id="54" name="TextBox 53">
              <a:extLst>
                <a:ext uri="{FF2B5EF4-FFF2-40B4-BE49-F238E27FC236}">
                  <a16:creationId xmlns:a16="http://schemas.microsoft.com/office/drawing/2014/main" id="{888F99FD-8436-4E82-3CE0-10EA5114EB55}"/>
                </a:ext>
              </a:extLst>
            </p:cNvPr>
            <p:cNvSpPr txBox="1"/>
            <p:nvPr/>
          </p:nvSpPr>
          <p:spPr>
            <a:xfrm>
              <a:off x="4627766" y="2772124"/>
              <a:ext cx="632752" cy="369332"/>
            </a:xfrm>
            <a:prstGeom prst="rect">
              <a:avLst/>
            </a:prstGeom>
            <a:noFill/>
          </p:spPr>
          <p:txBody>
            <a:bodyPr wrap="square">
              <a:spAutoFit/>
            </a:bodyPr>
            <a:lstStyle/>
            <a:p>
              <a:pPr algn="ctr"/>
              <a:r>
                <a:rPr lang="en-US" sz="1800" dirty="0">
                  <a:solidFill>
                    <a:srgbClr val="0070C0"/>
                  </a:solidFill>
                  <a:latin typeface="Garamond" panose="02020404030301010803" pitchFamily="18" charset="0"/>
                </a:rPr>
                <a:t>ATC</a:t>
              </a:r>
              <a:endParaRPr lang="en-US" dirty="0">
                <a:solidFill>
                  <a:srgbClr val="0070C0"/>
                </a:solidFill>
                <a:latin typeface="Garamond" panose="02020404030301010803" pitchFamily="18" charset="0"/>
              </a:endParaRPr>
            </a:p>
          </p:txBody>
        </p:sp>
        <p:sp>
          <p:nvSpPr>
            <p:cNvPr id="10" name="Freeform: Shape 9">
              <a:extLst>
                <a:ext uri="{FF2B5EF4-FFF2-40B4-BE49-F238E27FC236}">
                  <a16:creationId xmlns:a16="http://schemas.microsoft.com/office/drawing/2014/main" id="{C81AE288-2E1F-4A7C-96B0-4B45B5B5AAF2}"/>
                </a:ext>
              </a:extLst>
            </p:cNvPr>
            <p:cNvSpPr/>
            <p:nvPr/>
          </p:nvSpPr>
          <p:spPr>
            <a:xfrm>
              <a:off x="1447086" y="3108960"/>
              <a:ext cx="3506917" cy="1147423"/>
            </a:xfrm>
            <a:custGeom>
              <a:avLst/>
              <a:gdLst>
                <a:gd name="connsiteX0" fmla="*/ 0 w 3877056"/>
                <a:gd name="connsiteY0" fmla="*/ 320040 h 1147423"/>
                <a:gd name="connsiteX1" fmla="*/ 1362456 w 3877056"/>
                <a:gd name="connsiteY1" fmla="*/ 1143000 h 1147423"/>
                <a:gd name="connsiteX2" fmla="*/ 3877056 w 3877056"/>
                <a:gd name="connsiteY2" fmla="*/ 0 h 1147423"/>
              </a:gdLst>
              <a:ahLst/>
              <a:cxnLst>
                <a:cxn ang="0">
                  <a:pos x="connsiteX0" y="connsiteY0"/>
                </a:cxn>
                <a:cxn ang="0">
                  <a:pos x="connsiteX1" y="connsiteY1"/>
                </a:cxn>
                <a:cxn ang="0">
                  <a:pos x="connsiteX2" y="connsiteY2"/>
                </a:cxn>
              </a:cxnLst>
              <a:rect l="l" t="t" r="r" b="b"/>
              <a:pathLst>
                <a:path w="3877056" h="1147423">
                  <a:moveTo>
                    <a:pt x="0" y="320040"/>
                  </a:moveTo>
                  <a:cubicBezTo>
                    <a:pt x="358140" y="758190"/>
                    <a:pt x="716280" y="1196340"/>
                    <a:pt x="1362456" y="1143000"/>
                  </a:cubicBezTo>
                  <a:cubicBezTo>
                    <a:pt x="2008632" y="1089660"/>
                    <a:pt x="2942844" y="544830"/>
                    <a:pt x="3877056" y="0"/>
                  </a:cubicBezTo>
                </a:path>
              </a:pathLst>
            </a:cu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943A89B-3CA0-3900-C75B-8C3142758D10}"/>
                </a:ext>
              </a:extLst>
            </p:cNvPr>
            <p:cNvSpPr txBox="1"/>
            <p:nvPr/>
          </p:nvSpPr>
          <p:spPr>
            <a:xfrm>
              <a:off x="432091" y="1220966"/>
              <a:ext cx="1042416" cy="646331"/>
            </a:xfrm>
            <a:prstGeom prst="rect">
              <a:avLst/>
            </a:prstGeom>
            <a:noFill/>
          </p:spPr>
          <p:txBody>
            <a:bodyPr wrap="square">
              <a:spAutoFit/>
            </a:bodyPr>
            <a:lstStyle/>
            <a:p>
              <a:pPr algn="ctr"/>
              <a:r>
                <a:rPr lang="en-US" sz="1800" dirty="0">
                  <a:latin typeface="Garamond" panose="02020404030301010803" pitchFamily="18" charset="0"/>
                </a:rPr>
                <a:t>Cost and</a:t>
              </a:r>
            </a:p>
            <a:p>
              <a:pPr algn="ctr"/>
              <a:r>
                <a:rPr lang="en-US" sz="1800" dirty="0">
                  <a:latin typeface="Garamond" panose="02020404030301010803" pitchFamily="18" charset="0"/>
                </a:rPr>
                <a:t>Revenue</a:t>
              </a:r>
              <a:endParaRPr lang="en-US" dirty="0">
                <a:latin typeface="Garamond" panose="02020404030301010803" pitchFamily="18" charset="0"/>
              </a:endParaRPr>
            </a:p>
          </p:txBody>
        </p:sp>
        <p:sp>
          <p:nvSpPr>
            <p:cNvPr id="57" name="Oval 56">
              <a:extLst>
                <a:ext uri="{FF2B5EF4-FFF2-40B4-BE49-F238E27FC236}">
                  <a16:creationId xmlns:a16="http://schemas.microsoft.com/office/drawing/2014/main" id="{C023D2CB-899E-5E6D-4B33-D0E3DAB3EF5D}"/>
                </a:ext>
              </a:extLst>
            </p:cNvPr>
            <p:cNvSpPr/>
            <p:nvPr/>
          </p:nvSpPr>
          <p:spPr>
            <a:xfrm>
              <a:off x="1870015" y="4861070"/>
              <a:ext cx="63077" cy="63077"/>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9" name="Straight Connector 58">
              <a:extLst>
                <a:ext uri="{FF2B5EF4-FFF2-40B4-BE49-F238E27FC236}">
                  <a16:creationId xmlns:a16="http://schemas.microsoft.com/office/drawing/2014/main" id="{EF41EDB4-D788-4157-F9CC-FC823805B1F9}"/>
                </a:ext>
              </a:extLst>
            </p:cNvPr>
            <p:cNvCxnSpPr>
              <a:cxnSpLocks/>
            </p:cNvCxnSpPr>
            <p:nvPr/>
          </p:nvCxnSpPr>
          <p:spPr>
            <a:xfrm flipV="1">
              <a:off x="1901341" y="4947952"/>
              <a:ext cx="0" cy="881348"/>
            </a:xfrm>
            <a:prstGeom prst="line">
              <a:avLst/>
            </a:prstGeom>
            <a:ln w="3175">
              <a:solidFill>
                <a:schemeClr val="tx1"/>
              </a:solidFill>
              <a:prstDash val="dash"/>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4AC62D78-47E5-7914-65EF-F0DC570ACDD1}"/>
                    </a:ext>
                  </a:extLst>
                </p:cNvPr>
                <p:cNvSpPr txBox="1"/>
                <p:nvPr/>
              </p:nvSpPr>
              <p:spPr>
                <a:xfrm>
                  <a:off x="1531266" y="5794537"/>
                  <a:ext cx="519692"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1600" i="1" dirty="0" smtClean="0">
                                <a:latin typeface="Cambria Math" panose="02040503050406030204" pitchFamily="18" charset="0"/>
                              </a:rPr>
                            </m:ctrlPr>
                          </m:sSubSupPr>
                          <m:e>
                            <m:r>
                              <m:rPr>
                                <m:nor/>
                              </m:rPr>
                              <a:rPr lang="en-US" sz="1600" dirty="0">
                                <a:latin typeface="Garamond" panose="02020404030301010803" pitchFamily="18" charset="0"/>
                              </a:rPr>
                              <m:t>Q</m:t>
                            </m:r>
                          </m:e>
                          <m:sub>
                            <m:r>
                              <m:rPr>
                                <m:nor/>
                              </m:rPr>
                              <a:rPr lang="en-US" sz="1600" b="0" i="0" dirty="0" smtClean="0">
                                <a:latin typeface="Garamond" panose="02020404030301010803" pitchFamily="18" charset="0"/>
                              </a:rPr>
                              <m:t>mc</m:t>
                            </m:r>
                          </m:sub>
                          <m:sup>
                            <m:r>
                              <a:rPr lang="en-US" sz="1600" b="0" i="1" dirty="0" smtClean="0">
                                <a:latin typeface="Cambria Math" panose="02040503050406030204" pitchFamily="18" charset="0"/>
                              </a:rPr>
                              <m:t>0</m:t>
                            </m:r>
                          </m:sup>
                        </m:sSubSup>
                      </m:oMath>
                    </m:oMathPara>
                  </a14:m>
                  <a:endParaRPr lang="en-US" sz="1600" dirty="0"/>
                </a:p>
              </p:txBody>
            </p:sp>
          </mc:Choice>
          <mc:Fallback xmlns="">
            <p:sp>
              <p:nvSpPr>
                <p:cNvPr id="61" name="TextBox 60">
                  <a:extLst>
                    <a:ext uri="{FF2B5EF4-FFF2-40B4-BE49-F238E27FC236}">
                      <a16:creationId xmlns:a16="http://schemas.microsoft.com/office/drawing/2014/main" id="{4AC62D78-47E5-7914-65EF-F0DC570ACDD1}"/>
                    </a:ext>
                  </a:extLst>
                </p:cNvPr>
                <p:cNvSpPr txBox="1">
                  <a:spLocks noRot="1" noChangeAspect="1" noMove="1" noResize="1" noEditPoints="1" noAdjustHandles="1" noChangeArrowheads="1" noChangeShapeType="1" noTextEdit="1"/>
                </p:cNvSpPr>
                <p:nvPr/>
              </p:nvSpPr>
              <p:spPr>
                <a:xfrm>
                  <a:off x="1531266" y="5794537"/>
                  <a:ext cx="519692" cy="338554"/>
                </a:xfrm>
                <a:prstGeom prst="rect">
                  <a:avLst/>
                </a:prstGeom>
                <a:blipFill>
                  <a:blip r:embed="rId4"/>
                  <a:stretch>
                    <a:fillRect r="-3529" b="-10909"/>
                  </a:stretch>
                </a:blipFill>
              </p:spPr>
              <p:txBody>
                <a:bodyPr/>
                <a:lstStyle/>
                <a:p>
                  <a:r>
                    <a:rPr lang="en-US">
                      <a:noFill/>
                    </a:rPr>
                    <a:t> </a:t>
                  </a:r>
                </a:p>
              </p:txBody>
            </p:sp>
          </mc:Fallback>
        </mc:AlternateContent>
        <p:cxnSp>
          <p:nvCxnSpPr>
            <p:cNvPr id="63" name="Straight Connector 62">
              <a:extLst>
                <a:ext uri="{FF2B5EF4-FFF2-40B4-BE49-F238E27FC236}">
                  <a16:creationId xmlns:a16="http://schemas.microsoft.com/office/drawing/2014/main" id="{67C7A50F-DD6D-2EBF-290A-364455DED753}"/>
                </a:ext>
              </a:extLst>
            </p:cNvPr>
            <p:cNvCxnSpPr>
              <a:cxnSpLocks/>
            </p:cNvCxnSpPr>
            <p:nvPr/>
          </p:nvCxnSpPr>
          <p:spPr>
            <a:xfrm flipV="1">
              <a:off x="1901341" y="3988594"/>
              <a:ext cx="0" cy="895998"/>
            </a:xfrm>
            <a:prstGeom prst="line">
              <a:avLst/>
            </a:prstGeom>
            <a:ln w="3175">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65" name="Oval 64">
              <a:extLst>
                <a:ext uri="{FF2B5EF4-FFF2-40B4-BE49-F238E27FC236}">
                  <a16:creationId xmlns:a16="http://schemas.microsoft.com/office/drawing/2014/main" id="{529E01EB-B016-BB95-520F-6CD909309ADD}"/>
                </a:ext>
              </a:extLst>
            </p:cNvPr>
            <p:cNvSpPr/>
            <p:nvPr/>
          </p:nvSpPr>
          <p:spPr>
            <a:xfrm>
              <a:off x="1869802" y="3946801"/>
              <a:ext cx="63077" cy="63077"/>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6" name="Straight Connector 65">
              <a:extLst>
                <a:ext uri="{FF2B5EF4-FFF2-40B4-BE49-F238E27FC236}">
                  <a16:creationId xmlns:a16="http://schemas.microsoft.com/office/drawing/2014/main" id="{C108323C-2225-7683-E5A2-D8800FCD226D}"/>
                </a:ext>
              </a:extLst>
            </p:cNvPr>
            <p:cNvCxnSpPr>
              <a:cxnSpLocks/>
            </p:cNvCxnSpPr>
            <p:nvPr/>
          </p:nvCxnSpPr>
          <p:spPr>
            <a:xfrm flipH="1">
              <a:off x="946150" y="3978339"/>
              <a:ext cx="936913" cy="0"/>
            </a:xfrm>
            <a:prstGeom prst="line">
              <a:avLst/>
            </a:prstGeom>
            <a:ln w="3175">
              <a:solidFill>
                <a:schemeClr val="tx1"/>
              </a:solidFill>
              <a:prstDash val="dash"/>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BF2043E6-3795-08DA-F8CF-D993421F82C7}"/>
                    </a:ext>
                  </a:extLst>
                </p:cNvPr>
                <p:cNvSpPr txBox="1"/>
                <p:nvPr/>
              </p:nvSpPr>
              <p:spPr>
                <a:xfrm>
                  <a:off x="409144" y="3793673"/>
                  <a:ext cx="57062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1800" i="1" dirty="0" smtClean="0">
                                <a:latin typeface="Cambria Math" panose="02040503050406030204" pitchFamily="18" charset="0"/>
                              </a:rPr>
                            </m:ctrlPr>
                          </m:sSubSupPr>
                          <m:e>
                            <m:r>
                              <m:rPr>
                                <m:nor/>
                              </m:rPr>
                              <a:rPr lang="en-US" sz="1800" b="0" i="0" dirty="0" smtClean="0">
                                <a:latin typeface="Garamond" panose="02020404030301010803" pitchFamily="18" charset="0"/>
                              </a:rPr>
                              <m:t>P</m:t>
                            </m:r>
                          </m:e>
                          <m:sub>
                            <m:r>
                              <m:rPr>
                                <m:nor/>
                              </m:rPr>
                              <a:rPr lang="en-US" sz="1800" dirty="0">
                                <a:latin typeface="Garamond" panose="02020404030301010803" pitchFamily="18" charset="0"/>
                              </a:rPr>
                              <m:t>m</m:t>
                            </m:r>
                            <m:r>
                              <m:rPr>
                                <m:nor/>
                              </m:rPr>
                              <a:rPr lang="en-US" sz="1800" b="0" i="0" dirty="0" smtClean="0">
                                <a:latin typeface="Garamond" panose="02020404030301010803" pitchFamily="18" charset="0"/>
                              </a:rPr>
                              <m:t>c</m:t>
                            </m:r>
                          </m:sub>
                          <m:sup>
                            <m:r>
                              <a:rPr lang="en-US" sz="1800" b="0" i="1" dirty="0" smtClean="0">
                                <a:latin typeface="Cambria Math" panose="02040503050406030204" pitchFamily="18" charset="0"/>
                              </a:rPr>
                              <m:t>0</m:t>
                            </m:r>
                          </m:sup>
                        </m:sSubSup>
                      </m:oMath>
                    </m:oMathPara>
                  </a14:m>
                  <a:endParaRPr lang="en-US" dirty="0"/>
                </a:p>
              </p:txBody>
            </p:sp>
          </mc:Choice>
          <mc:Fallback xmlns="">
            <p:sp>
              <p:nvSpPr>
                <p:cNvPr id="69" name="TextBox 68">
                  <a:extLst>
                    <a:ext uri="{FF2B5EF4-FFF2-40B4-BE49-F238E27FC236}">
                      <a16:creationId xmlns:a16="http://schemas.microsoft.com/office/drawing/2014/main" id="{BF2043E6-3795-08DA-F8CF-D993421F82C7}"/>
                    </a:ext>
                  </a:extLst>
                </p:cNvPr>
                <p:cNvSpPr txBox="1">
                  <a:spLocks noRot="1" noChangeAspect="1" noMove="1" noResize="1" noEditPoints="1" noAdjustHandles="1" noChangeArrowheads="1" noChangeShapeType="1" noTextEdit="1"/>
                </p:cNvSpPr>
                <p:nvPr/>
              </p:nvSpPr>
              <p:spPr>
                <a:xfrm>
                  <a:off x="409144" y="3793673"/>
                  <a:ext cx="570620" cy="369332"/>
                </a:xfrm>
                <a:prstGeom prst="rect">
                  <a:avLst/>
                </a:prstGeom>
                <a:blipFill>
                  <a:blip r:embed="rId5"/>
                  <a:stretch>
                    <a:fillRect/>
                  </a:stretch>
                </a:blipFill>
              </p:spPr>
              <p:txBody>
                <a:bodyPr/>
                <a:lstStyle/>
                <a:p>
                  <a:r>
                    <a:rPr lang="en-US">
                      <a:noFill/>
                    </a:rPr>
                    <a:t> </a:t>
                  </a:r>
                </a:p>
              </p:txBody>
            </p:sp>
          </mc:Fallback>
        </mc:AlternateContent>
      </p:grpSp>
      <p:grpSp>
        <p:nvGrpSpPr>
          <p:cNvPr id="30" name="Group 29">
            <a:extLst>
              <a:ext uri="{FF2B5EF4-FFF2-40B4-BE49-F238E27FC236}">
                <a16:creationId xmlns:a16="http://schemas.microsoft.com/office/drawing/2014/main" id="{BADC33D4-0121-068D-A133-6CD18ADD9860}"/>
              </a:ext>
            </a:extLst>
          </p:cNvPr>
          <p:cNvGrpSpPr/>
          <p:nvPr/>
        </p:nvGrpSpPr>
        <p:grpSpPr>
          <a:xfrm>
            <a:off x="959015" y="2355978"/>
            <a:ext cx="4116479" cy="3522929"/>
            <a:chOff x="959015" y="2355978"/>
            <a:chExt cx="4116479" cy="3522929"/>
          </a:xfrm>
        </p:grpSpPr>
        <p:cxnSp>
          <p:nvCxnSpPr>
            <p:cNvPr id="9" name="Straight Connector 8">
              <a:extLst>
                <a:ext uri="{FF2B5EF4-FFF2-40B4-BE49-F238E27FC236}">
                  <a16:creationId xmlns:a16="http://schemas.microsoft.com/office/drawing/2014/main" id="{B44A4169-BE86-58B4-E519-C81DC6A791FD}"/>
                </a:ext>
              </a:extLst>
            </p:cNvPr>
            <p:cNvCxnSpPr>
              <a:cxnSpLocks/>
            </p:cNvCxnSpPr>
            <p:nvPr/>
          </p:nvCxnSpPr>
          <p:spPr>
            <a:xfrm>
              <a:off x="959015" y="2355978"/>
              <a:ext cx="3640694" cy="3469737"/>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30655CA-A1EB-1B18-D367-E8DF17984EA3}"/>
                    </a:ext>
                  </a:extLst>
                </p:cNvPr>
                <p:cNvSpPr txBox="1"/>
                <p:nvPr/>
              </p:nvSpPr>
              <p:spPr>
                <a:xfrm>
                  <a:off x="4442742" y="5506827"/>
                  <a:ext cx="632752" cy="36933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i="1" smtClean="0">
                                <a:solidFill>
                                  <a:srgbClr val="7030A0"/>
                                </a:solidFill>
                                <a:latin typeface="Cambria Math" panose="02040503050406030204" pitchFamily="18" charset="0"/>
                              </a:rPr>
                            </m:ctrlPr>
                          </m:sSubPr>
                          <m:e>
                            <m:r>
                              <m:rPr>
                                <m:nor/>
                              </m:rPr>
                              <a:rPr lang="en-US" dirty="0">
                                <a:solidFill>
                                  <a:srgbClr val="7030A0"/>
                                </a:solidFill>
                                <a:latin typeface="Garamond" panose="02020404030301010803" pitchFamily="18" charset="0"/>
                              </a:rPr>
                              <m:t>D</m:t>
                            </m:r>
                          </m:e>
                          <m:sub>
                            <m:r>
                              <a:rPr lang="en-US" b="0" i="1" smtClean="0">
                                <a:solidFill>
                                  <a:srgbClr val="7030A0"/>
                                </a:solidFill>
                                <a:latin typeface="Cambria Math" panose="02040503050406030204" pitchFamily="18" charset="0"/>
                              </a:rPr>
                              <m:t>1</m:t>
                            </m:r>
                          </m:sub>
                        </m:sSub>
                      </m:oMath>
                    </m:oMathPara>
                  </a14:m>
                  <a:endParaRPr lang="en-US" dirty="0">
                    <a:solidFill>
                      <a:srgbClr val="7030A0"/>
                    </a:solidFill>
                    <a:latin typeface="Garamond" panose="02020404030301010803" pitchFamily="18" charset="0"/>
                  </a:endParaRPr>
                </a:p>
              </p:txBody>
            </p:sp>
          </mc:Choice>
          <mc:Fallback xmlns="">
            <p:sp>
              <p:nvSpPr>
                <p:cNvPr id="18" name="TextBox 17">
                  <a:extLst>
                    <a:ext uri="{FF2B5EF4-FFF2-40B4-BE49-F238E27FC236}">
                      <a16:creationId xmlns:a16="http://schemas.microsoft.com/office/drawing/2014/main" id="{930655CA-A1EB-1B18-D367-E8DF17984EA3}"/>
                    </a:ext>
                  </a:extLst>
                </p:cNvPr>
                <p:cNvSpPr txBox="1">
                  <a:spLocks noRot="1" noChangeAspect="1" noMove="1" noResize="1" noEditPoints="1" noAdjustHandles="1" noChangeArrowheads="1" noChangeShapeType="1" noTextEdit="1"/>
                </p:cNvSpPr>
                <p:nvPr/>
              </p:nvSpPr>
              <p:spPr>
                <a:xfrm>
                  <a:off x="4442742" y="5506827"/>
                  <a:ext cx="632752" cy="369332"/>
                </a:xfrm>
                <a:prstGeom prst="rect">
                  <a:avLst/>
                </a:prstGeom>
                <a:blipFill>
                  <a:blip r:embed="rId6"/>
                  <a:stretch>
                    <a:fillRect/>
                  </a:stretch>
                </a:blipFill>
              </p:spPr>
              <p:txBody>
                <a:bodyPr/>
                <a:lstStyle/>
                <a:p>
                  <a:r>
                    <a:rPr lang="en-US">
                      <a:noFill/>
                    </a:rPr>
                    <a:t> </a:t>
                  </a:r>
                </a:p>
              </p:txBody>
            </p:sp>
          </mc:Fallback>
        </mc:AlternateContent>
        <p:cxnSp>
          <p:nvCxnSpPr>
            <p:cNvPr id="19" name="Straight Connector 18">
              <a:extLst>
                <a:ext uri="{FF2B5EF4-FFF2-40B4-BE49-F238E27FC236}">
                  <a16:creationId xmlns:a16="http://schemas.microsoft.com/office/drawing/2014/main" id="{4FFD79B1-A45F-71DE-3A63-014A7F796C78}"/>
                </a:ext>
              </a:extLst>
            </p:cNvPr>
            <p:cNvCxnSpPr>
              <a:cxnSpLocks/>
            </p:cNvCxnSpPr>
            <p:nvPr/>
          </p:nvCxnSpPr>
          <p:spPr>
            <a:xfrm>
              <a:off x="964152" y="2355978"/>
              <a:ext cx="1812386" cy="3463882"/>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4EA475C3-4768-F75C-7495-DD786C894030}"/>
                    </a:ext>
                  </a:extLst>
                </p:cNvPr>
                <p:cNvSpPr txBox="1"/>
                <p:nvPr/>
              </p:nvSpPr>
              <p:spPr>
                <a:xfrm>
                  <a:off x="2736790" y="5509575"/>
                  <a:ext cx="632752" cy="36933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i="1" smtClean="0">
                                <a:solidFill>
                                  <a:srgbClr val="00B050"/>
                                </a:solidFill>
                                <a:latin typeface="Cambria Math" panose="02040503050406030204" pitchFamily="18" charset="0"/>
                              </a:rPr>
                            </m:ctrlPr>
                          </m:sSubPr>
                          <m:e>
                            <m:r>
                              <m:rPr>
                                <m:nor/>
                              </m:rPr>
                              <a:rPr lang="en-US" dirty="0">
                                <a:solidFill>
                                  <a:srgbClr val="00B050"/>
                                </a:solidFill>
                                <a:latin typeface="Garamond" panose="02020404030301010803" pitchFamily="18" charset="0"/>
                              </a:rPr>
                              <m:t>MR</m:t>
                            </m:r>
                          </m:e>
                          <m:sub>
                            <m:r>
                              <a:rPr lang="en-US" b="0" i="1" smtClean="0">
                                <a:solidFill>
                                  <a:srgbClr val="00B050"/>
                                </a:solidFill>
                                <a:latin typeface="Cambria Math" panose="02040503050406030204" pitchFamily="18" charset="0"/>
                              </a:rPr>
                              <m:t>1</m:t>
                            </m:r>
                          </m:sub>
                        </m:sSub>
                      </m:oMath>
                    </m:oMathPara>
                  </a14:m>
                  <a:endParaRPr lang="en-US" dirty="0">
                    <a:solidFill>
                      <a:srgbClr val="00B050"/>
                    </a:solidFill>
                    <a:latin typeface="Garamond" panose="02020404030301010803" pitchFamily="18" charset="0"/>
                  </a:endParaRPr>
                </a:p>
              </p:txBody>
            </p:sp>
          </mc:Choice>
          <mc:Fallback xmlns="">
            <p:sp>
              <p:nvSpPr>
                <p:cNvPr id="24" name="TextBox 23">
                  <a:extLst>
                    <a:ext uri="{FF2B5EF4-FFF2-40B4-BE49-F238E27FC236}">
                      <a16:creationId xmlns:a16="http://schemas.microsoft.com/office/drawing/2014/main" id="{4EA475C3-4768-F75C-7495-DD786C894030}"/>
                    </a:ext>
                  </a:extLst>
                </p:cNvPr>
                <p:cNvSpPr txBox="1">
                  <a:spLocks noRot="1" noChangeAspect="1" noMove="1" noResize="1" noEditPoints="1" noAdjustHandles="1" noChangeArrowheads="1" noChangeShapeType="1" noTextEdit="1"/>
                </p:cNvSpPr>
                <p:nvPr/>
              </p:nvSpPr>
              <p:spPr>
                <a:xfrm>
                  <a:off x="2736790" y="5509575"/>
                  <a:ext cx="632752" cy="369332"/>
                </a:xfrm>
                <a:prstGeom prst="rect">
                  <a:avLst/>
                </a:prstGeom>
                <a:blipFill>
                  <a:blip r:embed="rId7"/>
                  <a:stretch>
                    <a:fillRect l="-1923"/>
                  </a:stretch>
                </a:blipFill>
              </p:spPr>
              <p:txBody>
                <a:bodyPr/>
                <a:lstStyle/>
                <a:p>
                  <a:r>
                    <a:rPr lang="en-US">
                      <a:noFill/>
                    </a:rPr>
                    <a:t> </a:t>
                  </a:r>
                </a:p>
              </p:txBody>
            </p:sp>
          </mc:Fallback>
        </mc:AlternateContent>
      </p:grpSp>
      <p:grpSp>
        <p:nvGrpSpPr>
          <p:cNvPr id="48" name="Group 47">
            <a:extLst>
              <a:ext uri="{FF2B5EF4-FFF2-40B4-BE49-F238E27FC236}">
                <a16:creationId xmlns:a16="http://schemas.microsoft.com/office/drawing/2014/main" id="{FECE085A-EB2B-2DFA-2750-4F381BBD4FF6}"/>
              </a:ext>
            </a:extLst>
          </p:cNvPr>
          <p:cNvGrpSpPr/>
          <p:nvPr/>
        </p:nvGrpSpPr>
        <p:grpSpPr>
          <a:xfrm>
            <a:off x="409144" y="3311327"/>
            <a:ext cx="2080627" cy="2821764"/>
            <a:chOff x="409144" y="3311327"/>
            <a:chExt cx="2080627" cy="2821764"/>
          </a:xfrm>
        </p:grpSpPr>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90D05561-AA0B-6946-D17B-5E5127D7188F}"/>
                    </a:ext>
                  </a:extLst>
                </p:cNvPr>
                <p:cNvSpPr txBox="1"/>
                <p:nvPr/>
              </p:nvSpPr>
              <p:spPr>
                <a:xfrm>
                  <a:off x="409144" y="3311327"/>
                  <a:ext cx="57062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1800" i="1" dirty="0" smtClean="0">
                                <a:latin typeface="Cambria Math" panose="02040503050406030204" pitchFamily="18" charset="0"/>
                              </a:rPr>
                            </m:ctrlPr>
                          </m:sSubSupPr>
                          <m:e>
                            <m:r>
                              <m:rPr>
                                <m:nor/>
                              </m:rPr>
                              <a:rPr lang="en-US" sz="1800" b="0" i="0" dirty="0" smtClean="0">
                                <a:latin typeface="Garamond" panose="02020404030301010803" pitchFamily="18" charset="0"/>
                              </a:rPr>
                              <m:t>P</m:t>
                            </m:r>
                          </m:e>
                          <m:sub>
                            <m:r>
                              <m:rPr>
                                <m:nor/>
                              </m:rPr>
                              <a:rPr lang="en-US" sz="1800" dirty="0">
                                <a:latin typeface="Garamond" panose="02020404030301010803" pitchFamily="18" charset="0"/>
                              </a:rPr>
                              <m:t>m</m:t>
                            </m:r>
                            <m:r>
                              <m:rPr>
                                <m:nor/>
                              </m:rPr>
                              <a:rPr lang="en-US" sz="1800" b="0" i="0" dirty="0" smtClean="0">
                                <a:latin typeface="Garamond" panose="02020404030301010803" pitchFamily="18" charset="0"/>
                              </a:rPr>
                              <m:t>c</m:t>
                            </m:r>
                          </m:sub>
                          <m:sup>
                            <m:r>
                              <a:rPr lang="en-US" sz="1800" b="0" i="1" dirty="0" smtClean="0">
                                <a:latin typeface="Cambria Math" panose="02040503050406030204" pitchFamily="18" charset="0"/>
                              </a:rPr>
                              <m:t>1</m:t>
                            </m:r>
                          </m:sup>
                        </m:sSubSup>
                      </m:oMath>
                    </m:oMathPara>
                  </a14:m>
                  <a:endParaRPr lang="en-US" dirty="0"/>
                </a:p>
              </p:txBody>
            </p:sp>
          </mc:Choice>
          <mc:Fallback xmlns="">
            <p:sp>
              <p:nvSpPr>
                <p:cNvPr id="31" name="TextBox 30">
                  <a:extLst>
                    <a:ext uri="{FF2B5EF4-FFF2-40B4-BE49-F238E27FC236}">
                      <a16:creationId xmlns:a16="http://schemas.microsoft.com/office/drawing/2014/main" id="{90D05561-AA0B-6946-D17B-5E5127D7188F}"/>
                    </a:ext>
                  </a:extLst>
                </p:cNvPr>
                <p:cNvSpPr txBox="1">
                  <a:spLocks noRot="1" noChangeAspect="1" noMove="1" noResize="1" noEditPoints="1" noAdjustHandles="1" noChangeArrowheads="1" noChangeShapeType="1" noTextEdit="1"/>
                </p:cNvSpPr>
                <p:nvPr/>
              </p:nvSpPr>
              <p:spPr>
                <a:xfrm>
                  <a:off x="409144" y="3311327"/>
                  <a:ext cx="570620" cy="369332"/>
                </a:xfrm>
                <a:prstGeom prst="rect">
                  <a:avLst/>
                </a:prstGeom>
                <a:blipFill>
                  <a:blip r:embed="rId8"/>
                  <a:stretch>
                    <a:fillRect/>
                  </a:stretch>
                </a:blipFill>
              </p:spPr>
              <p:txBody>
                <a:bodyPr/>
                <a:lstStyle/>
                <a:p>
                  <a:r>
                    <a:rPr lang="en-US">
                      <a:noFill/>
                    </a:rPr>
                    <a:t> </a:t>
                  </a:r>
                </a:p>
              </p:txBody>
            </p:sp>
          </mc:Fallback>
        </mc:AlternateContent>
        <p:sp>
          <p:nvSpPr>
            <p:cNvPr id="32" name="Oval 31">
              <a:extLst>
                <a:ext uri="{FF2B5EF4-FFF2-40B4-BE49-F238E27FC236}">
                  <a16:creationId xmlns:a16="http://schemas.microsoft.com/office/drawing/2014/main" id="{92BD708C-9EDD-649C-7C29-F82879A46215}"/>
                </a:ext>
              </a:extLst>
            </p:cNvPr>
            <p:cNvSpPr/>
            <p:nvPr/>
          </p:nvSpPr>
          <p:spPr>
            <a:xfrm>
              <a:off x="2130774" y="4613240"/>
              <a:ext cx="63077" cy="63077"/>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D82767E6-09BD-B934-3B23-9BF533B1829C}"/>
                </a:ext>
              </a:extLst>
            </p:cNvPr>
            <p:cNvSpPr/>
            <p:nvPr/>
          </p:nvSpPr>
          <p:spPr>
            <a:xfrm>
              <a:off x="2130774" y="3471069"/>
              <a:ext cx="63077" cy="63077"/>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4" name="Straight Connector 33">
              <a:extLst>
                <a:ext uri="{FF2B5EF4-FFF2-40B4-BE49-F238E27FC236}">
                  <a16:creationId xmlns:a16="http://schemas.microsoft.com/office/drawing/2014/main" id="{B8D0D436-3C02-8A17-DB66-B2929DC7A19B}"/>
                </a:ext>
              </a:extLst>
            </p:cNvPr>
            <p:cNvCxnSpPr>
              <a:cxnSpLocks/>
            </p:cNvCxnSpPr>
            <p:nvPr/>
          </p:nvCxnSpPr>
          <p:spPr>
            <a:xfrm flipH="1">
              <a:off x="965200" y="3502607"/>
              <a:ext cx="1165574" cy="0"/>
            </a:xfrm>
            <a:prstGeom prst="line">
              <a:avLst/>
            </a:prstGeom>
            <a:ln w="3175">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E34518D2-3D7F-B56D-69F8-D1265F18BA1F}"/>
                </a:ext>
              </a:extLst>
            </p:cNvPr>
            <p:cNvCxnSpPr>
              <a:cxnSpLocks/>
            </p:cNvCxnSpPr>
            <p:nvPr/>
          </p:nvCxnSpPr>
          <p:spPr>
            <a:xfrm flipV="1">
              <a:off x="2159272" y="3540595"/>
              <a:ext cx="0" cy="2272830"/>
            </a:xfrm>
            <a:prstGeom prst="line">
              <a:avLst/>
            </a:prstGeom>
            <a:ln w="3175">
              <a:solidFill>
                <a:schemeClr val="tx1"/>
              </a:solidFill>
              <a:prstDash val="dash"/>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9816A896-04D4-E93E-DAFA-18BC575A9D6D}"/>
                    </a:ext>
                  </a:extLst>
                </p:cNvPr>
                <p:cNvSpPr txBox="1"/>
                <p:nvPr/>
              </p:nvSpPr>
              <p:spPr>
                <a:xfrm>
                  <a:off x="1970079" y="5794537"/>
                  <a:ext cx="519692"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1600" i="1" dirty="0" smtClean="0">
                                <a:latin typeface="Cambria Math" panose="02040503050406030204" pitchFamily="18" charset="0"/>
                              </a:rPr>
                            </m:ctrlPr>
                          </m:sSubSupPr>
                          <m:e>
                            <m:r>
                              <m:rPr>
                                <m:nor/>
                              </m:rPr>
                              <a:rPr lang="en-US" sz="1600" dirty="0">
                                <a:latin typeface="Garamond" panose="02020404030301010803" pitchFamily="18" charset="0"/>
                              </a:rPr>
                              <m:t>Q</m:t>
                            </m:r>
                          </m:e>
                          <m:sub>
                            <m:r>
                              <m:rPr>
                                <m:nor/>
                              </m:rPr>
                              <a:rPr lang="en-US" sz="1600" b="0" i="0" dirty="0" smtClean="0">
                                <a:latin typeface="Garamond" panose="02020404030301010803" pitchFamily="18" charset="0"/>
                              </a:rPr>
                              <m:t>mc</m:t>
                            </m:r>
                          </m:sub>
                          <m:sup>
                            <m:r>
                              <a:rPr lang="en-US" sz="1600" b="0" i="1" dirty="0" smtClean="0">
                                <a:latin typeface="Cambria Math" panose="02040503050406030204" pitchFamily="18" charset="0"/>
                              </a:rPr>
                              <m:t>1</m:t>
                            </m:r>
                          </m:sup>
                        </m:sSubSup>
                      </m:oMath>
                    </m:oMathPara>
                  </a14:m>
                  <a:endParaRPr lang="en-US" sz="1600" dirty="0"/>
                </a:p>
              </p:txBody>
            </p:sp>
          </mc:Choice>
          <mc:Fallback xmlns="">
            <p:sp>
              <p:nvSpPr>
                <p:cNvPr id="47" name="TextBox 46">
                  <a:extLst>
                    <a:ext uri="{FF2B5EF4-FFF2-40B4-BE49-F238E27FC236}">
                      <a16:creationId xmlns:a16="http://schemas.microsoft.com/office/drawing/2014/main" id="{9816A896-04D4-E93E-DAFA-18BC575A9D6D}"/>
                    </a:ext>
                  </a:extLst>
                </p:cNvPr>
                <p:cNvSpPr txBox="1">
                  <a:spLocks noRot="1" noChangeAspect="1" noMove="1" noResize="1" noEditPoints="1" noAdjustHandles="1" noChangeArrowheads="1" noChangeShapeType="1" noTextEdit="1"/>
                </p:cNvSpPr>
                <p:nvPr/>
              </p:nvSpPr>
              <p:spPr>
                <a:xfrm>
                  <a:off x="1970079" y="5794537"/>
                  <a:ext cx="519692" cy="338554"/>
                </a:xfrm>
                <a:prstGeom prst="rect">
                  <a:avLst/>
                </a:prstGeom>
                <a:blipFill>
                  <a:blip r:embed="rId9"/>
                  <a:stretch>
                    <a:fillRect r="-3529" b="-9091"/>
                  </a:stretch>
                </a:blipFill>
              </p:spPr>
              <p:txBody>
                <a:bodyPr/>
                <a:lstStyle/>
                <a:p>
                  <a:r>
                    <a:rPr lang="en-US">
                      <a:noFill/>
                    </a:rPr>
                    <a:t> </a:t>
                  </a:r>
                </a:p>
              </p:txBody>
            </p:sp>
          </mc:Fallback>
        </mc:AlternateContent>
      </p:grpSp>
      <p:sp>
        <p:nvSpPr>
          <p:cNvPr id="49" name="Rectangle 48">
            <a:extLst>
              <a:ext uri="{FF2B5EF4-FFF2-40B4-BE49-F238E27FC236}">
                <a16:creationId xmlns:a16="http://schemas.microsoft.com/office/drawing/2014/main" id="{0A3875EE-6955-0C92-1F20-E2A086023736}"/>
              </a:ext>
            </a:extLst>
          </p:cNvPr>
          <p:cNvSpPr/>
          <p:nvPr/>
        </p:nvSpPr>
        <p:spPr>
          <a:xfrm>
            <a:off x="965200" y="3505915"/>
            <a:ext cx="1194072" cy="646985"/>
          </a:xfrm>
          <a:prstGeom prst="rect">
            <a:avLst/>
          </a:prstGeom>
          <a:solidFill>
            <a:srgbClr val="FF0000">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77122C"/>
                </a:solidFill>
                <a:latin typeface="Garamond" panose="02020404030301010803" pitchFamily="18" charset="0"/>
              </a:rPr>
              <a:t>Positive</a:t>
            </a:r>
          </a:p>
          <a:p>
            <a:pPr algn="ctr"/>
            <a:r>
              <a:rPr lang="en-US" sz="1600" b="1" dirty="0">
                <a:solidFill>
                  <a:srgbClr val="77122C"/>
                </a:solidFill>
                <a:latin typeface="Garamond" panose="02020404030301010803" pitchFamily="18" charset="0"/>
              </a:rPr>
              <a:t>Profit</a:t>
            </a:r>
          </a:p>
        </p:txBody>
      </p:sp>
    </p:spTree>
    <p:extLst>
      <p:ext uri="{BB962C8B-B14F-4D97-AF65-F5344CB8AC3E}">
        <p14:creationId xmlns:p14="http://schemas.microsoft.com/office/powerpoint/2010/main" val="339807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xit" presetSubtype="0" fill="hold" nodeType="withEffect">
                                  <p:stCondLst>
                                    <p:cond delay="0"/>
                                  </p:stCondLst>
                                  <p:childTnLst>
                                    <p:animEffect transition="out" filter="fade">
                                      <p:cBhvr>
                                        <p:cTn id="25" dur="500"/>
                                        <p:tgtEl>
                                          <p:spTgt spid="29"/>
                                        </p:tgtEl>
                                      </p:cBhvr>
                                    </p:animEffect>
                                    <p:set>
                                      <p:cBhvr>
                                        <p:cTn id="26" dur="1" fill="hold">
                                          <p:stCondLst>
                                            <p:cond delay="499"/>
                                          </p:stCondLst>
                                        </p:cTn>
                                        <p:tgtEl>
                                          <p:spTgt spid="29"/>
                                        </p:tgtEl>
                                        <p:attrNameLst>
                                          <p:attrName>style.visibility</p:attrName>
                                        </p:attrNameLst>
                                      </p:cBhvr>
                                      <p:to>
                                        <p:strVal val="hidden"/>
                                      </p:to>
                                    </p:se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fade">
                                      <p:cBhvr>
                                        <p:cTn id="38" dur="500"/>
                                        <p:tgtEl>
                                          <p:spTgt spid="4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fade">
                                      <p:cBhvr>
                                        <p:cTn id="48"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BDF44-A986-4BAF-D29D-B620F659CB7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D4DF70-D27F-82FB-0CAA-4B19CDB078EB}"/>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sz="2400" dirty="0"/>
              <a:t>Firms engaged in monopolistic competition are most likely to invest in marketing campaigns (compared to firms in perfectly competitive markets or monopoly producers).</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Common critiques of advertising argue that:</a:t>
            </a:r>
          </a:p>
          <a:p>
            <a:pPr lvl="1">
              <a:defRPr sz="2000">
                <a:solidFill>
                  <a:srgbClr val="000000"/>
                </a:solidFill>
                <a:latin typeface="Garamond"/>
              </a:defRPr>
            </a:pPr>
            <a:r>
              <a:rPr lang="en-US" sz="2000" dirty="0"/>
              <a:t>Advertisements exist primarily to manipulate consumers’ tastes rather than to inform them.</a:t>
            </a:r>
          </a:p>
          <a:p>
            <a:pPr lvl="1">
              <a:defRPr sz="2000">
                <a:solidFill>
                  <a:srgbClr val="000000"/>
                </a:solidFill>
                <a:latin typeface="Garamond"/>
              </a:defRPr>
            </a:pPr>
            <a:r>
              <a:rPr lang="en-US" sz="2000" dirty="0"/>
              <a:t>Advertisements creates a desire that otherwise may not have existed.</a:t>
            </a:r>
          </a:p>
          <a:p>
            <a:pPr lvl="1">
              <a:defRPr sz="2000">
                <a:solidFill>
                  <a:srgbClr val="000000"/>
                </a:solidFill>
                <a:latin typeface="Garamond"/>
              </a:defRPr>
            </a:pPr>
            <a:r>
              <a:rPr lang="en-US" sz="2000" dirty="0"/>
              <a:t>Advertisements can impede competition by convincing consumers that products are more differentiated than they truly are, which allows firms to charge a higher markup.</a:t>
            </a:r>
          </a:p>
          <a:p>
            <a:pPr lvl="4">
              <a:defRPr sz="2000">
                <a:solidFill>
                  <a:srgbClr val="000000"/>
                </a:solidFill>
                <a:latin typeface="Garamond"/>
              </a:defRPr>
            </a:pPr>
            <a:endParaRPr lang="en-US" sz="1200" dirty="0"/>
          </a:p>
          <a:p>
            <a:pPr>
              <a:defRPr sz="2000">
                <a:solidFill>
                  <a:srgbClr val="000000"/>
                </a:solidFill>
                <a:latin typeface="Garamond"/>
              </a:defRPr>
            </a:pPr>
            <a:r>
              <a:rPr lang="en-US" sz="2400" dirty="0"/>
              <a:t>Defenders of advertising argue that:</a:t>
            </a:r>
          </a:p>
          <a:p>
            <a:pPr lvl="1">
              <a:defRPr sz="2000">
                <a:solidFill>
                  <a:srgbClr val="000000"/>
                </a:solidFill>
                <a:latin typeface="Garamond"/>
              </a:defRPr>
            </a:pPr>
            <a:r>
              <a:rPr lang="en-US" sz="2000" dirty="0"/>
              <a:t>Advertisements provide real information about products, helping consumers learn about new options.</a:t>
            </a:r>
          </a:p>
          <a:p>
            <a:pPr lvl="1">
              <a:defRPr sz="2000">
                <a:solidFill>
                  <a:srgbClr val="000000"/>
                </a:solidFill>
                <a:latin typeface="Garamond"/>
              </a:defRPr>
            </a:pPr>
            <a:r>
              <a:rPr lang="en-US" sz="2000" dirty="0"/>
              <a:t>Advertising can foster competition by making consumers more aware of alternative choices.</a:t>
            </a:r>
          </a:p>
          <a:p>
            <a:pPr lvl="1">
              <a:defRPr sz="2000">
                <a:solidFill>
                  <a:srgbClr val="000000"/>
                </a:solidFill>
                <a:latin typeface="Garamond"/>
              </a:defRPr>
            </a:pPr>
            <a:r>
              <a:rPr lang="en-US" sz="2000" dirty="0"/>
              <a:t>Advertisements can be a credible signal of quality, because a firm that is willing to spend large amounts of money on marketing is more likely to have a high-quality product.</a:t>
            </a:r>
            <a:endParaRPr lang="en-US" sz="1800" dirty="0"/>
          </a:p>
        </p:txBody>
      </p:sp>
      <p:sp>
        <p:nvSpPr>
          <p:cNvPr id="4" name="Rectangle 3">
            <a:extLst>
              <a:ext uri="{FF2B5EF4-FFF2-40B4-BE49-F238E27FC236}">
                <a16:creationId xmlns:a16="http://schemas.microsoft.com/office/drawing/2014/main" id="{38003F40-DF8B-203B-6F15-CE182EBEA14B}"/>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E8AEFA-3D1C-E5C3-591C-3F22FD80FAFF}"/>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Advertising</a:t>
            </a:r>
          </a:p>
        </p:txBody>
      </p:sp>
      <p:sp>
        <p:nvSpPr>
          <p:cNvPr id="5" name="Rectangle 4">
            <a:extLst>
              <a:ext uri="{FF2B5EF4-FFF2-40B4-BE49-F238E27FC236}">
                <a16:creationId xmlns:a16="http://schemas.microsoft.com/office/drawing/2014/main" id="{53C40D10-0ABE-E5E2-12B0-C359EB637F83}"/>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C4C5D4DC-166F-8341-B4BF-2369166985C7}"/>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B15AF602-9746-978B-B2A0-70A7940F5E4B}"/>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14</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398149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a:extLst>
            <a:ext uri="{FF2B5EF4-FFF2-40B4-BE49-F238E27FC236}">
              <a16:creationId xmlns:a16="http://schemas.microsoft.com/office/drawing/2014/main" id="{E8584CC9-5D82-56DD-E457-C381D457130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072D29E-7C90-4419-CB1B-8463C6649CEB}"/>
              </a:ext>
            </a:extLst>
          </p:cNvPr>
          <p:cNvSpPr txBox="1"/>
          <p:nvPr/>
        </p:nvSpPr>
        <p:spPr>
          <a:xfrm>
            <a:off x="1" y="3013501"/>
            <a:ext cx="12188824" cy="830997"/>
          </a:xfrm>
          <a:prstGeom prst="rect">
            <a:avLst/>
          </a:prstGeom>
          <a:noFill/>
        </p:spPr>
        <p:txBody>
          <a:bodyPr wrap="square">
            <a:spAutoFit/>
          </a:bodyPr>
          <a:lstStyle/>
          <a:p>
            <a:pPr algn="ctr">
              <a:defRPr sz="4400" b="1">
                <a:solidFill>
                  <a:srgbClr val="FDB913"/>
                </a:solidFill>
                <a:latin typeface="Garamond"/>
              </a:defRPr>
            </a:pPr>
            <a:r>
              <a:rPr lang="en-US" sz="4800" dirty="0">
                <a:solidFill>
                  <a:schemeClr val="bg1"/>
                </a:solidFill>
              </a:rPr>
              <a:t>Oligopoly</a:t>
            </a:r>
            <a:endParaRPr sz="4000" dirty="0">
              <a:solidFill>
                <a:schemeClr val="bg1"/>
              </a:solidFill>
            </a:endParaRPr>
          </a:p>
        </p:txBody>
      </p:sp>
    </p:spTree>
    <p:extLst>
      <p:ext uri="{BB962C8B-B14F-4D97-AF65-F5344CB8AC3E}">
        <p14:creationId xmlns:p14="http://schemas.microsoft.com/office/powerpoint/2010/main" val="140074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CEDA5-EBE1-65B9-7490-A18A49D2BAB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09782D-B318-76E1-E4FD-744D9F4F1DE2}"/>
              </a:ext>
            </a:extLst>
          </p:cNvPr>
          <p:cNvSpPr>
            <a:spLocks noGrp="1"/>
          </p:cNvSpPr>
          <p:nvPr>
            <p:ph idx="1"/>
          </p:nvPr>
        </p:nvSpPr>
        <p:spPr>
          <a:xfrm>
            <a:off x="5219699" y="1300900"/>
            <a:ext cx="6427355" cy="5081046"/>
          </a:xfrm>
        </p:spPr>
        <p:txBody>
          <a:bodyPr>
            <a:normAutofit/>
          </a:bodyPr>
          <a:lstStyle/>
          <a:p>
            <a:pPr>
              <a:defRPr sz="2000">
                <a:solidFill>
                  <a:srgbClr val="000000"/>
                </a:solidFill>
                <a:latin typeface="Garamond"/>
              </a:defRPr>
            </a:pPr>
            <a:r>
              <a:rPr lang="en-US" sz="2400" dirty="0"/>
              <a:t>Oligopoly: A market structure in which only a few sellers offer (nearly) identical products.</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In an oligopolistic market, firms act strategically:</a:t>
            </a:r>
          </a:p>
          <a:p>
            <a:pPr lvl="1">
              <a:defRPr sz="2000">
                <a:solidFill>
                  <a:srgbClr val="000000"/>
                </a:solidFill>
                <a:latin typeface="Garamond"/>
              </a:defRPr>
            </a:pPr>
            <a:r>
              <a:rPr lang="en-US" sz="2000" dirty="0"/>
              <a:t>Because there are only a few major sellers, each firm’s actions can significantly affect the profits of others, prompting them to react.</a:t>
            </a:r>
          </a:p>
          <a:p>
            <a:pPr lvl="1">
              <a:defRPr sz="2000">
                <a:solidFill>
                  <a:srgbClr val="000000"/>
                </a:solidFill>
                <a:latin typeface="Garamond"/>
              </a:defRPr>
            </a:pPr>
            <a:r>
              <a:rPr lang="en-US" sz="2000" dirty="0"/>
              <a:t>Firms consider these potential reactions when making their own decisions.</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This concept of interdependence leads us to Game Theory, the study of how people behave in strategic situations.</a:t>
            </a:r>
          </a:p>
          <a:p>
            <a:pPr lvl="3">
              <a:defRPr sz="2000">
                <a:solidFill>
                  <a:srgbClr val="000000"/>
                </a:solidFill>
                <a:latin typeface="Garamond"/>
              </a:defRPr>
            </a:pPr>
            <a:endParaRPr lang="en-US" sz="1200" dirty="0"/>
          </a:p>
          <a:p>
            <a:pPr>
              <a:defRPr sz="2000">
                <a:solidFill>
                  <a:srgbClr val="000000"/>
                </a:solidFill>
                <a:latin typeface="Garamond"/>
              </a:defRPr>
            </a:pPr>
            <a:endParaRPr lang="en-US" sz="2400" dirty="0"/>
          </a:p>
        </p:txBody>
      </p:sp>
      <p:sp>
        <p:nvSpPr>
          <p:cNvPr id="4" name="Rectangle 3">
            <a:extLst>
              <a:ext uri="{FF2B5EF4-FFF2-40B4-BE49-F238E27FC236}">
                <a16:creationId xmlns:a16="http://schemas.microsoft.com/office/drawing/2014/main" id="{2C022518-3E89-512C-01D2-D75BCEC22CAB}"/>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71C6D7-CDBD-F8B9-64AC-A8B0BF5B0335}"/>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Characteristics of Oligopoly</a:t>
            </a:r>
          </a:p>
        </p:txBody>
      </p:sp>
      <p:sp>
        <p:nvSpPr>
          <p:cNvPr id="5" name="Rectangle 4">
            <a:extLst>
              <a:ext uri="{FF2B5EF4-FFF2-40B4-BE49-F238E27FC236}">
                <a16:creationId xmlns:a16="http://schemas.microsoft.com/office/drawing/2014/main" id="{75495A75-D73F-4BCF-11C5-BF994C3E0632}"/>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0603D7C1-75C1-DC80-004E-741F4D4C6A71}"/>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D095A095-F05C-9545-C34C-A58E45895BD9}"/>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16</a:t>
            </a:fld>
            <a:r>
              <a:rPr lang="en-US" b="1" dirty="0">
                <a:solidFill>
                  <a:schemeClr val="bg1"/>
                </a:solidFill>
                <a:latin typeface="Garamond" panose="02020404030301010803" pitchFamily="18" charset="0"/>
              </a:rPr>
              <a:t> </a:t>
            </a:r>
          </a:p>
        </p:txBody>
      </p:sp>
      <p:pic>
        <p:nvPicPr>
          <p:cNvPr id="1026" name="Picture 2">
            <a:extLst>
              <a:ext uri="{FF2B5EF4-FFF2-40B4-BE49-F238E27FC236}">
                <a16:creationId xmlns:a16="http://schemas.microsoft.com/office/drawing/2014/main" id="{24165795-A609-2F74-7C10-928076F6A7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1427532"/>
            <a:ext cx="47625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52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F1B6C-EA47-0DFF-1944-00FA7480853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7D33F7-039B-6A5B-0ECF-B2C3EE8D60DD}"/>
              </a:ext>
            </a:extLst>
          </p:cNvPr>
          <p:cNvSpPr>
            <a:spLocks noGrp="1"/>
          </p:cNvSpPr>
          <p:nvPr>
            <p:ph idx="1"/>
          </p:nvPr>
        </p:nvSpPr>
        <p:spPr>
          <a:xfrm>
            <a:off x="5385816" y="1300900"/>
            <a:ext cx="6261238" cy="5081046"/>
          </a:xfrm>
        </p:spPr>
        <p:txBody>
          <a:bodyPr>
            <a:normAutofit/>
          </a:bodyPr>
          <a:lstStyle/>
          <a:p>
            <a:pPr>
              <a:defRPr sz="2000">
                <a:solidFill>
                  <a:srgbClr val="000000"/>
                </a:solidFill>
                <a:latin typeface="Garamond"/>
              </a:defRPr>
            </a:pPr>
            <a:r>
              <a:rPr lang="en-US" sz="2400" dirty="0"/>
              <a:t>The commercial airline manufacturing industry is a textbook case of an oligopolistic market.</a:t>
            </a:r>
          </a:p>
          <a:p>
            <a:pPr lvl="1">
              <a:defRPr sz="2000">
                <a:solidFill>
                  <a:srgbClr val="000000"/>
                </a:solidFill>
                <a:latin typeface="Garamond"/>
              </a:defRPr>
            </a:pPr>
            <a:r>
              <a:rPr lang="en-US" sz="2000" dirty="0"/>
              <a:t>Airbus and Boeing together account for roughly 90% of all large commercial aircraft orders worldwide.</a:t>
            </a:r>
          </a:p>
          <a:p>
            <a:pPr lvl="1">
              <a:defRPr sz="2000">
                <a:solidFill>
                  <a:srgbClr val="000000"/>
                </a:solidFill>
                <a:latin typeface="Garamond"/>
              </a:defRPr>
            </a:pPr>
            <a:r>
              <a:rPr lang="en-US" sz="2000" dirty="0"/>
              <a:t>The remaining share is divided among much smaller producers such as Embraer and COMAC.</a:t>
            </a:r>
          </a:p>
          <a:p>
            <a:pPr lvl="4">
              <a:defRPr sz="2000">
                <a:solidFill>
                  <a:srgbClr val="000000"/>
                </a:solidFill>
                <a:latin typeface="Garamond"/>
              </a:defRPr>
            </a:pPr>
            <a:endParaRPr lang="en-US" sz="1200" dirty="0"/>
          </a:p>
          <a:p>
            <a:pPr>
              <a:defRPr sz="2000">
                <a:solidFill>
                  <a:srgbClr val="000000"/>
                </a:solidFill>
                <a:latin typeface="Garamond"/>
              </a:defRPr>
            </a:pPr>
            <a:r>
              <a:rPr lang="en-US" sz="2400" dirty="0"/>
              <a:t>This industry demonstrates the interdependence described on the previous slide.</a:t>
            </a:r>
          </a:p>
          <a:p>
            <a:pPr lvl="1">
              <a:defRPr sz="2000">
                <a:solidFill>
                  <a:srgbClr val="000000"/>
                </a:solidFill>
                <a:latin typeface="Garamond"/>
              </a:defRPr>
            </a:pPr>
            <a:r>
              <a:rPr lang="en-US" sz="2000" dirty="0"/>
              <a:t>Each firm closely monitors the other’s pricing, new model development, and production schedules.</a:t>
            </a:r>
          </a:p>
          <a:p>
            <a:pPr lvl="1">
              <a:defRPr sz="2000">
                <a:solidFill>
                  <a:srgbClr val="000000"/>
                </a:solidFill>
                <a:latin typeface="Garamond"/>
              </a:defRPr>
            </a:pPr>
            <a:r>
              <a:rPr lang="en-US" sz="2000" dirty="0"/>
              <a:t>Decisions about capacity, technology, and entry into new aircraft segments are made with the expected reaction of the rival in mind.</a:t>
            </a:r>
          </a:p>
        </p:txBody>
      </p:sp>
      <p:sp>
        <p:nvSpPr>
          <p:cNvPr id="4" name="Rectangle 3">
            <a:extLst>
              <a:ext uri="{FF2B5EF4-FFF2-40B4-BE49-F238E27FC236}">
                <a16:creationId xmlns:a16="http://schemas.microsoft.com/office/drawing/2014/main" id="{98678CCE-E724-6EAB-E6C8-FD4C59C091CA}"/>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86B75B-E7A3-3B1A-0ABB-C419EB764C1A}"/>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Oligopolies: Commercial Aircraft Manufacturing </a:t>
            </a:r>
          </a:p>
        </p:txBody>
      </p:sp>
      <p:sp>
        <p:nvSpPr>
          <p:cNvPr id="5" name="Rectangle 4">
            <a:extLst>
              <a:ext uri="{FF2B5EF4-FFF2-40B4-BE49-F238E27FC236}">
                <a16:creationId xmlns:a16="http://schemas.microsoft.com/office/drawing/2014/main" id="{12EBC8D8-203B-3E33-85DE-F3ADE7CF990A}"/>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A6A25BC0-8939-46C2-65C9-E752C90F7EEB}"/>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9E617293-D82E-C608-B8BE-B08DDE1E640B}"/>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17</a:t>
            </a:fld>
            <a:r>
              <a:rPr lang="en-US" b="1" dirty="0">
                <a:solidFill>
                  <a:schemeClr val="bg1"/>
                </a:solidFill>
                <a:latin typeface="Garamond" panose="02020404030301010803" pitchFamily="18" charset="0"/>
              </a:rPr>
              <a:t> </a:t>
            </a:r>
          </a:p>
        </p:txBody>
      </p:sp>
      <p:pic>
        <p:nvPicPr>
          <p:cNvPr id="2056" name="Picture 8" descr="Airbus and Boeing – The AB(C) of Aviation | BusinessBar">
            <a:extLst>
              <a:ext uri="{FF2B5EF4-FFF2-40B4-BE49-F238E27FC236}">
                <a16:creationId xmlns:a16="http://schemas.microsoft.com/office/drawing/2014/main" id="{E43B1786-1739-5277-1371-DE40D317DB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201" r="10150"/>
          <a:stretch/>
        </p:blipFill>
        <p:spPr bwMode="auto">
          <a:xfrm>
            <a:off x="457199" y="1427532"/>
            <a:ext cx="4855464"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34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56"/>
                                        </p:tgtEl>
                                        <p:attrNameLst>
                                          <p:attrName>style.visibility</p:attrName>
                                        </p:attrNameLst>
                                      </p:cBhvr>
                                      <p:to>
                                        <p:strVal val="visible"/>
                                      </p:to>
                                    </p:set>
                                    <p:animEffect transition="in" filter="fade">
                                      <p:cBhvr>
                                        <p:cTn id="10" dur="500"/>
                                        <p:tgtEl>
                                          <p:spTgt spid="205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66AEA-736B-2369-F86E-6FB5C7EFCDD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103430-86E6-A9A2-7200-E2452CCF6C7E}"/>
              </a:ext>
            </a:extLst>
          </p:cNvPr>
          <p:cNvSpPr>
            <a:spLocks noGrp="1"/>
          </p:cNvSpPr>
          <p:nvPr>
            <p:ph idx="1"/>
          </p:nvPr>
        </p:nvSpPr>
        <p:spPr>
          <a:xfrm>
            <a:off x="4187952" y="1300900"/>
            <a:ext cx="7459102" cy="5081046"/>
          </a:xfrm>
        </p:spPr>
        <p:txBody>
          <a:bodyPr>
            <a:normAutofit/>
          </a:bodyPr>
          <a:lstStyle/>
          <a:p>
            <a:pPr>
              <a:defRPr sz="2000">
                <a:solidFill>
                  <a:srgbClr val="000000"/>
                </a:solidFill>
                <a:latin typeface="Garamond"/>
              </a:defRPr>
            </a:pPr>
            <a:r>
              <a:rPr lang="en-US" sz="2400" dirty="0"/>
              <a:t>The U.S. commercial airline industry is another textbook case of an oligopolistic market.</a:t>
            </a:r>
          </a:p>
          <a:p>
            <a:pPr lvl="1">
              <a:defRPr sz="2000">
                <a:solidFill>
                  <a:srgbClr val="000000"/>
                </a:solidFill>
                <a:latin typeface="Garamond"/>
              </a:defRPr>
            </a:pPr>
            <a:r>
              <a:rPr lang="en-US" sz="2000" dirty="0"/>
              <a:t>The top 4 airlines control roughly 70% of total market share.</a:t>
            </a:r>
          </a:p>
          <a:p>
            <a:pPr lvl="1">
              <a:defRPr sz="2000">
                <a:solidFill>
                  <a:srgbClr val="000000"/>
                </a:solidFill>
                <a:latin typeface="Garamond"/>
              </a:defRPr>
            </a:pPr>
            <a:r>
              <a:rPr lang="en-US" sz="2000" dirty="0"/>
              <a:t>Delta, American, United, and Southwest are the dominant firms in the industry.</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This concentration means that each major airline carefully considers how competitors might respond to changes in pricing, schedules, and service quality.</a:t>
            </a:r>
          </a:p>
          <a:p>
            <a:pPr lvl="1">
              <a:defRPr sz="2000">
                <a:solidFill>
                  <a:srgbClr val="000000"/>
                </a:solidFill>
                <a:latin typeface="Garamond"/>
              </a:defRPr>
            </a:pPr>
            <a:r>
              <a:rPr lang="en-US" sz="2000" dirty="0"/>
              <a:t>Firms often match price changes from rivals.</a:t>
            </a:r>
          </a:p>
          <a:p>
            <a:pPr lvl="1">
              <a:defRPr sz="2000">
                <a:solidFill>
                  <a:srgbClr val="000000"/>
                </a:solidFill>
                <a:latin typeface="Garamond"/>
              </a:defRPr>
            </a:pPr>
            <a:r>
              <a:rPr lang="en-US" sz="2000" dirty="0"/>
              <a:t>They compete on routes, loyalty programs, and capacity decisions while anticipating the reactions of the other large carriers.</a:t>
            </a:r>
          </a:p>
        </p:txBody>
      </p:sp>
      <p:sp>
        <p:nvSpPr>
          <p:cNvPr id="4" name="Rectangle 3">
            <a:extLst>
              <a:ext uri="{FF2B5EF4-FFF2-40B4-BE49-F238E27FC236}">
                <a16:creationId xmlns:a16="http://schemas.microsoft.com/office/drawing/2014/main" id="{65195E02-BB6C-95B5-6169-EFA185DB39CB}"/>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055E69-1BC0-FD89-6B75-6C1A4EA114ED}"/>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Oligopolies: Commercial Airline Industry </a:t>
            </a:r>
          </a:p>
        </p:txBody>
      </p:sp>
      <p:sp>
        <p:nvSpPr>
          <p:cNvPr id="5" name="Rectangle 4">
            <a:extLst>
              <a:ext uri="{FF2B5EF4-FFF2-40B4-BE49-F238E27FC236}">
                <a16:creationId xmlns:a16="http://schemas.microsoft.com/office/drawing/2014/main" id="{039FD41F-471E-4BEF-EF5A-16325C76C8CE}"/>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C61B16D4-EB16-F47D-0C74-51ECB90B2AAD}"/>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D2138DFC-7C45-FD87-2616-E8D3933A66E2}"/>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18</a:t>
            </a:fld>
            <a:r>
              <a:rPr lang="en-US" b="1" dirty="0">
                <a:solidFill>
                  <a:schemeClr val="bg1"/>
                </a:solidFill>
                <a:latin typeface="Garamond" panose="02020404030301010803" pitchFamily="18" charset="0"/>
              </a:rPr>
              <a:t> </a:t>
            </a:r>
          </a:p>
        </p:txBody>
      </p:sp>
      <p:pic>
        <p:nvPicPr>
          <p:cNvPr id="12" name="Picture 11">
            <a:extLst>
              <a:ext uri="{FF2B5EF4-FFF2-40B4-BE49-F238E27FC236}">
                <a16:creationId xmlns:a16="http://schemas.microsoft.com/office/drawing/2014/main" id="{453345D4-B028-57E7-4660-FC4D06D81696}"/>
              </a:ext>
            </a:extLst>
          </p:cNvPr>
          <p:cNvPicPr>
            <a:picLocks noChangeAspect="1"/>
          </p:cNvPicPr>
          <p:nvPr/>
        </p:nvPicPr>
        <p:blipFill>
          <a:blip r:embed="rId2"/>
          <a:stretch>
            <a:fillRect/>
          </a:stretch>
        </p:blipFill>
        <p:spPr>
          <a:xfrm>
            <a:off x="457199" y="1427532"/>
            <a:ext cx="3657600" cy="4572000"/>
          </a:xfrm>
          <a:prstGeom prst="rect">
            <a:avLst/>
          </a:prstGeom>
        </p:spPr>
      </p:pic>
    </p:spTree>
    <p:extLst>
      <p:ext uri="{BB962C8B-B14F-4D97-AF65-F5344CB8AC3E}">
        <p14:creationId xmlns:p14="http://schemas.microsoft.com/office/powerpoint/2010/main" val="100160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FF416-0E5F-3CE2-FEBC-27A2AD9DD14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7AEFDB-FDE8-15AD-5612-103B6B2D58B5}"/>
              </a:ext>
            </a:extLst>
          </p:cNvPr>
          <p:cNvSpPr>
            <a:spLocks noGrp="1"/>
          </p:cNvSpPr>
          <p:nvPr>
            <p:ph idx="1"/>
          </p:nvPr>
        </p:nvSpPr>
        <p:spPr>
          <a:xfrm>
            <a:off x="3306618" y="1300900"/>
            <a:ext cx="8340436" cy="5081046"/>
          </a:xfrm>
        </p:spPr>
        <p:txBody>
          <a:bodyPr>
            <a:normAutofit/>
          </a:bodyPr>
          <a:lstStyle/>
          <a:p>
            <a:pPr>
              <a:defRPr sz="2000">
                <a:solidFill>
                  <a:srgbClr val="000000"/>
                </a:solidFill>
                <a:latin typeface="Garamond"/>
              </a:defRPr>
            </a:pPr>
            <a:r>
              <a:rPr lang="en-US" sz="2400" dirty="0"/>
              <a:t>Consider the simplest form of an oligopoly, known as a duopoly, where only two sellers compete in the market.</a:t>
            </a:r>
            <a:endParaRPr lang="en-US" sz="1200" dirty="0"/>
          </a:p>
          <a:p>
            <a:pPr lvl="3">
              <a:defRPr sz="2000">
                <a:solidFill>
                  <a:srgbClr val="000000"/>
                </a:solidFill>
                <a:latin typeface="Garamond"/>
              </a:defRPr>
            </a:pPr>
            <a:endParaRPr lang="en-US" sz="800" dirty="0"/>
          </a:p>
          <a:p>
            <a:pPr>
              <a:defRPr sz="2000">
                <a:solidFill>
                  <a:srgbClr val="000000"/>
                </a:solidFill>
                <a:latin typeface="Garamond"/>
              </a:defRPr>
            </a:pPr>
            <a:r>
              <a:rPr lang="en-US" sz="2400" dirty="0"/>
              <a:t>Suppose there are two competing firms in the replicant industry: Tyrell Corporation and Wallace Corporation.</a:t>
            </a:r>
          </a:p>
          <a:p>
            <a:pPr lvl="3">
              <a:defRPr sz="2000">
                <a:solidFill>
                  <a:srgbClr val="000000"/>
                </a:solidFill>
                <a:latin typeface="Garamond"/>
              </a:defRPr>
            </a:pPr>
            <a:endParaRPr lang="en-US" sz="800" dirty="0"/>
          </a:p>
          <a:p>
            <a:pPr>
              <a:defRPr sz="2000">
                <a:solidFill>
                  <a:srgbClr val="000000"/>
                </a:solidFill>
                <a:latin typeface="Garamond"/>
              </a:defRPr>
            </a:pPr>
            <a:r>
              <a:rPr lang="en-US" sz="2400" dirty="0"/>
              <a:t>Each firm produces artificial human “replicants” that are similar in quality and ability.</a:t>
            </a:r>
            <a:endParaRPr lang="en-US" sz="2800" dirty="0"/>
          </a:p>
          <a:p>
            <a:pPr lvl="3">
              <a:defRPr sz="2000">
                <a:solidFill>
                  <a:srgbClr val="000000"/>
                </a:solidFill>
                <a:latin typeface="Garamond"/>
              </a:defRPr>
            </a:pPr>
            <a:endParaRPr lang="en-US" sz="800" dirty="0"/>
          </a:p>
          <a:p>
            <a:pPr>
              <a:defRPr sz="2000">
                <a:solidFill>
                  <a:srgbClr val="000000"/>
                </a:solidFill>
                <a:latin typeface="Garamond"/>
              </a:defRPr>
            </a:pPr>
            <a:r>
              <a:rPr lang="en-US" sz="2400" dirty="0"/>
              <a:t>If both firms cooperate, what is the best course of action?</a:t>
            </a:r>
          </a:p>
          <a:p>
            <a:pPr lvl="1">
              <a:defRPr sz="2000">
                <a:solidFill>
                  <a:srgbClr val="000000"/>
                </a:solidFill>
                <a:latin typeface="Garamond"/>
              </a:defRPr>
            </a:pPr>
            <a:r>
              <a:rPr lang="en-US" sz="2000" dirty="0"/>
              <a:t>They should coordinate their output so that the total output is equal to the monopoly level.</a:t>
            </a:r>
          </a:p>
          <a:p>
            <a:pPr lvl="1">
              <a:defRPr sz="2000">
                <a:solidFill>
                  <a:srgbClr val="000000"/>
                </a:solidFill>
                <a:latin typeface="Garamond"/>
              </a:defRPr>
            </a:pPr>
            <a:r>
              <a:rPr lang="en-US" sz="2000" dirty="0"/>
              <a:t>By doing so, they would effectively operate as a single monopolist and share the resulting profit.</a:t>
            </a:r>
          </a:p>
        </p:txBody>
      </p:sp>
      <p:sp>
        <p:nvSpPr>
          <p:cNvPr id="4" name="Rectangle 3">
            <a:extLst>
              <a:ext uri="{FF2B5EF4-FFF2-40B4-BE49-F238E27FC236}">
                <a16:creationId xmlns:a16="http://schemas.microsoft.com/office/drawing/2014/main" id="{6AF1A5FF-42F3-7E5E-5EC9-3C24E53F3795}"/>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C8914F-8629-F7C0-9FD6-489EC9B6B8D1}"/>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Profit Maximization in Oligopolies</a:t>
            </a:r>
          </a:p>
        </p:txBody>
      </p:sp>
      <p:sp>
        <p:nvSpPr>
          <p:cNvPr id="5" name="Rectangle 4">
            <a:extLst>
              <a:ext uri="{FF2B5EF4-FFF2-40B4-BE49-F238E27FC236}">
                <a16:creationId xmlns:a16="http://schemas.microsoft.com/office/drawing/2014/main" id="{318C7165-5B8F-5FAC-AEF1-138576AE9863}"/>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DC97256B-8948-D774-82F2-FE2B14D4CF38}"/>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67914F4E-EE06-8538-11F1-6F13F863263B}"/>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19</a:t>
            </a:fld>
            <a:r>
              <a:rPr lang="en-US" b="1" dirty="0">
                <a:solidFill>
                  <a:schemeClr val="bg1"/>
                </a:solidFill>
                <a:latin typeface="Garamond" panose="02020404030301010803" pitchFamily="18" charset="0"/>
              </a:rPr>
              <a:t> </a:t>
            </a:r>
          </a:p>
        </p:txBody>
      </p:sp>
      <p:pic>
        <p:nvPicPr>
          <p:cNvPr id="4098" name="Picture 2" descr="No photo description available.">
            <a:extLst>
              <a:ext uri="{FF2B5EF4-FFF2-40B4-BE49-F238E27FC236}">
                <a16:creationId xmlns:a16="http://schemas.microsoft.com/office/drawing/2014/main" id="{DCA8845B-3271-8AA4-B15C-217B171AD9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1366791"/>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Wallace Corporation | Off-world: The Blade Runner Wiki | Fandom">
            <a:extLst>
              <a:ext uri="{FF2B5EF4-FFF2-40B4-BE49-F238E27FC236}">
                <a16:creationId xmlns:a16="http://schemas.microsoft.com/office/drawing/2014/main" id="{3C467BEF-A556-DF92-D214-48138F5A3C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4170732"/>
            <a:ext cx="2743200" cy="1815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42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par>
                                <p:cTn id="8" presetID="10" presetClass="entr" presetSubtype="0" fill="hold" nodeType="withEffect">
                                  <p:stCondLst>
                                    <p:cond delay="0"/>
                                  </p:stCondLst>
                                  <p:childTnLst>
                                    <p:set>
                                      <p:cBhvr>
                                        <p:cTn id="9" dur="1" fill="hold">
                                          <p:stCondLst>
                                            <p:cond delay="0"/>
                                          </p:stCondLst>
                                        </p:cTn>
                                        <p:tgtEl>
                                          <p:spTgt spid="4100"/>
                                        </p:tgtEl>
                                        <p:attrNameLst>
                                          <p:attrName>style.visibility</p:attrName>
                                        </p:attrNameLst>
                                      </p:cBhvr>
                                      <p:to>
                                        <p:strVal val="visible"/>
                                      </p:to>
                                    </p:set>
                                    <p:animEffect transition="in" filter="fade">
                                      <p:cBhvr>
                                        <p:cTn id="10" dur="500"/>
                                        <p:tgtEl>
                                          <p:spTgt spid="4100"/>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16F96-D996-0FC6-29CC-10B4DFEA623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AB08EE-DB3B-FB0A-2845-0CDD08130BD4}"/>
              </a:ext>
            </a:extLst>
          </p:cNvPr>
          <p:cNvSpPr>
            <a:spLocks noGrp="1"/>
          </p:cNvSpPr>
          <p:nvPr>
            <p:ph idx="1"/>
          </p:nvPr>
        </p:nvSpPr>
        <p:spPr>
          <a:xfrm>
            <a:off x="457199" y="1234911"/>
            <a:ext cx="11189855" cy="5052767"/>
          </a:xfrm>
        </p:spPr>
        <p:txBody>
          <a:bodyPr>
            <a:normAutofit/>
          </a:bodyPr>
          <a:lstStyle/>
          <a:p>
            <a:pPr>
              <a:defRPr sz="2000">
                <a:solidFill>
                  <a:srgbClr val="000000"/>
                </a:solidFill>
                <a:latin typeface="Garamond"/>
              </a:defRPr>
            </a:pPr>
            <a:r>
              <a:rPr lang="en-US" sz="2400" dirty="0"/>
              <a:t>Up to this point, we analyzed the behavior of firms in two extreme market structures:</a:t>
            </a:r>
          </a:p>
          <a:p>
            <a:pPr lvl="1">
              <a:defRPr sz="2000">
                <a:solidFill>
                  <a:srgbClr val="000000"/>
                </a:solidFill>
                <a:latin typeface="Garamond"/>
              </a:defRPr>
            </a:pPr>
            <a:r>
              <a:rPr lang="en-US" sz="2000" dirty="0"/>
              <a:t>Firms in perfect competition, which have no market power.</a:t>
            </a:r>
          </a:p>
          <a:p>
            <a:pPr lvl="1">
              <a:defRPr sz="2000">
                <a:solidFill>
                  <a:srgbClr val="000000"/>
                </a:solidFill>
                <a:latin typeface="Garamond"/>
              </a:defRPr>
            </a:pPr>
            <a:r>
              <a:rPr lang="en-US" sz="2000" dirty="0"/>
              <a:t>A monopoly, which faces no competition and has maximum market power.</a:t>
            </a:r>
          </a:p>
          <a:p>
            <a:pPr lvl="4">
              <a:defRPr sz="2000">
                <a:solidFill>
                  <a:srgbClr val="000000"/>
                </a:solidFill>
                <a:latin typeface="Garamond"/>
              </a:defRPr>
            </a:pPr>
            <a:endParaRPr lang="en-US" sz="1200" dirty="0"/>
          </a:p>
          <a:p>
            <a:pPr>
              <a:defRPr sz="2000">
                <a:solidFill>
                  <a:srgbClr val="000000"/>
                </a:solidFill>
                <a:latin typeface="Garamond"/>
              </a:defRPr>
            </a:pPr>
            <a:r>
              <a:rPr lang="en-US" sz="2400" dirty="0"/>
              <a:t>In reality, most markets exhibit imperfect competition, where firms hold some degree of market power while still facing competitive pressure.</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Two market structures that lie between perfect competition and monopoly are:</a:t>
            </a:r>
          </a:p>
          <a:p>
            <a:pPr lvl="1">
              <a:defRPr sz="2000">
                <a:solidFill>
                  <a:srgbClr val="000000"/>
                </a:solidFill>
                <a:latin typeface="Garamond"/>
              </a:defRPr>
            </a:pPr>
            <a:r>
              <a:rPr lang="en-US" sz="2000" dirty="0"/>
              <a:t>Monopolistic Competition</a:t>
            </a:r>
          </a:p>
          <a:p>
            <a:pPr lvl="1">
              <a:defRPr sz="2000">
                <a:solidFill>
                  <a:srgbClr val="000000"/>
                </a:solidFill>
                <a:latin typeface="Garamond"/>
              </a:defRPr>
            </a:pPr>
            <a:r>
              <a:rPr lang="en-US" sz="2000" dirty="0"/>
              <a:t>Oligopoly</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These structures fall between the extremes of perfect competition and monopoly and better reflect the characteristics of many real-world markets.</a:t>
            </a:r>
          </a:p>
        </p:txBody>
      </p:sp>
      <p:sp>
        <p:nvSpPr>
          <p:cNvPr id="4" name="Rectangle 3">
            <a:extLst>
              <a:ext uri="{FF2B5EF4-FFF2-40B4-BE49-F238E27FC236}">
                <a16:creationId xmlns:a16="http://schemas.microsoft.com/office/drawing/2014/main" id="{0496E02D-C211-4B16-063B-65431DD65895}"/>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AAEDA1-0719-A5D6-86F5-C48DB18E7065}"/>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Preview</a:t>
            </a:r>
          </a:p>
        </p:txBody>
      </p:sp>
      <p:sp>
        <p:nvSpPr>
          <p:cNvPr id="5" name="Rectangle 4">
            <a:extLst>
              <a:ext uri="{FF2B5EF4-FFF2-40B4-BE49-F238E27FC236}">
                <a16:creationId xmlns:a16="http://schemas.microsoft.com/office/drawing/2014/main" id="{CFFC3C96-A3D0-C881-045F-587BB3094C2E}"/>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C187FC87-2F8E-A92A-3F43-C85F91476E25}"/>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79DB38B1-4C5D-DF8F-1700-C2A64608CC67}"/>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373127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328A9-A94E-5DB6-D55B-FBA9CD6930D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B23BAC-739E-00DB-740C-F403BF6DBF1E}"/>
              </a:ext>
            </a:extLst>
          </p:cNvPr>
          <p:cNvSpPr>
            <a:spLocks noGrp="1"/>
          </p:cNvSpPr>
          <p:nvPr>
            <p:ph idx="1"/>
          </p:nvPr>
        </p:nvSpPr>
        <p:spPr>
          <a:xfrm>
            <a:off x="4221018" y="1300900"/>
            <a:ext cx="7426036" cy="5081046"/>
          </a:xfrm>
        </p:spPr>
        <p:txBody>
          <a:bodyPr>
            <a:normAutofit/>
          </a:bodyPr>
          <a:lstStyle/>
          <a:p>
            <a:pPr>
              <a:defRPr sz="2000">
                <a:solidFill>
                  <a:srgbClr val="000000"/>
                </a:solidFill>
                <a:latin typeface="Garamond"/>
              </a:defRPr>
            </a:pPr>
            <a:r>
              <a:rPr lang="en-US" sz="2400" dirty="0"/>
              <a:t>Suppose for simplicity that both firms have a marginal cost of production equal to zero.</a:t>
            </a:r>
            <a:endParaRPr lang="en-US" sz="1200" dirty="0"/>
          </a:p>
          <a:p>
            <a:pPr lvl="3">
              <a:defRPr sz="2000">
                <a:solidFill>
                  <a:srgbClr val="000000"/>
                </a:solidFill>
                <a:latin typeface="Garamond"/>
              </a:defRPr>
            </a:pPr>
            <a:endParaRPr lang="en-US" sz="800" dirty="0"/>
          </a:p>
          <a:p>
            <a:pPr>
              <a:defRPr sz="2000">
                <a:solidFill>
                  <a:srgbClr val="000000"/>
                </a:solidFill>
                <a:latin typeface="Garamond"/>
              </a:defRPr>
            </a:pPr>
            <a:r>
              <a:rPr lang="en-US" sz="2400" dirty="0"/>
              <a:t>If this market was perfectly competitive:</a:t>
            </a:r>
          </a:p>
          <a:p>
            <a:pPr lvl="1">
              <a:defRPr sz="2000">
                <a:solidFill>
                  <a:srgbClr val="000000"/>
                </a:solidFill>
                <a:latin typeface="Garamond"/>
              </a:defRPr>
            </a:pPr>
            <a:r>
              <a:rPr lang="en-US" sz="2000" dirty="0"/>
              <a:t>Market price would equal marginal cost at $0.</a:t>
            </a:r>
          </a:p>
          <a:p>
            <a:pPr lvl="1">
              <a:defRPr sz="2000">
                <a:solidFill>
                  <a:srgbClr val="000000"/>
                </a:solidFill>
                <a:latin typeface="Garamond"/>
              </a:defRPr>
            </a:pPr>
            <a:r>
              <a:rPr lang="en-US" sz="2000" dirty="0"/>
              <a:t>The efficient quantity of replicants would be 12 units.</a:t>
            </a:r>
          </a:p>
          <a:p>
            <a:pPr lvl="4">
              <a:defRPr sz="2000">
                <a:solidFill>
                  <a:srgbClr val="000000"/>
                </a:solidFill>
                <a:latin typeface="Garamond"/>
              </a:defRPr>
            </a:pPr>
            <a:endParaRPr lang="en-US" sz="800" dirty="0"/>
          </a:p>
          <a:p>
            <a:pPr>
              <a:defRPr sz="2000">
                <a:solidFill>
                  <a:srgbClr val="000000"/>
                </a:solidFill>
                <a:latin typeface="Garamond"/>
              </a:defRPr>
            </a:pPr>
            <a:r>
              <a:rPr lang="en-US" sz="2400" dirty="0"/>
              <a:t>If this market had a single monopoly producer:</a:t>
            </a:r>
          </a:p>
          <a:p>
            <a:pPr lvl="1">
              <a:defRPr sz="2000">
                <a:solidFill>
                  <a:srgbClr val="000000"/>
                </a:solidFill>
                <a:latin typeface="Garamond"/>
              </a:defRPr>
            </a:pPr>
            <a:r>
              <a:rPr lang="en-US" sz="2000" dirty="0"/>
              <a:t>At 6 replicants, profit is maximized as $360.</a:t>
            </a:r>
          </a:p>
          <a:p>
            <a:pPr lvl="1">
              <a:defRPr sz="2000">
                <a:solidFill>
                  <a:srgbClr val="000000"/>
                </a:solidFill>
                <a:latin typeface="Garamond"/>
              </a:defRPr>
            </a:pPr>
            <a:r>
              <a:rPr lang="en-US" sz="2000" dirty="0"/>
              <a:t>The resulting market price would be set at $60.</a:t>
            </a:r>
          </a:p>
          <a:p>
            <a:pPr lvl="4">
              <a:defRPr sz="2000">
                <a:solidFill>
                  <a:srgbClr val="000000"/>
                </a:solidFill>
                <a:latin typeface="Garamond"/>
              </a:defRPr>
            </a:pPr>
            <a:endParaRPr lang="en-US" sz="800" dirty="0"/>
          </a:p>
          <a:p>
            <a:pPr>
              <a:defRPr sz="2000">
                <a:solidFill>
                  <a:srgbClr val="000000"/>
                </a:solidFill>
                <a:latin typeface="Garamond"/>
              </a:defRPr>
            </a:pPr>
            <a:r>
              <a:rPr lang="en-US" sz="2400" dirty="0"/>
              <a:t>If the two firms collude to form a cartel:</a:t>
            </a:r>
          </a:p>
          <a:p>
            <a:pPr lvl="1">
              <a:defRPr sz="2000">
                <a:solidFill>
                  <a:srgbClr val="000000"/>
                </a:solidFill>
                <a:latin typeface="Garamond"/>
              </a:defRPr>
            </a:pPr>
            <a:r>
              <a:rPr lang="en-US" sz="2000" dirty="0"/>
              <a:t>They jointly produce 6 units, matching the monopoly quantity.</a:t>
            </a:r>
          </a:p>
          <a:p>
            <a:pPr lvl="1">
              <a:defRPr sz="2000">
                <a:solidFill>
                  <a:srgbClr val="000000"/>
                </a:solidFill>
                <a:latin typeface="Garamond"/>
              </a:defRPr>
            </a:pPr>
            <a:r>
              <a:rPr lang="en-US" sz="2000" dirty="0"/>
              <a:t>Each firm receives half of the profit earning a profit of $180.</a:t>
            </a:r>
          </a:p>
          <a:p>
            <a:pPr lvl="1">
              <a:defRPr sz="2000">
                <a:solidFill>
                  <a:srgbClr val="000000"/>
                </a:solidFill>
                <a:latin typeface="Garamond"/>
              </a:defRPr>
            </a:pPr>
            <a:endParaRPr lang="en-US" sz="2000" dirty="0"/>
          </a:p>
        </p:txBody>
      </p:sp>
      <p:sp>
        <p:nvSpPr>
          <p:cNvPr id="4" name="Rectangle 3">
            <a:extLst>
              <a:ext uri="{FF2B5EF4-FFF2-40B4-BE49-F238E27FC236}">
                <a16:creationId xmlns:a16="http://schemas.microsoft.com/office/drawing/2014/main" id="{EF00ECDB-582B-7B7D-0CAA-0856FA675845}"/>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C4D63B-E0D7-81AA-2D68-9F45FFCAAB99}"/>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Profit Maximization in Oligopolies</a:t>
            </a:r>
          </a:p>
        </p:txBody>
      </p:sp>
      <p:sp>
        <p:nvSpPr>
          <p:cNvPr id="5" name="Rectangle 4">
            <a:extLst>
              <a:ext uri="{FF2B5EF4-FFF2-40B4-BE49-F238E27FC236}">
                <a16:creationId xmlns:a16="http://schemas.microsoft.com/office/drawing/2014/main" id="{CD984723-10A8-61C8-BFDA-D8D8F88759AA}"/>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C3095A56-1DF2-9C17-05A2-71FC3EC25D82}"/>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1A8C97E4-90DB-A030-657B-46D3AFB440E8}"/>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20</a:t>
            </a:fld>
            <a:r>
              <a:rPr lang="en-US" b="1" dirty="0">
                <a:solidFill>
                  <a:schemeClr val="bg1"/>
                </a:solidFill>
                <a:latin typeface="Garamond" panose="02020404030301010803" pitchFamily="18" charset="0"/>
              </a:rPr>
              <a:t> </a:t>
            </a:r>
          </a:p>
        </p:txBody>
      </p:sp>
      <p:graphicFrame>
        <p:nvGraphicFramePr>
          <p:cNvPr id="8" name="Table 7">
            <a:extLst>
              <a:ext uri="{FF2B5EF4-FFF2-40B4-BE49-F238E27FC236}">
                <a16:creationId xmlns:a16="http://schemas.microsoft.com/office/drawing/2014/main" id="{A4E8BAEB-38C0-F7ED-0D84-FADC2BA67894}"/>
              </a:ext>
            </a:extLst>
          </p:cNvPr>
          <p:cNvGraphicFramePr>
            <a:graphicFrameLocks noGrp="1"/>
          </p:cNvGraphicFramePr>
          <p:nvPr>
            <p:extLst>
              <p:ext uri="{D42A27DB-BD31-4B8C-83A1-F6EECF244321}">
                <p14:modId xmlns:p14="http://schemas.microsoft.com/office/powerpoint/2010/main" val="2339735879"/>
              </p:ext>
            </p:extLst>
          </p:nvPr>
        </p:nvGraphicFramePr>
        <p:xfrm>
          <a:off x="457199" y="1357364"/>
          <a:ext cx="3657600" cy="4851683"/>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3159467804"/>
                    </a:ext>
                  </a:extLst>
                </a:gridCol>
                <a:gridCol w="1219200">
                  <a:extLst>
                    <a:ext uri="{9D8B030D-6E8A-4147-A177-3AD203B41FA5}">
                      <a16:colId xmlns:a16="http://schemas.microsoft.com/office/drawing/2014/main" val="2796146184"/>
                    </a:ext>
                  </a:extLst>
                </a:gridCol>
                <a:gridCol w="1219200">
                  <a:extLst>
                    <a:ext uri="{9D8B030D-6E8A-4147-A177-3AD203B41FA5}">
                      <a16:colId xmlns:a16="http://schemas.microsoft.com/office/drawing/2014/main" val="899295020"/>
                    </a:ext>
                  </a:extLst>
                </a:gridCol>
              </a:tblGrid>
              <a:tr h="345071">
                <a:tc>
                  <a:txBody>
                    <a:bodyPr/>
                    <a:lstStyle/>
                    <a:p>
                      <a:pPr algn="ctr"/>
                      <a:r>
                        <a:rPr lang="en-US" dirty="0">
                          <a:latin typeface="Garamond" panose="02020404030301010803" pitchFamily="18" charset="0"/>
                        </a:rPr>
                        <a:t>Q</a:t>
                      </a:r>
                    </a:p>
                  </a:txBody>
                  <a:tcPr>
                    <a:solidFill>
                      <a:srgbClr val="77122C"/>
                    </a:solidFill>
                  </a:tcPr>
                </a:tc>
                <a:tc>
                  <a:txBody>
                    <a:bodyPr/>
                    <a:lstStyle/>
                    <a:p>
                      <a:pPr algn="ctr"/>
                      <a:r>
                        <a:rPr lang="en-US" dirty="0">
                          <a:latin typeface="Garamond" panose="02020404030301010803" pitchFamily="18" charset="0"/>
                        </a:rPr>
                        <a:t>P</a:t>
                      </a:r>
                    </a:p>
                  </a:txBody>
                  <a:tcPr>
                    <a:solidFill>
                      <a:srgbClr val="77122C"/>
                    </a:solidFill>
                  </a:tcPr>
                </a:tc>
                <a:tc>
                  <a:txBody>
                    <a:bodyPr/>
                    <a:lstStyle/>
                    <a:p>
                      <a:pPr algn="ctr"/>
                      <a:r>
                        <a:rPr lang="en-US" dirty="0">
                          <a:latin typeface="Garamond" panose="02020404030301010803" pitchFamily="18" charset="0"/>
                        </a:rPr>
                        <a:t>TR</a:t>
                      </a:r>
                    </a:p>
                  </a:txBody>
                  <a:tcPr>
                    <a:solidFill>
                      <a:srgbClr val="77122C"/>
                    </a:solidFill>
                  </a:tcPr>
                </a:tc>
                <a:extLst>
                  <a:ext uri="{0D108BD9-81ED-4DB2-BD59-A6C34878D82A}">
                    <a16:rowId xmlns:a16="http://schemas.microsoft.com/office/drawing/2014/main" val="828955219"/>
                  </a:ext>
                </a:extLst>
              </a:tr>
              <a:tr h="345071">
                <a:tc>
                  <a:txBody>
                    <a:bodyPr/>
                    <a:lstStyle/>
                    <a:p>
                      <a:pPr algn="ctr" rtl="0" fontAlgn="ctr"/>
                      <a:r>
                        <a:rPr lang="en-US" sz="1800" b="0" i="0" u="none" strike="noStrike">
                          <a:solidFill>
                            <a:srgbClr val="000000"/>
                          </a:solidFill>
                          <a:effectLst/>
                          <a:latin typeface="Garamond" panose="02020404030301010803" pitchFamily="18" charset="0"/>
                        </a:rPr>
                        <a:t>0</a:t>
                      </a:r>
                    </a:p>
                  </a:txBody>
                  <a:tcPr marL="9525" marR="9525" marT="9525" marB="0" anchor="ctr"/>
                </a:tc>
                <a:tc>
                  <a:txBody>
                    <a:bodyPr/>
                    <a:lstStyle/>
                    <a:p>
                      <a:pPr algn="ctr" rtl="0" fontAlgn="b"/>
                      <a:r>
                        <a:rPr lang="en-US" sz="1800" b="0" i="0" u="none" strike="noStrike">
                          <a:solidFill>
                            <a:srgbClr val="000000"/>
                          </a:solidFill>
                          <a:effectLst/>
                          <a:latin typeface="Garamond" panose="02020404030301010803" pitchFamily="18" charset="0"/>
                        </a:rPr>
                        <a:t>$120 </a:t>
                      </a:r>
                    </a:p>
                  </a:txBody>
                  <a:tcPr marL="9525" marR="9525" marT="9525" marB="0" anchor="ctr"/>
                </a:tc>
                <a:tc>
                  <a:txBody>
                    <a:bodyPr/>
                    <a:lstStyle/>
                    <a:p>
                      <a:pPr algn="ctr" rtl="0" fontAlgn="b"/>
                      <a:r>
                        <a:rPr lang="en-US" sz="1800" b="0" i="0" u="none" strike="noStrike">
                          <a:solidFill>
                            <a:srgbClr val="000000"/>
                          </a:solidFill>
                          <a:effectLst/>
                          <a:latin typeface="Garamond" panose="02020404030301010803" pitchFamily="18" charset="0"/>
                        </a:rPr>
                        <a:t>$0 </a:t>
                      </a:r>
                    </a:p>
                  </a:txBody>
                  <a:tcPr marL="9525" marR="9525" marT="9525" marB="0" anchor="ctr"/>
                </a:tc>
                <a:extLst>
                  <a:ext uri="{0D108BD9-81ED-4DB2-BD59-A6C34878D82A}">
                    <a16:rowId xmlns:a16="http://schemas.microsoft.com/office/drawing/2014/main" val="3622324003"/>
                  </a:ext>
                </a:extLst>
              </a:tr>
              <a:tr h="345071">
                <a:tc>
                  <a:txBody>
                    <a:bodyPr/>
                    <a:lstStyle/>
                    <a:p>
                      <a:pPr algn="ctr" rtl="0" fontAlgn="ctr"/>
                      <a:r>
                        <a:rPr lang="en-US" sz="1800" b="0" i="0" u="none" strike="noStrike">
                          <a:solidFill>
                            <a:srgbClr val="000000"/>
                          </a:solidFill>
                          <a:effectLst/>
                          <a:latin typeface="Garamond" panose="02020404030301010803" pitchFamily="18" charset="0"/>
                        </a:rPr>
                        <a:t>1</a:t>
                      </a:r>
                    </a:p>
                  </a:txBody>
                  <a:tcPr marL="9525" marR="9525" marT="9525" marB="0" anchor="ctr"/>
                </a:tc>
                <a:tc>
                  <a:txBody>
                    <a:bodyPr/>
                    <a:lstStyle/>
                    <a:p>
                      <a:pPr algn="ctr" rtl="0" fontAlgn="b"/>
                      <a:r>
                        <a:rPr lang="en-US" sz="1800" b="0" i="0" u="none" strike="noStrike">
                          <a:solidFill>
                            <a:srgbClr val="000000"/>
                          </a:solidFill>
                          <a:effectLst/>
                          <a:latin typeface="Garamond" panose="02020404030301010803" pitchFamily="18" charset="0"/>
                        </a:rPr>
                        <a:t>$110 </a:t>
                      </a:r>
                    </a:p>
                  </a:txBody>
                  <a:tcPr marL="9525" marR="9525" marT="9525" marB="0" anchor="ctr"/>
                </a:tc>
                <a:tc>
                  <a:txBody>
                    <a:bodyPr/>
                    <a:lstStyle/>
                    <a:p>
                      <a:pPr algn="ctr" rtl="0" fontAlgn="b"/>
                      <a:r>
                        <a:rPr lang="en-US" sz="1800" b="0" i="0" u="none" strike="noStrike">
                          <a:solidFill>
                            <a:srgbClr val="000000"/>
                          </a:solidFill>
                          <a:effectLst/>
                          <a:latin typeface="Garamond" panose="02020404030301010803" pitchFamily="18" charset="0"/>
                        </a:rPr>
                        <a:t>$110 </a:t>
                      </a:r>
                    </a:p>
                  </a:txBody>
                  <a:tcPr marL="9525" marR="9525" marT="9525" marB="0" anchor="ctr"/>
                </a:tc>
                <a:extLst>
                  <a:ext uri="{0D108BD9-81ED-4DB2-BD59-A6C34878D82A}">
                    <a16:rowId xmlns:a16="http://schemas.microsoft.com/office/drawing/2014/main" val="2412659247"/>
                  </a:ext>
                </a:extLst>
              </a:tr>
              <a:tr h="345071">
                <a:tc>
                  <a:txBody>
                    <a:bodyPr/>
                    <a:lstStyle/>
                    <a:p>
                      <a:pPr algn="ctr" rtl="0" fontAlgn="ctr"/>
                      <a:r>
                        <a:rPr lang="en-US" sz="1800" b="0" i="0" u="none" strike="noStrike">
                          <a:solidFill>
                            <a:srgbClr val="000000"/>
                          </a:solidFill>
                          <a:effectLst/>
                          <a:latin typeface="Garamond" panose="02020404030301010803" pitchFamily="18" charset="0"/>
                        </a:rPr>
                        <a:t>2</a:t>
                      </a:r>
                    </a:p>
                  </a:txBody>
                  <a:tcPr marL="9525" marR="9525" marT="9525" marB="0" anchor="ctr"/>
                </a:tc>
                <a:tc>
                  <a:txBody>
                    <a:bodyPr/>
                    <a:lstStyle/>
                    <a:p>
                      <a:pPr algn="ctr" rtl="0" fontAlgn="b"/>
                      <a:r>
                        <a:rPr lang="en-US" sz="1800" b="0" i="0" u="none" strike="noStrike">
                          <a:solidFill>
                            <a:srgbClr val="000000"/>
                          </a:solidFill>
                          <a:effectLst/>
                          <a:latin typeface="Garamond" panose="02020404030301010803" pitchFamily="18" charset="0"/>
                        </a:rPr>
                        <a:t>$100 </a:t>
                      </a:r>
                    </a:p>
                  </a:txBody>
                  <a:tcPr marL="9525" marR="9525" marT="9525" marB="0" anchor="ctr"/>
                </a:tc>
                <a:tc>
                  <a:txBody>
                    <a:bodyPr/>
                    <a:lstStyle/>
                    <a:p>
                      <a:pPr algn="ctr" rtl="0" fontAlgn="b"/>
                      <a:r>
                        <a:rPr lang="en-US" sz="1800" b="0" i="0" u="none" strike="noStrike">
                          <a:solidFill>
                            <a:srgbClr val="000000"/>
                          </a:solidFill>
                          <a:effectLst/>
                          <a:latin typeface="Garamond" panose="02020404030301010803" pitchFamily="18" charset="0"/>
                        </a:rPr>
                        <a:t>$200 </a:t>
                      </a:r>
                    </a:p>
                  </a:txBody>
                  <a:tcPr marL="9525" marR="9525" marT="9525" marB="0" anchor="ctr"/>
                </a:tc>
                <a:extLst>
                  <a:ext uri="{0D108BD9-81ED-4DB2-BD59-A6C34878D82A}">
                    <a16:rowId xmlns:a16="http://schemas.microsoft.com/office/drawing/2014/main" val="32836606"/>
                  </a:ext>
                </a:extLst>
              </a:tr>
              <a:tr h="345071">
                <a:tc>
                  <a:txBody>
                    <a:bodyPr/>
                    <a:lstStyle/>
                    <a:p>
                      <a:pPr algn="ctr" rtl="0" fontAlgn="ctr"/>
                      <a:r>
                        <a:rPr lang="en-US" sz="1800" b="0" i="0" u="none" strike="noStrike">
                          <a:solidFill>
                            <a:srgbClr val="000000"/>
                          </a:solidFill>
                          <a:effectLst/>
                          <a:latin typeface="Garamond" panose="02020404030301010803" pitchFamily="18" charset="0"/>
                        </a:rPr>
                        <a:t>3</a:t>
                      </a:r>
                    </a:p>
                  </a:txBody>
                  <a:tcPr marL="9525" marR="9525" marT="9525" marB="0" anchor="ctr"/>
                </a:tc>
                <a:tc>
                  <a:txBody>
                    <a:bodyPr/>
                    <a:lstStyle/>
                    <a:p>
                      <a:pPr algn="ctr" rtl="0" fontAlgn="b"/>
                      <a:r>
                        <a:rPr lang="en-US" sz="1800" b="0" i="0" u="none" strike="noStrike">
                          <a:solidFill>
                            <a:srgbClr val="000000"/>
                          </a:solidFill>
                          <a:effectLst/>
                          <a:latin typeface="Garamond" panose="02020404030301010803" pitchFamily="18" charset="0"/>
                        </a:rPr>
                        <a:t>$90 </a:t>
                      </a:r>
                    </a:p>
                  </a:txBody>
                  <a:tcPr marL="9525" marR="9525" marT="9525" marB="0" anchor="ctr"/>
                </a:tc>
                <a:tc>
                  <a:txBody>
                    <a:bodyPr/>
                    <a:lstStyle/>
                    <a:p>
                      <a:pPr algn="ctr" rtl="0" fontAlgn="b"/>
                      <a:r>
                        <a:rPr lang="en-US" sz="1800" b="0" i="0" u="none" strike="noStrike">
                          <a:solidFill>
                            <a:srgbClr val="000000"/>
                          </a:solidFill>
                          <a:effectLst/>
                          <a:latin typeface="Garamond" panose="02020404030301010803" pitchFamily="18" charset="0"/>
                        </a:rPr>
                        <a:t>$270 </a:t>
                      </a:r>
                    </a:p>
                  </a:txBody>
                  <a:tcPr marL="9525" marR="9525" marT="9525" marB="0" anchor="ctr"/>
                </a:tc>
                <a:extLst>
                  <a:ext uri="{0D108BD9-81ED-4DB2-BD59-A6C34878D82A}">
                    <a16:rowId xmlns:a16="http://schemas.microsoft.com/office/drawing/2014/main" val="756904128"/>
                  </a:ext>
                </a:extLst>
              </a:tr>
              <a:tr h="345071">
                <a:tc>
                  <a:txBody>
                    <a:bodyPr/>
                    <a:lstStyle/>
                    <a:p>
                      <a:pPr algn="ctr" rtl="0" fontAlgn="ctr"/>
                      <a:r>
                        <a:rPr lang="en-US" sz="1800" b="0" i="0" u="none" strike="noStrike">
                          <a:solidFill>
                            <a:srgbClr val="000000"/>
                          </a:solidFill>
                          <a:effectLst/>
                          <a:latin typeface="Garamond" panose="02020404030301010803" pitchFamily="18" charset="0"/>
                        </a:rPr>
                        <a:t>4</a:t>
                      </a:r>
                    </a:p>
                  </a:txBody>
                  <a:tcPr marL="9525" marR="9525" marT="9525" marB="0" anchor="ctr"/>
                </a:tc>
                <a:tc>
                  <a:txBody>
                    <a:bodyPr/>
                    <a:lstStyle/>
                    <a:p>
                      <a:pPr algn="ctr" rtl="0" fontAlgn="b"/>
                      <a:r>
                        <a:rPr lang="en-US" sz="1800" b="0" i="0" u="none" strike="noStrike">
                          <a:solidFill>
                            <a:srgbClr val="000000"/>
                          </a:solidFill>
                          <a:effectLst/>
                          <a:latin typeface="Garamond" panose="02020404030301010803" pitchFamily="18" charset="0"/>
                        </a:rPr>
                        <a:t>$80 </a:t>
                      </a:r>
                    </a:p>
                  </a:txBody>
                  <a:tcPr marL="9525" marR="9525" marT="9525" marB="0" anchor="ctr"/>
                </a:tc>
                <a:tc>
                  <a:txBody>
                    <a:bodyPr/>
                    <a:lstStyle/>
                    <a:p>
                      <a:pPr algn="ctr" rtl="0" fontAlgn="b"/>
                      <a:r>
                        <a:rPr lang="en-US" sz="1800" b="0" i="0" u="none" strike="noStrike">
                          <a:solidFill>
                            <a:srgbClr val="000000"/>
                          </a:solidFill>
                          <a:effectLst/>
                          <a:latin typeface="Garamond" panose="02020404030301010803" pitchFamily="18" charset="0"/>
                        </a:rPr>
                        <a:t>$320 </a:t>
                      </a:r>
                    </a:p>
                  </a:txBody>
                  <a:tcPr marL="9525" marR="9525" marT="9525" marB="0" anchor="ctr"/>
                </a:tc>
                <a:extLst>
                  <a:ext uri="{0D108BD9-81ED-4DB2-BD59-A6C34878D82A}">
                    <a16:rowId xmlns:a16="http://schemas.microsoft.com/office/drawing/2014/main" val="4093907866"/>
                  </a:ext>
                </a:extLst>
              </a:tr>
              <a:tr h="345071">
                <a:tc>
                  <a:txBody>
                    <a:bodyPr/>
                    <a:lstStyle/>
                    <a:p>
                      <a:pPr algn="ctr" rtl="0" fontAlgn="ctr"/>
                      <a:r>
                        <a:rPr lang="en-US" sz="1800" b="0" i="0" u="none" strike="noStrike">
                          <a:solidFill>
                            <a:srgbClr val="000000"/>
                          </a:solidFill>
                          <a:effectLst/>
                          <a:latin typeface="Garamond" panose="02020404030301010803" pitchFamily="18" charset="0"/>
                        </a:rPr>
                        <a:t>5</a:t>
                      </a:r>
                    </a:p>
                  </a:txBody>
                  <a:tcPr marL="9525" marR="9525" marT="9525" marB="0" anchor="ctr"/>
                </a:tc>
                <a:tc>
                  <a:txBody>
                    <a:bodyPr/>
                    <a:lstStyle/>
                    <a:p>
                      <a:pPr algn="ctr" rtl="0" fontAlgn="b"/>
                      <a:r>
                        <a:rPr lang="en-US" sz="1800" b="0" i="0" u="none" strike="noStrike">
                          <a:solidFill>
                            <a:srgbClr val="000000"/>
                          </a:solidFill>
                          <a:effectLst/>
                          <a:latin typeface="Garamond" panose="02020404030301010803" pitchFamily="18" charset="0"/>
                        </a:rPr>
                        <a:t>$70 </a:t>
                      </a:r>
                    </a:p>
                  </a:txBody>
                  <a:tcPr marL="9525" marR="9525" marT="9525" marB="0" anchor="ctr"/>
                </a:tc>
                <a:tc>
                  <a:txBody>
                    <a:bodyPr/>
                    <a:lstStyle/>
                    <a:p>
                      <a:pPr algn="ctr" rtl="0" fontAlgn="b"/>
                      <a:r>
                        <a:rPr lang="en-US" sz="1800" b="0" i="0" u="none" strike="noStrike">
                          <a:solidFill>
                            <a:srgbClr val="000000"/>
                          </a:solidFill>
                          <a:effectLst/>
                          <a:latin typeface="Garamond" panose="02020404030301010803" pitchFamily="18" charset="0"/>
                        </a:rPr>
                        <a:t>$350 </a:t>
                      </a:r>
                    </a:p>
                  </a:txBody>
                  <a:tcPr marL="9525" marR="9525" marT="9525" marB="0" anchor="ctr"/>
                </a:tc>
                <a:extLst>
                  <a:ext uri="{0D108BD9-81ED-4DB2-BD59-A6C34878D82A}">
                    <a16:rowId xmlns:a16="http://schemas.microsoft.com/office/drawing/2014/main" val="3907196641"/>
                  </a:ext>
                </a:extLst>
              </a:tr>
              <a:tr h="345071">
                <a:tc>
                  <a:txBody>
                    <a:bodyPr/>
                    <a:lstStyle/>
                    <a:p>
                      <a:pPr algn="ctr" rtl="0" fontAlgn="ctr"/>
                      <a:r>
                        <a:rPr lang="en-US" sz="1800" b="0" i="0" u="none" strike="noStrike">
                          <a:solidFill>
                            <a:srgbClr val="000000"/>
                          </a:solidFill>
                          <a:effectLst/>
                          <a:latin typeface="Garamond" panose="02020404030301010803" pitchFamily="18" charset="0"/>
                        </a:rPr>
                        <a:t>6</a:t>
                      </a:r>
                    </a:p>
                  </a:txBody>
                  <a:tcPr marL="9525" marR="9525" marT="9525" marB="0" anchor="ctr"/>
                </a:tc>
                <a:tc>
                  <a:txBody>
                    <a:bodyPr/>
                    <a:lstStyle/>
                    <a:p>
                      <a:pPr algn="ctr" rtl="0" fontAlgn="b"/>
                      <a:r>
                        <a:rPr lang="en-US" sz="1800" b="0" i="0" u="none" strike="noStrike">
                          <a:solidFill>
                            <a:srgbClr val="000000"/>
                          </a:solidFill>
                          <a:effectLst/>
                          <a:latin typeface="Garamond" panose="02020404030301010803" pitchFamily="18" charset="0"/>
                        </a:rPr>
                        <a:t>$60 </a:t>
                      </a:r>
                    </a:p>
                  </a:txBody>
                  <a:tcPr marL="9525" marR="9525" marT="9525" marB="0" anchor="ctr"/>
                </a:tc>
                <a:tc>
                  <a:txBody>
                    <a:bodyPr/>
                    <a:lstStyle/>
                    <a:p>
                      <a:pPr algn="ctr" rtl="0" fontAlgn="b"/>
                      <a:r>
                        <a:rPr lang="en-US" sz="1800" b="0" i="0" u="none" strike="noStrike">
                          <a:solidFill>
                            <a:srgbClr val="000000"/>
                          </a:solidFill>
                          <a:effectLst/>
                          <a:latin typeface="Garamond" panose="02020404030301010803" pitchFamily="18" charset="0"/>
                        </a:rPr>
                        <a:t>$360 </a:t>
                      </a:r>
                    </a:p>
                  </a:txBody>
                  <a:tcPr marL="9525" marR="9525" marT="9525" marB="0" anchor="ctr"/>
                </a:tc>
                <a:extLst>
                  <a:ext uri="{0D108BD9-81ED-4DB2-BD59-A6C34878D82A}">
                    <a16:rowId xmlns:a16="http://schemas.microsoft.com/office/drawing/2014/main" val="1558896978"/>
                  </a:ext>
                </a:extLst>
              </a:tr>
              <a:tr h="345071">
                <a:tc>
                  <a:txBody>
                    <a:bodyPr/>
                    <a:lstStyle/>
                    <a:p>
                      <a:pPr algn="ctr" rtl="0" fontAlgn="ctr"/>
                      <a:r>
                        <a:rPr lang="en-US" sz="1800" b="0" i="0" u="none" strike="noStrike">
                          <a:solidFill>
                            <a:srgbClr val="000000"/>
                          </a:solidFill>
                          <a:effectLst/>
                          <a:latin typeface="Garamond" panose="02020404030301010803" pitchFamily="18" charset="0"/>
                        </a:rPr>
                        <a:t>7</a:t>
                      </a:r>
                    </a:p>
                  </a:txBody>
                  <a:tcPr marL="9525" marR="9525" marT="9525" marB="0" anchor="ctr"/>
                </a:tc>
                <a:tc>
                  <a:txBody>
                    <a:bodyPr/>
                    <a:lstStyle/>
                    <a:p>
                      <a:pPr algn="ctr" rtl="0" fontAlgn="b"/>
                      <a:r>
                        <a:rPr lang="en-US" sz="1800" b="0" i="0" u="none" strike="noStrike">
                          <a:solidFill>
                            <a:srgbClr val="000000"/>
                          </a:solidFill>
                          <a:effectLst/>
                          <a:latin typeface="Garamond" panose="02020404030301010803" pitchFamily="18" charset="0"/>
                        </a:rPr>
                        <a:t>$50 </a:t>
                      </a:r>
                    </a:p>
                  </a:txBody>
                  <a:tcPr marL="9525" marR="9525" marT="9525" marB="0" anchor="ctr"/>
                </a:tc>
                <a:tc>
                  <a:txBody>
                    <a:bodyPr/>
                    <a:lstStyle/>
                    <a:p>
                      <a:pPr algn="ctr" rtl="0" fontAlgn="b"/>
                      <a:r>
                        <a:rPr lang="en-US" sz="1800" b="0" i="0" u="none" strike="noStrike">
                          <a:solidFill>
                            <a:srgbClr val="000000"/>
                          </a:solidFill>
                          <a:effectLst/>
                          <a:latin typeface="Garamond" panose="02020404030301010803" pitchFamily="18" charset="0"/>
                        </a:rPr>
                        <a:t>$350 </a:t>
                      </a:r>
                    </a:p>
                  </a:txBody>
                  <a:tcPr marL="9525" marR="9525" marT="9525" marB="0" anchor="ctr"/>
                </a:tc>
                <a:extLst>
                  <a:ext uri="{0D108BD9-81ED-4DB2-BD59-A6C34878D82A}">
                    <a16:rowId xmlns:a16="http://schemas.microsoft.com/office/drawing/2014/main" val="3916944560"/>
                  </a:ext>
                </a:extLst>
              </a:tr>
              <a:tr h="345071">
                <a:tc>
                  <a:txBody>
                    <a:bodyPr/>
                    <a:lstStyle/>
                    <a:p>
                      <a:pPr algn="ctr" rtl="0" fontAlgn="ctr"/>
                      <a:r>
                        <a:rPr lang="en-US" sz="1800" b="0" i="0" u="none" strike="noStrike">
                          <a:solidFill>
                            <a:srgbClr val="000000"/>
                          </a:solidFill>
                          <a:effectLst/>
                          <a:latin typeface="Garamond" panose="02020404030301010803" pitchFamily="18" charset="0"/>
                        </a:rPr>
                        <a:t>8</a:t>
                      </a:r>
                    </a:p>
                  </a:txBody>
                  <a:tcPr marL="9525" marR="9525" marT="9525" marB="0" anchor="ctr"/>
                </a:tc>
                <a:tc>
                  <a:txBody>
                    <a:bodyPr/>
                    <a:lstStyle/>
                    <a:p>
                      <a:pPr algn="ctr" rtl="0" fontAlgn="b"/>
                      <a:r>
                        <a:rPr lang="en-US" sz="1800" b="0" i="0" u="none" strike="noStrike">
                          <a:solidFill>
                            <a:srgbClr val="000000"/>
                          </a:solidFill>
                          <a:effectLst/>
                          <a:latin typeface="Garamond" panose="02020404030301010803" pitchFamily="18" charset="0"/>
                        </a:rPr>
                        <a:t>$40 </a:t>
                      </a:r>
                    </a:p>
                  </a:txBody>
                  <a:tcPr marL="9525" marR="9525" marT="9525" marB="0" anchor="ctr"/>
                </a:tc>
                <a:tc>
                  <a:txBody>
                    <a:bodyPr/>
                    <a:lstStyle/>
                    <a:p>
                      <a:pPr algn="ctr" rtl="0" fontAlgn="b"/>
                      <a:r>
                        <a:rPr lang="en-US" sz="1800" b="0" i="0" u="none" strike="noStrike">
                          <a:solidFill>
                            <a:srgbClr val="000000"/>
                          </a:solidFill>
                          <a:effectLst/>
                          <a:latin typeface="Garamond" panose="02020404030301010803" pitchFamily="18" charset="0"/>
                        </a:rPr>
                        <a:t>$320 </a:t>
                      </a:r>
                    </a:p>
                  </a:txBody>
                  <a:tcPr marL="9525" marR="9525" marT="9525" marB="0" anchor="ctr"/>
                </a:tc>
                <a:extLst>
                  <a:ext uri="{0D108BD9-81ED-4DB2-BD59-A6C34878D82A}">
                    <a16:rowId xmlns:a16="http://schemas.microsoft.com/office/drawing/2014/main" val="3745137400"/>
                  </a:ext>
                </a:extLst>
              </a:tr>
              <a:tr h="345071">
                <a:tc>
                  <a:txBody>
                    <a:bodyPr/>
                    <a:lstStyle/>
                    <a:p>
                      <a:pPr algn="ctr" rtl="0" fontAlgn="ctr"/>
                      <a:r>
                        <a:rPr lang="en-US" sz="1800" b="0" i="0" u="none" strike="noStrike">
                          <a:solidFill>
                            <a:srgbClr val="000000"/>
                          </a:solidFill>
                          <a:effectLst/>
                          <a:latin typeface="Garamond" panose="02020404030301010803" pitchFamily="18" charset="0"/>
                        </a:rPr>
                        <a:t>9</a:t>
                      </a:r>
                    </a:p>
                  </a:txBody>
                  <a:tcPr marL="9525" marR="9525" marT="9525" marB="0" anchor="ctr"/>
                </a:tc>
                <a:tc>
                  <a:txBody>
                    <a:bodyPr/>
                    <a:lstStyle/>
                    <a:p>
                      <a:pPr algn="ctr" rtl="0" fontAlgn="b"/>
                      <a:r>
                        <a:rPr lang="en-US" sz="1800" b="0" i="0" u="none" strike="noStrike">
                          <a:solidFill>
                            <a:srgbClr val="000000"/>
                          </a:solidFill>
                          <a:effectLst/>
                          <a:latin typeface="Garamond" panose="02020404030301010803" pitchFamily="18" charset="0"/>
                        </a:rPr>
                        <a:t>$30 </a:t>
                      </a:r>
                    </a:p>
                  </a:txBody>
                  <a:tcPr marL="9525" marR="9525" marT="9525" marB="0" anchor="ctr"/>
                </a:tc>
                <a:tc>
                  <a:txBody>
                    <a:bodyPr/>
                    <a:lstStyle/>
                    <a:p>
                      <a:pPr algn="ctr" rtl="0" fontAlgn="b"/>
                      <a:r>
                        <a:rPr lang="en-US" sz="1800" b="0" i="0" u="none" strike="noStrike">
                          <a:solidFill>
                            <a:srgbClr val="000000"/>
                          </a:solidFill>
                          <a:effectLst/>
                          <a:latin typeface="Garamond" panose="02020404030301010803" pitchFamily="18" charset="0"/>
                        </a:rPr>
                        <a:t>$270 </a:t>
                      </a:r>
                    </a:p>
                  </a:txBody>
                  <a:tcPr marL="9525" marR="9525" marT="9525" marB="0" anchor="ctr"/>
                </a:tc>
                <a:extLst>
                  <a:ext uri="{0D108BD9-81ED-4DB2-BD59-A6C34878D82A}">
                    <a16:rowId xmlns:a16="http://schemas.microsoft.com/office/drawing/2014/main" val="2976388603"/>
                  </a:ext>
                </a:extLst>
              </a:tr>
              <a:tr h="345071">
                <a:tc>
                  <a:txBody>
                    <a:bodyPr/>
                    <a:lstStyle/>
                    <a:p>
                      <a:pPr algn="ctr" rtl="0" fontAlgn="ctr"/>
                      <a:r>
                        <a:rPr lang="en-US" sz="1800" b="0" i="0" u="none" strike="noStrike">
                          <a:solidFill>
                            <a:srgbClr val="000000"/>
                          </a:solidFill>
                          <a:effectLst/>
                          <a:latin typeface="Garamond" panose="02020404030301010803" pitchFamily="18" charset="0"/>
                        </a:rPr>
                        <a:t>10</a:t>
                      </a:r>
                    </a:p>
                  </a:txBody>
                  <a:tcPr marL="9525" marR="9525" marT="9525" marB="0" anchor="ctr"/>
                </a:tc>
                <a:tc>
                  <a:txBody>
                    <a:bodyPr/>
                    <a:lstStyle/>
                    <a:p>
                      <a:pPr algn="ctr" rtl="0" fontAlgn="b"/>
                      <a:r>
                        <a:rPr lang="en-US" sz="1800" b="0" i="0" u="none" strike="noStrike">
                          <a:solidFill>
                            <a:srgbClr val="000000"/>
                          </a:solidFill>
                          <a:effectLst/>
                          <a:latin typeface="Garamond" panose="02020404030301010803" pitchFamily="18" charset="0"/>
                        </a:rPr>
                        <a:t>$20 </a:t>
                      </a:r>
                    </a:p>
                  </a:txBody>
                  <a:tcPr marL="9525" marR="9525" marT="9525" marB="0" anchor="ctr"/>
                </a:tc>
                <a:tc>
                  <a:txBody>
                    <a:bodyPr/>
                    <a:lstStyle/>
                    <a:p>
                      <a:pPr algn="ctr" rtl="0" fontAlgn="b"/>
                      <a:r>
                        <a:rPr lang="en-US" sz="1800" b="0" i="0" u="none" strike="noStrike">
                          <a:solidFill>
                            <a:srgbClr val="000000"/>
                          </a:solidFill>
                          <a:effectLst/>
                          <a:latin typeface="Garamond" panose="02020404030301010803" pitchFamily="18" charset="0"/>
                        </a:rPr>
                        <a:t>$200 </a:t>
                      </a:r>
                    </a:p>
                  </a:txBody>
                  <a:tcPr marL="9525" marR="9525" marT="9525" marB="0" anchor="ctr"/>
                </a:tc>
                <a:extLst>
                  <a:ext uri="{0D108BD9-81ED-4DB2-BD59-A6C34878D82A}">
                    <a16:rowId xmlns:a16="http://schemas.microsoft.com/office/drawing/2014/main" val="1659661538"/>
                  </a:ext>
                </a:extLst>
              </a:tr>
              <a:tr h="345071">
                <a:tc>
                  <a:txBody>
                    <a:bodyPr/>
                    <a:lstStyle/>
                    <a:p>
                      <a:pPr algn="ctr" rtl="0" fontAlgn="ctr"/>
                      <a:r>
                        <a:rPr lang="en-US" sz="1800" b="0" i="0" u="none" strike="noStrike" dirty="0">
                          <a:solidFill>
                            <a:srgbClr val="000000"/>
                          </a:solidFill>
                          <a:effectLst/>
                          <a:latin typeface="Garamond" panose="02020404030301010803" pitchFamily="18" charset="0"/>
                        </a:rPr>
                        <a:t>11</a:t>
                      </a:r>
                    </a:p>
                  </a:txBody>
                  <a:tcPr marL="9525" marR="9525" marT="9525" marB="0" anchor="ctr"/>
                </a:tc>
                <a:tc>
                  <a:txBody>
                    <a:bodyPr/>
                    <a:lstStyle/>
                    <a:p>
                      <a:pPr algn="ctr" rtl="0" fontAlgn="b"/>
                      <a:r>
                        <a:rPr lang="en-US" sz="1800" b="0" i="0" u="none" strike="noStrike" dirty="0">
                          <a:solidFill>
                            <a:srgbClr val="000000"/>
                          </a:solidFill>
                          <a:effectLst/>
                          <a:latin typeface="Garamond" panose="02020404030301010803" pitchFamily="18" charset="0"/>
                        </a:rPr>
                        <a:t>$10 </a:t>
                      </a:r>
                    </a:p>
                  </a:txBody>
                  <a:tcPr marL="9525" marR="9525" marT="9525" marB="0" anchor="ctr"/>
                </a:tc>
                <a:tc>
                  <a:txBody>
                    <a:bodyPr/>
                    <a:lstStyle/>
                    <a:p>
                      <a:pPr algn="ctr" rtl="0" fontAlgn="b"/>
                      <a:r>
                        <a:rPr lang="en-US" sz="1800" b="0" i="0" u="none" strike="noStrike" dirty="0">
                          <a:solidFill>
                            <a:srgbClr val="000000"/>
                          </a:solidFill>
                          <a:effectLst/>
                          <a:latin typeface="Garamond" panose="02020404030301010803" pitchFamily="18" charset="0"/>
                        </a:rPr>
                        <a:t>$110 </a:t>
                      </a:r>
                    </a:p>
                  </a:txBody>
                  <a:tcPr marL="9525" marR="9525" marT="9525" marB="0" anchor="ctr"/>
                </a:tc>
                <a:extLst>
                  <a:ext uri="{0D108BD9-81ED-4DB2-BD59-A6C34878D82A}">
                    <a16:rowId xmlns:a16="http://schemas.microsoft.com/office/drawing/2014/main" val="3176058416"/>
                  </a:ext>
                </a:extLst>
              </a:tr>
              <a:tr h="345071">
                <a:tc>
                  <a:txBody>
                    <a:bodyPr/>
                    <a:lstStyle/>
                    <a:p>
                      <a:pPr algn="ctr" rtl="0" fontAlgn="ctr"/>
                      <a:r>
                        <a:rPr lang="en-US" sz="1800" b="0" i="0" u="none" strike="noStrike" dirty="0">
                          <a:solidFill>
                            <a:srgbClr val="000000"/>
                          </a:solidFill>
                          <a:effectLst/>
                          <a:latin typeface="Garamond" panose="02020404030301010803" pitchFamily="18" charset="0"/>
                        </a:rPr>
                        <a:t>12</a:t>
                      </a:r>
                    </a:p>
                  </a:txBody>
                  <a:tcPr marL="9525" marR="9525" marT="9525" marB="0" anchor="ctr"/>
                </a:tc>
                <a:tc>
                  <a:txBody>
                    <a:bodyPr/>
                    <a:lstStyle/>
                    <a:p>
                      <a:pPr algn="ctr" rtl="0" fontAlgn="b"/>
                      <a:r>
                        <a:rPr lang="en-US" sz="1800" b="0" i="0" u="none" strike="noStrike" dirty="0">
                          <a:solidFill>
                            <a:srgbClr val="000000"/>
                          </a:solidFill>
                          <a:effectLst/>
                          <a:latin typeface="Garamond" panose="02020404030301010803" pitchFamily="18" charset="0"/>
                        </a:rPr>
                        <a:t>$0</a:t>
                      </a:r>
                    </a:p>
                  </a:txBody>
                  <a:tcPr marL="9525" marR="9525" marT="9525" marB="0" anchor="ctr"/>
                </a:tc>
                <a:tc>
                  <a:txBody>
                    <a:bodyPr/>
                    <a:lstStyle/>
                    <a:p>
                      <a:pPr algn="ctr" rtl="0" fontAlgn="b"/>
                      <a:r>
                        <a:rPr lang="en-US" sz="1800" b="0" i="0" u="none" strike="noStrike" dirty="0">
                          <a:solidFill>
                            <a:srgbClr val="000000"/>
                          </a:solidFill>
                          <a:effectLst/>
                          <a:latin typeface="Garamond" panose="02020404030301010803" pitchFamily="18" charset="0"/>
                        </a:rPr>
                        <a:t>$0</a:t>
                      </a:r>
                    </a:p>
                  </a:txBody>
                  <a:tcPr marL="9525" marR="9525" marT="9525" marB="0" anchor="ctr"/>
                </a:tc>
                <a:extLst>
                  <a:ext uri="{0D108BD9-81ED-4DB2-BD59-A6C34878D82A}">
                    <a16:rowId xmlns:a16="http://schemas.microsoft.com/office/drawing/2014/main" val="15867671"/>
                  </a:ext>
                </a:extLst>
              </a:tr>
            </a:tbl>
          </a:graphicData>
        </a:graphic>
      </p:graphicFrame>
    </p:spTree>
    <p:extLst>
      <p:ext uri="{BB962C8B-B14F-4D97-AF65-F5344CB8AC3E}">
        <p14:creationId xmlns:p14="http://schemas.microsoft.com/office/powerpoint/2010/main" val="8489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11" end="11"/>
                                            </p:txEl>
                                          </p:spTgt>
                                        </p:tgtEl>
                                        <p:attrNameLst>
                                          <p:attrName>style.visibility</p:attrName>
                                        </p:attrNameLst>
                                      </p:cBhvr>
                                      <p:to>
                                        <p:strVal val="visible"/>
                                      </p:to>
                                    </p:set>
                                    <p:animEffect transition="in" filter="fade">
                                      <p:cBhvr>
                                        <p:cTn id="50" dur="500"/>
                                        <p:tgtEl>
                                          <p:spTgt spid="3">
                                            <p:txEl>
                                              <p:pRg st="11" end="1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Effect transition="in" filter="fade">
                                      <p:cBhvr>
                                        <p:cTn id="55"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DB92DC-585B-F3EA-4F9F-CC50885E7D5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2E584A7-05C8-E847-7A29-2F13E42B9373}"/>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BAACB5-8F1C-4EC2-E05F-4F0675914647}"/>
              </a:ext>
            </a:extLst>
          </p:cNvPr>
          <p:cNvSpPr>
            <a:spLocks noGrp="1"/>
          </p:cNvSpPr>
          <p:nvPr>
            <p:ph type="title"/>
          </p:nvPr>
        </p:nvSpPr>
        <p:spPr>
          <a:xfrm>
            <a:off x="0" y="0"/>
            <a:ext cx="12188825" cy="923636"/>
          </a:xfrm>
        </p:spPr>
        <p:txBody>
          <a:bodyPr>
            <a:noAutofit/>
          </a:bodyPr>
          <a:lstStyle/>
          <a:p>
            <a:pPr algn="l">
              <a:defRPr sz="4000" b="1">
                <a:solidFill>
                  <a:srgbClr val="FDB913"/>
                </a:solidFill>
                <a:latin typeface="Garamond"/>
              </a:defRPr>
            </a:pPr>
            <a:r>
              <a:rPr lang="en-US" sz="2200" dirty="0">
                <a:solidFill>
                  <a:schemeClr val="bg1"/>
                </a:solidFill>
              </a:rPr>
              <a:t>  NBC News (2015, July 1). </a:t>
            </a:r>
            <a:r>
              <a:rPr lang="en-US" sz="2200" i="1" dirty="0">
                <a:solidFill>
                  <a:schemeClr val="bg1"/>
                </a:solidFill>
              </a:rPr>
              <a:t>DOJ Probing Airlines Over Alleged Collusion on Ticket Prices | NBC  </a:t>
            </a:r>
            <a:br>
              <a:rPr lang="en-US" sz="2200" i="1" dirty="0">
                <a:solidFill>
                  <a:schemeClr val="bg1"/>
                </a:solidFill>
              </a:rPr>
            </a:br>
            <a:r>
              <a:rPr lang="en-US" sz="2200" i="1" dirty="0">
                <a:solidFill>
                  <a:schemeClr val="bg1"/>
                </a:solidFill>
              </a:rPr>
              <a:t>  Nightly News</a:t>
            </a:r>
            <a:r>
              <a:rPr lang="en-US" sz="2200" dirty="0">
                <a:solidFill>
                  <a:schemeClr val="bg1"/>
                </a:solidFill>
              </a:rPr>
              <a:t> [Video]. YouTube. https://youtu.be/y0eQ6TPsPY8?si=QXPG-xRNJPV6b6jy</a:t>
            </a:r>
          </a:p>
        </p:txBody>
      </p:sp>
      <p:sp>
        <p:nvSpPr>
          <p:cNvPr id="5" name="Rectangle 4">
            <a:extLst>
              <a:ext uri="{FF2B5EF4-FFF2-40B4-BE49-F238E27FC236}">
                <a16:creationId xmlns:a16="http://schemas.microsoft.com/office/drawing/2014/main" id="{A4FACBC1-937E-CC76-52B8-75F71DF54FA7}"/>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453E6FA0-9DBD-2EEA-FF26-9789D9CEFB47}"/>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D7381C21-3F86-DA2E-7CB8-5BEB0BD04700}"/>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21</a:t>
            </a:fld>
            <a:r>
              <a:rPr lang="en-US" b="1" dirty="0">
                <a:solidFill>
                  <a:schemeClr val="bg1"/>
                </a:solidFill>
                <a:latin typeface="Garamond" panose="02020404030301010803" pitchFamily="18" charset="0"/>
              </a:rPr>
              <a:t> </a:t>
            </a:r>
          </a:p>
        </p:txBody>
      </p:sp>
      <p:pic>
        <p:nvPicPr>
          <p:cNvPr id="3" name="Online Media 2" title="DOJ Probing Airlines Over Alleged Collusion on Ticket Prices | NBC Nightly News">
            <a:hlinkClick r:id="" action="ppaction://media"/>
            <a:extLst>
              <a:ext uri="{FF2B5EF4-FFF2-40B4-BE49-F238E27FC236}">
                <a16:creationId xmlns:a16="http://schemas.microsoft.com/office/drawing/2014/main" id="{419205B0-C4C3-A52F-FB40-3230BF9FEACA}"/>
              </a:ext>
            </a:extLst>
          </p:cNvPr>
          <p:cNvPicPr>
            <a:picLocks noRot="1" noChangeAspect="1"/>
          </p:cNvPicPr>
          <p:nvPr>
            <a:videoFile r:link="rId1"/>
          </p:nvPr>
        </p:nvPicPr>
        <p:blipFill>
          <a:blip r:embed="rId3"/>
          <a:stretch>
            <a:fillRect/>
          </a:stretch>
        </p:blipFill>
        <p:spPr>
          <a:xfrm>
            <a:off x="1239201" y="970332"/>
            <a:ext cx="9710420" cy="5486400"/>
          </a:xfrm>
          <a:prstGeom prst="rect">
            <a:avLst/>
          </a:prstGeom>
        </p:spPr>
      </p:pic>
    </p:spTree>
    <p:extLst>
      <p:ext uri="{BB962C8B-B14F-4D97-AF65-F5344CB8AC3E}">
        <p14:creationId xmlns:p14="http://schemas.microsoft.com/office/powerpoint/2010/main" val="259908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3B159-7065-BDFD-AAE4-0D866B7B396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984A7B-6EEA-8557-5F7E-AC630F030830}"/>
              </a:ext>
            </a:extLst>
          </p:cNvPr>
          <p:cNvSpPr>
            <a:spLocks noGrp="1"/>
          </p:cNvSpPr>
          <p:nvPr>
            <p:ph idx="1"/>
          </p:nvPr>
        </p:nvSpPr>
        <p:spPr>
          <a:xfrm>
            <a:off x="4221018" y="1300900"/>
            <a:ext cx="7426036" cy="5081046"/>
          </a:xfrm>
        </p:spPr>
        <p:txBody>
          <a:bodyPr>
            <a:normAutofit/>
          </a:bodyPr>
          <a:lstStyle/>
          <a:p>
            <a:pPr>
              <a:defRPr sz="2000">
                <a:solidFill>
                  <a:srgbClr val="000000"/>
                </a:solidFill>
                <a:latin typeface="Garamond"/>
              </a:defRPr>
            </a:pPr>
            <a:r>
              <a:rPr lang="en-US" sz="2400" dirty="0"/>
              <a:t>Suppose the two firms agreed to work jointly and produce 3 units of replicants each, earning $180 in profits.</a:t>
            </a:r>
          </a:p>
          <a:p>
            <a:pPr lvl="3">
              <a:defRPr sz="2000">
                <a:solidFill>
                  <a:srgbClr val="000000"/>
                </a:solidFill>
                <a:latin typeface="Garamond"/>
              </a:defRPr>
            </a:pPr>
            <a:endParaRPr lang="en-US" sz="800" dirty="0"/>
          </a:p>
          <a:p>
            <a:pPr>
              <a:defRPr sz="2000">
                <a:solidFill>
                  <a:srgbClr val="000000"/>
                </a:solidFill>
                <a:latin typeface="Garamond"/>
              </a:defRPr>
            </a:pPr>
            <a:r>
              <a:rPr lang="en-US" sz="2400" dirty="0"/>
              <a:t>If you were the CEO of either of the two firms:</a:t>
            </a:r>
          </a:p>
          <a:p>
            <a:pPr lvl="1">
              <a:defRPr sz="2000">
                <a:solidFill>
                  <a:srgbClr val="000000"/>
                </a:solidFill>
                <a:latin typeface="Garamond"/>
              </a:defRPr>
            </a:pPr>
            <a:r>
              <a:rPr lang="en-US" sz="2000" dirty="0"/>
              <a:t>If we increase output by one unit, the total market quantity rises to 7 and the price falls to $50.</a:t>
            </a:r>
          </a:p>
          <a:p>
            <a:pPr lvl="1">
              <a:defRPr sz="2000">
                <a:solidFill>
                  <a:srgbClr val="000000"/>
                </a:solidFill>
                <a:latin typeface="Garamond"/>
              </a:defRPr>
            </a:pPr>
            <a:r>
              <a:rPr lang="en-US" sz="2000" dirty="0"/>
              <a:t>We would sell 4 units at $50 each, earning $200 in profits.</a:t>
            </a:r>
          </a:p>
          <a:p>
            <a:pPr lvl="1">
              <a:defRPr sz="2000">
                <a:solidFill>
                  <a:srgbClr val="000000"/>
                </a:solidFill>
                <a:latin typeface="Garamond"/>
              </a:defRPr>
            </a:pPr>
            <a:r>
              <a:rPr lang="en-US" sz="2000" dirty="0"/>
              <a:t>We can increase our profit by breaking the agreement.</a:t>
            </a:r>
          </a:p>
          <a:p>
            <a:pPr lvl="1">
              <a:defRPr sz="2000">
                <a:solidFill>
                  <a:srgbClr val="000000"/>
                </a:solidFill>
                <a:latin typeface="Garamond"/>
              </a:defRPr>
            </a:pPr>
            <a:r>
              <a:rPr lang="en-US" sz="2000" dirty="0"/>
              <a:t>Our competitor faces the same incentives.</a:t>
            </a:r>
          </a:p>
          <a:p>
            <a:pPr lvl="1">
              <a:defRPr sz="2000">
                <a:solidFill>
                  <a:srgbClr val="000000"/>
                </a:solidFill>
                <a:latin typeface="Garamond"/>
              </a:defRPr>
            </a:pPr>
            <a:r>
              <a:rPr lang="en-US" sz="2000" dirty="0"/>
              <a:t>If we keep output at 3 units while the competitor cheats, they sell 4 units, and we sell only 3.</a:t>
            </a:r>
          </a:p>
          <a:p>
            <a:pPr lvl="1">
              <a:defRPr sz="2000">
                <a:solidFill>
                  <a:srgbClr val="000000"/>
                </a:solidFill>
                <a:latin typeface="Garamond"/>
              </a:defRPr>
            </a:pPr>
            <a:r>
              <a:rPr lang="en-US" sz="2000" dirty="0"/>
              <a:t>We would sell 3 units at $50 each, earning $150 in profits.</a:t>
            </a:r>
          </a:p>
          <a:p>
            <a:pPr lvl="1">
              <a:defRPr sz="2000">
                <a:solidFill>
                  <a:srgbClr val="000000"/>
                </a:solidFill>
                <a:latin typeface="Garamond"/>
              </a:defRPr>
            </a:pPr>
            <a:r>
              <a:rPr lang="en-US" sz="2000" dirty="0"/>
              <a:t>So, it is rational to break the agreement and produce 4 units.</a:t>
            </a:r>
          </a:p>
          <a:p>
            <a:pPr lvl="4">
              <a:defRPr sz="2000">
                <a:solidFill>
                  <a:srgbClr val="000000"/>
                </a:solidFill>
                <a:latin typeface="Garamond"/>
              </a:defRPr>
            </a:pPr>
            <a:endParaRPr lang="en-US" sz="1200" dirty="0"/>
          </a:p>
        </p:txBody>
      </p:sp>
      <p:sp>
        <p:nvSpPr>
          <p:cNvPr id="4" name="Rectangle 3">
            <a:extLst>
              <a:ext uri="{FF2B5EF4-FFF2-40B4-BE49-F238E27FC236}">
                <a16:creationId xmlns:a16="http://schemas.microsoft.com/office/drawing/2014/main" id="{1FDDBFC3-6C8D-3294-0844-4FD3011390A2}"/>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768E32-0436-AFA1-3CFC-9B4CE3F5E339}"/>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Profit Maximization in Oligopolies</a:t>
            </a:r>
          </a:p>
        </p:txBody>
      </p:sp>
      <p:sp>
        <p:nvSpPr>
          <p:cNvPr id="5" name="Rectangle 4">
            <a:extLst>
              <a:ext uri="{FF2B5EF4-FFF2-40B4-BE49-F238E27FC236}">
                <a16:creationId xmlns:a16="http://schemas.microsoft.com/office/drawing/2014/main" id="{928198B1-44DC-666B-75DD-3AFAD82405A9}"/>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720838D6-3AFB-E050-A332-4B8BB3EB1E34}"/>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04443235-849C-6A91-7C39-9A4E276DDD7F}"/>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22</a:t>
            </a:fld>
            <a:r>
              <a:rPr lang="en-US" b="1" dirty="0">
                <a:solidFill>
                  <a:schemeClr val="bg1"/>
                </a:solidFill>
                <a:latin typeface="Garamond" panose="02020404030301010803" pitchFamily="18" charset="0"/>
              </a:rPr>
              <a:t> </a:t>
            </a:r>
          </a:p>
        </p:txBody>
      </p:sp>
      <p:graphicFrame>
        <p:nvGraphicFramePr>
          <p:cNvPr id="8" name="Table 7">
            <a:extLst>
              <a:ext uri="{FF2B5EF4-FFF2-40B4-BE49-F238E27FC236}">
                <a16:creationId xmlns:a16="http://schemas.microsoft.com/office/drawing/2014/main" id="{7FCA23E4-E784-140F-135C-9309BB07DCAB}"/>
              </a:ext>
            </a:extLst>
          </p:cNvPr>
          <p:cNvGraphicFramePr>
            <a:graphicFrameLocks noGrp="1"/>
          </p:cNvGraphicFramePr>
          <p:nvPr/>
        </p:nvGraphicFramePr>
        <p:xfrm>
          <a:off x="457199" y="1357364"/>
          <a:ext cx="3657600" cy="4851683"/>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3159467804"/>
                    </a:ext>
                  </a:extLst>
                </a:gridCol>
                <a:gridCol w="1219200">
                  <a:extLst>
                    <a:ext uri="{9D8B030D-6E8A-4147-A177-3AD203B41FA5}">
                      <a16:colId xmlns:a16="http://schemas.microsoft.com/office/drawing/2014/main" val="2796146184"/>
                    </a:ext>
                  </a:extLst>
                </a:gridCol>
                <a:gridCol w="1219200">
                  <a:extLst>
                    <a:ext uri="{9D8B030D-6E8A-4147-A177-3AD203B41FA5}">
                      <a16:colId xmlns:a16="http://schemas.microsoft.com/office/drawing/2014/main" val="899295020"/>
                    </a:ext>
                  </a:extLst>
                </a:gridCol>
              </a:tblGrid>
              <a:tr h="345071">
                <a:tc>
                  <a:txBody>
                    <a:bodyPr/>
                    <a:lstStyle/>
                    <a:p>
                      <a:pPr algn="ctr"/>
                      <a:r>
                        <a:rPr lang="en-US" dirty="0">
                          <a:latin typeface="Garamond" panose="02020404030301010803" pitchFamily="18" charset="0"/>
                        </a:rPr>
                        <a:t>Q</a:t>
                      </a:r>
                    </a:p>
                  </a:txBody>
                  <a:tcPr>
                    <a:solidFill>
                      <a:srgbClr val="77122C"/>
                    </a:solidFill>
                  </a:tcPr>
                </a:tc>
                <a:tc>
                  <a:txBody>
                    <a:bodyPr/>
                    <a:lstStyle/>
                    <a:p>
                      <a:pPr algn="ctr"/>
                      <a:r>
                        <a:rPr lang="en-US" dirty="0">
                          <a:latin typeface="Garamond" panose="02020404030301010803" pitchFamily="18" charset="0"/>
                        </a:rPr>
                        <a:t>P</a:t>
                      </a:r>
                    </a:p>
                  </a:txBody>
                  <a:tcPr>
                    <a:solidFill>
                      <a:srgbClr val="77122C"/>
                    </a:solidFill>
                  </a:tcPr>
                </a:tc>
                <a:tc>
                  <a:txBody>
                    <a:bodyPr/>
                    <a:lstStyle/>
                    <a:p>
                      <a:pPr algn="ctr"/>
                      <a:r>
                        <a:rPr lang="en-US" dirty="0">
                          <a:latin typeface="Garamond" panose="02020404030301010803" pitchFamily="18" charset="0"/>
                        </a:rPr>
                        <a:t>TR</a:t>
                      </a:r>
                    </a:p>
                  </a:txBody>
                  <a:tcPr>
                    <a:solidFill>
                      <a:srgbClr val="77122C"/>
                    </a:solidFill>
                  </a:tcPr>
                </a:tc>
                <a:extLst>
                  <a:ext uri="{0D108BD9-81ED-4DB2-BD59-A6C34878D82A}">
                    <a16:rowId xmlns:a16="http://schemas.microsoft.com/office/drawing/2014/main" val="828955219"/>
                  </a:ext>
                </a:extLst>
              </a:tr>
              <a:tr h="345071">
                <a:tc>
                  <a:txBody>
                    <a:bodyPr/>
                    <a:lstStyle/>
                    <a:p>
                      <a:pPr algn="ctr" rtl="0" fontAlgn="ctr"/>
                      <a:r>
                        <a:rPr lang="en-US" sz="1800" b="0" i="0" u="none" strike="noStrike">
                          <a:solidFill>
                            <a:srgbClr val="000000"/>
                          </a:solidFill>
                          <a:effectLst/>
                          <a:latin typeface="Garamond" panose="02020404030301010803" pitchFamily="18" charset="0"/>
                        </a:rPr>
                        <a:t>0</a:t>
                      </a:r>
                    </a:p>
                  </a:txBody>
                  <a:tcPr marL="9525" marR="9525" marT="9525" marB="0" anchor="ctr"/>
                </a:tc>
                <a:tc>
                  <a:txBody>
                    <a:bodyPr/>
                    <a:lstStyle/>
                    <a:p>
                      <a:pPr algn="ctr" rtl="0" fontAlgn="b"/>
                      <a:r>
                        <a:rPr lang="en-US" sz="1800" b="0" i="0" u="none" strike="noStrike">
                          <a:solidFill>
                            <a:srgbClr val="000000"/>
                          </a:solidFill>
                          <a:effectLst/>
                          <a:latin typeface="Garamond" panose="02020404030301010803" pitchFamily="18" charset="0"/>
                        </a:rPr>
                        <a:t>$120 </a:t>
                      </a:r>
                    </a:p>
                  </a:txBody>
                  <a:tcPr marL="9525" marR="9525" marT="9525" marB="0" anchor="ctr"/>
                </a:tc>
                <a:tc>
                  <a:txBody>
                    <a:bodyPr/>
                    <a:lstStyle/>
                    <a:p>
                      <a:pPr algn="ctr" rtl="0" fontAlgn="b"/>
                      <a:r>
                        <a:rPr lang="en-US" sz="1800" b="0" i="0" u="none" strike="noStrike">
                          <a:solidFill>
                            <a:srgbClr val="000000"/>
                          </a:solidFill>
                          <a:effectLst/>
                          <a:latin typeface="Garamond" panose="02020404030301010803" pitchFamily="18" charset="0"/>
                        </a:rPr>
                        <a:t>$0 </a:t>
                      </a:r>
                    </a:p>
                  </a:txBody>
                  <a:tcPr marL="9525" marR="9525" marT="9525" marB="0" anchor="ctr"/>
                </a:tc>
                <a:extLst>
                  <a:ext uri="{0D108BD9-81ED-4DB2-BD59-A6C34878D82A}">
                    <a16:rowId xmlns:a16="http://schemas.microsoft.com/office/drawing/2014/main" val="3622324003"/>
                  </a:ext>
                </a:extLst>
              </a:tr>
              <a:tr h="345071">
                <a:tc>
                  <a:txBody>
                    <a:bodyPr/>
                    <a:lstStyle/>
                    <a:p>
                      <a:pPr algn="ctr" rtl="0" fontAlgn="ctr"/>
                      <a:r>
                        <a:rPr lang="en-US" sz="1800" b="0" i="0" u="none" strike="noStrike">
                          <a:solidFill>
                            <a:srgbClr val="000000"/>
                          </a:solidFill>
                          <a:effectLst/>
                          <a:latin typeface="Garamond" panose="02020404030301010803" pitchFamily="18" charset="0"/>
                        </a:rPr>
                        <a:t>1</a:t>
                      </a:r>
                    </a:p>
                  </a:txBody>
                  <a:tcPr marL="9525" marR="9525" marT="9525" marB="0" anchor="ctr"/>
                </a:tc>
                <a:tc>
                  <a:txBody>
                    <a:bodyPr/>
                    <a:lstStyle/>
                    <a:p>
                      <a:pPr algn="ctr" rtl="0" fontAlgn="b"/>
                      <a:r>
                        <a:rPr lang="en-US" sz="1800" b="0" i="0" u="none" strike="noStrike">
                          <a:solidFill>
                            <a:srgbClr val="000000"/>
                          </a:solidFill>
                          <a:effectLst/>
                          <a:latin typeface="Garamond" panose="02020404030301010803" pitchFamily="18" charset="0"/>
                        </a:rPr>
                        <a:t>$110 </a:t>
                      </a:r>
                    </a:p>
                  </a:txBody>
                  <a:tcPr marL="9525" marR="9525" marT="9525" marB="0" anchor="ctr"/>
                </a:tc>
                <a:tc>
                  <a:txBody>
                    <a:bodyPr/>
                    <a:lstStyle/>
                    <a:p>
                      <a:pPr algn="ctr" rtl="0" fontAlgn="b"/>
                      <a:r>
                        <a:rPr lang="en-US" sz="1800" b="0" i="0" u="none" strike="noStrike">
                          <a:solidFill>
                            <a:srgbClr val="000000"/>
                          </a:solidFill>
                          <a:effectLst/>
                          <a:latin typeface="Garamond" panose="02020404030301010803" pitchFamily="18" charset="0"/>
                        </a:rPr>
                        <a:t>$110 </a:t>
                      </a:r>
                    </a:p>
                  </a:txBody>
                  <a:tcPr marL="9525" marR="9525" marT="9525" marB="0" anchor="ctr"/>
                </a:tc>
                <a:extLst>
                  <a:ext uri="{0D108BD9-81ED-4DB2-BD59-A6C34878D82A}">
                    <a16:rowId xmlns:a16="http://schemas.microsoft.com/office/drawing/2014/main" val="2412659247"/>
                  </a:ext>
                </a:extLst>
              </a:tr>
              <a:tr h="345071">
                <a:tc>
                  <a:txBody>
                    <a:bodyPr/>
                    <a:lstStyle/>
                    <a:p>
                      <a:pPr algn="ctr" rtl="0" fontAlgn="ctr"/>
                      <a:r>
                        <a:rPr lang="en-US" sz="1800" b="0" i="0" u="none" strike="noStrike">
                          <a:solidFill>
                            <a:srgbClr val="000000"/>
                          </a:solidFill>
                          <a:effectLst/>
                          <a:latin typeface="Garamond" panose="02020404030301010803" pitchFamily="18" charset="0"/>
                        </a:rPr>
                        <a:t>2</a:t>
                      </a:r>
                    </a:p>
                  </a:txBody>
                  <a:tcPr marL="9525" marR="9525" marT="9525" marB="0" anchor="ctr"/>
                </a:tc>
                <a:tc>
                  <a:txBody>
                    <a:bodyPr/>
                    <a:lstStyle/>
                    <a:p>
                      <a:pPr algn="ctr" rtl="0" fontAlgn="b"/>
                      <a:r>
                        <a:rPr lang="en-US" sz="1800" b="0" i="0" u="none" strike="noStrike">
                          <a:solidFill>
                            <a:srgbClr val="000000"/>
                          </a:solidFill>
                          <a:effectLst/>
                          <a:latin typeface="Garamond" panose="02020404030301010803" pitchFamily="18" charset="0"/>
                        </a:rPr>
                        <a:t>$100 </a:t>
                      </a:r>
                    </a:p>
                  </a:txBody>
                  <a:tcPr marL="9525" marR="9525" marT="9525" marB="0" anchor="ctr"/>
                </a:tc>
                <a:tc>
                  <a:txBody>
                    <a:bodyPr/>
                    <a:lstStyle/>
                    <a:p>
                      <a:pPr algn="ctr" rtl="0" fontAlgn="b"/>
                      <a:r>
                        <a:rPr lang="en-US" sz="1800" b="0" i="0" u="none" strike="noStrike">
                          <a:solidFill>
                            <a:srgbClr val="000000"/>
                          </a:solidFill>
                          <a:effectLst/>
                          <a:latin typeface="Garamond" panose="02020404030301010803" pitchFamily="18" charset="0"/>
                        </a:rPr>
                        <a:t>$200 </a:t>
                      </a:r>
                    </a:p>
                  </a:txBody>
                  <a:tcPr marL="9525" marR="9525" marT="9525" marB="0" anchor="ctr"/>
                </a:tc>
                <a:extLst>
                  <a:ext uri="{0D108BD9-81ED-4DB2-BD59-A6C34878D82A}">
                    <a16:rowId xmlns:a16="http://schemas.microsoft.com/office/drawing/2014/main" val="32836606"/>
                  </a:ext>
                </a:extLst>
              </a:tr>
              <a:tr h="345071">
                <a:tc>
                  <a:txBody>
                    <a:bodyPr/>
                    <a:lstStyle/>
                    <a:p>
                      <a:pPr algn="ctr" rtl="0" fontAlgn="ctr"/>
                      <a:r>
                        <a:rPr lang="en-US" sz="1800" b="0" i="0" u="none" strike="noStrike">
                          <a:solidFill>
                            <a:srgbClr val="000000"/>
                          </a:solidFill>
                          <a:effectLst/>
                          <a:latin typeface="Garamond" panose="02020404030301010803" pitchFamily="18" charset="0"/>
                        </a:rPr>
                        <a:t>3</a:t>
                      </a:r>
                    </a:p>
                  </a:txBody>
                  <a:tcPr marL="9525" marR="9525" marT="9525" marB="0" anchor="ctr"/>
                </a:tc>
                <a:tc>
                  <a:txBody>
                    <a:bodyPr/>
                    <a:lstStyle/>
                    <a:p>
                      <a:pPr algn="ctr" rtl="0" fontAlgn="b"/>
                      <a:r>
                        <a:rPr lang="en-US" sz="1800" b="0" i="0" u="none" strike="noStrike">
                          <a:solidFill>
                            <a:srgbClr val="000000"/>
                          </a:solidFill>
                          <a:effectLst/>
                          <a:latin typeface="Garamond" panose="02020404030301010803" pitchFamily="18" charset="0"/>
                        </a:rPr>
                        <a:t>$90 </a:t>
                      </a:r>
                    </a:p>
                  </a:txBody>
                  <a:tcPr marL="9525" marR="9525" marT="9525" marB="0" anchor="ctr"/>
                </a:tc>
                <a:tc>
                  <a:txBody>
                    <a:bodyPr/>
                    <a:lstStyle/>
                    <a:p>
                      <a:pPr algn="ctr" rtl="0" fontAlgn="b"/>
                      <a:r>
                        <a:rPr lang="en-US" sz="1800" b="0" i="0" u="none" strike="noStrike">
                          <a:solidFill>
                            <a:srgbClr val="000000"/>
                          </a:solidFill>
                          <a:effectLst/>
                          <a:latin typeface="Garamond" panose="02020404030301010803" pitchFamily="18" charset="0"/>
                        </a:rPr>
                        <a:t>$270 </a:t>
                      </a:r>
                    </a:p>
                  </a:txBody>
                  <a:tcPr marL="9525" marR="9525" marT="9525" marB="0" anchor="ctr"/>
                </a:tc>
                <a:extLst>
                  <a:ext uri="{0D108BD9-81ED-4DB2-BD59-A6C34878D82A}">
                    <a16:rowId xmlns:a16="http://schemas.microsoft.com/office/drawing/2014/main" val="756904128"/>
                  </a:ext>
                </a:extLst>
              </a:tr>
              <a:tr h="345071">
                <a:tc>
                  <a:txBody>
                    <a:bodyPr/>
                    <a:lstStyle/>
                    <a:p>
                      <a:pPr algn="ctr" rtl="0" fontAlgn="ctr"/>
                      <a:r>
                        <a:rPr lang="en-US" sz="1800" b="0" i="0" u="none" strike="noStrike">
                          <a:solidFill>
                            <a:srgbClr val="000000"/>
                          </a:solidFill>
                          <a:effectLst/>
                          <a:latin typeface="Garamond" panose="02020404030301010803" pitchFamily="18" charset="0"/>
                        </a:rPr>
                        <a:t>4</a:t>
                      </a:r>
                    </a:p>
                  </a:txBody>
                  <a:tcPr marL="9525" marR="9525" marT="9525" marB="0" anchor="ctr"/>
                </a:tc>
                <a:tc>
                  <a:txBody>
                    <a:bodyPr/>
                    <a:lstStyle/>
                    <a:p>
                      <a:pPr algn="ctr" rtl="0" fontAlgn="b"/>
                      <a:r>
                        <a:rPr lang="en-US" sz="1800" b="0" i="0" u="none" strike="noStrike">
                          <a:solidFill>
                            <a:srgbClr val="000000"/>
                          </a:solidFill>
                          <a:effectLst/>
                          <a:latin typeface="Garamond" panose="02020404030301010803" pitchFamily="18" charset="0"/>
                        </a:rPr>
                        <a:t>$80 </a:t>
                      </a:r>
                    </a:p>
                  </a:txBody>
                  <a:tcPr marL="9525" marR="9525" marT="9525" marB="0" anchor="ctr"/>
                </a:tc>
                <a:tc>
                  <a:txBody>
                    <a:bodyPr/>
                    <a:lstStyle/>
                    <a:p>
                      <a:pPr algn="ctr" rtl="0" fontAlgn="b"/>
                      <a:r>
                        <a:rPr lang="en-US" sz="1800" b="0" i="0" u="none" strike="noStrike">
                          <a:solidFill>
                            <a:srgbClr val="000000"/>
                          </a:solidFill>
                          <a:effectLst/>
                          <a:latin typeface="Garamond" panose="02020404030301010803" pitchFamily="18" charset="0"/>
                        </a:rPr>
                        <a:t>$320 </a:t>
                      </a:r>
                    </a:p>
                  </a:txBody>
                  <a:tcPr marL="9525" marR="9525" marT="9525" marB="0" anchor="ctr"/>
                </a:tc>
                <a:extLst>
                  <a:ext uri="{0D108BD9-81ED-4DB2-BD59-A6C34878D82A}">
                    <a16:rowId xmlns:a16="http://schemas.microsoft.com/office/drawing/2014/main" val="4093907866"/>
                  </a:ext>
                </a:extLst>
              </a:tr>
              <a:tr h="345071">
                <a:tc>
                  <a:txBody>
                    <a:bodyPr/>
                    <a:lstStyle/>
                    <a:p>
                      <a:pPr algn="ctr" rtl="0" fontAlgn="ctr"/>
                      <a:r>
                        <a:rPr lang="en-US" sz="1800" b="0" i="0" u="none" strike="noStrike">
                          <a:solidFill>
                            <a:srgbClr val="000000"/>
                          </a:solidFill>
                          <a:effectLst/>
                          <a:latin typeface="Garamond" panose="02020404030301010803" pitchFamily="18" charset="0"/>
                        </a:rPr>
                        <a:t>5</a:t>
                      </a:r>
                    </a:p>
                  </a:txBody>
                  <a:tcPr marL="9525" marR="9525" marT="9525" marB="0" anchor="ctr"/>
                </a:tc>
                <a:tc>
                  <a:txBody>
                    <a:bodyPr/>
                    <a:lstStyle/>
                    <a:p>
                      <a:pPr algn="ctr" rtl="0" fontAlgn="b"/>
                      <a:r>
                        <a:rPr lang="en-US" sz="1800" b="0" i="0" u="none" strike="noStrike">
                          <a:solidFill>
                            <a:srgbClr val="000000"/>
                          </a:solidFill>
                          <a:effectLst/>
                          <a:latin typeface="Garamond" panose="02020404030301010803" pitchFamily="18" charset="0"/>
                        </a:rPr>
                        <a:t>$70 </a:t>
                      </a:r>
                    </a:p>
                  </a:txBody>
                  <a:tcPr marL="9525" marR="9525" marT="9525" marB="0" anchor="ctr"/>
                </a:tc>
                <a:tc>
                  <a:txBody>
                    <a:bodyPr/>
                    <a:lstStyle/>
                    <a:p>
                      <a:pPr algn="ctr" rtl="0" fontAlgn="b"/>
                      <a:r>
                        <a:rPr lang="en-US" sz="1800" b="0" i="0" u="none" strike="noStrike">
                          <a:solidFill>
                            <a:srgbClr val="000000"/>
                          </a:solidFill>
                          <a:effectLst/>
                          <a:latin typeface="Garamond" panose="02020404030301010803" pitchFamily="18" charset="0"/>
                        </a:rPr>
                        <a:t>$350 </a:t>
                      </a:r>
                    </a:p>
                  </a:txBody>
                  <a:tcPr marL="9525" marR="9525" marT="9525" marB="0" anchor="ctr"/>
                </a:tc>
                <a:extLst>
                  <a:ext uri="{0D108BD9-81ED-4DB2-BD59-A6C34878D82A}">
                    <a16:rowId xmlns:a16="http://schemas.microsoft.com/office/drawing/2014/main" val="3907196641"/>
                  </a:ext>
                </a:extLst>
              </a:tr>
              <a:tr h="345071">
                <a:tc>
                  <a:txBody>
                    <a:bodyPr/>
                    <a:lstStyle/>
                    <a:p>
                      <a:pPr algn="ctr" rtl="0" fontAlgn="ctr"/>
                      <a:r>
                        <a:rPr lang="en-US" sz="1800" b="0" i="0" u="none" strike="noStrike">
                          <a:solidFill>
                            <a:srgbClr val="000000"/>
                          </a:solidFill>
                          <a:effectLst/>
                          <a:latin typeface="Garamond" panose="02020404030301010803" pitchFamily="18" charset="0"/>
                        </a:rPr>
                        <a:t>6</a:t>
                      </a:r>
                    </a:p>
                  </a:txBody>
                  <a:tcPr marL="9525" marR="9525" marT="9525" marB="0" anchor="ctr"/>
                </a:tc>
                <a:tc>
                  <a:txBody>
                    <a:bodyPr/>
                    <a:lstStyle/>
                    <a:p>
                      <a:pPr algn="ctr" rtl="0" fontAlgn="b"/>
                      <a:r>
                        <a:rPr lang="en-US" sz="1800" b="0" i="0" u="none" strike="noStrike">
                          <a:solidFill>
                            <a:srgbClr val="000000"/>
                          </a:solidFill>
                          <a:effectLst/>
                          <a:latin typeface="Garamond" panose="02020404030301010803" pitchFamily="18" charset="0"/>
                        </a:rPr>
                        <a:t>$60 </a:t>
                      </a:r>
                    </a:p>
                  </a:txBody>
                  <a:tcPr marL="9525" marR="9525" marT="9525" marB="0" anchor="ctr"/>
                </a:tc>
                <a:tc>
                  <a:txBody>
                    <a:bodyPr/>
                    <a:lstStyle/>
                    <a:p>
                      <a:pPr algn="ctr" rtl="0" fontAlgn="b"/>
                      <a:r>
                        <a:rPr lang="en-US" sz="1800" b="0" i="0" u="none" strike="noStrike">
                          <a:solidFill>
                            <a:srgbClr val="000000"/>
                          </a:solidFill>
                          <a:effectLst/>
                          <a:latin typeface="Garamond" panose="02020404030301010803" pitchFamily="18" charset="0"/>
                        </a:rPr>
                        <a:t>$360 </a:t>
                      </a:r>
                    </a:p>
                  </a:txBody>
                  <a:tcPr marL="9525" marR="9525" marT="9525" marB="0" anchor="ctr"/>
                </a:tc>
                <a:extLst>
                  <a:ext uri="{0D108BD9-81ED-4DB2-BD59-A6C34878D82A}">
                    <a16:rowId xmlns:a16="http://schemas.microsoft.com/office/drawing/2014/main" val="1558896978"/>
                  </a:ext>
                </a:extLst>
              </a:tr>
              <a:tr h="345071">
                <a:tc>
                  <a:txBody>
                    <a:bodyPr/>
                    <a:lstStyle/>
                    <a:p>
                      <a:pPr algn="ctr" rtl="0" fontAlgn="ctr"/>
                      <a:r>
                        <a:rPr lang="en-US" sz="1800" b="0" i="0" u="none" strike="noStrike">
                          <a:solidFill>
                            <a:srgbClr val="000000"/>
                          </a:solidFill>
                          <a:effectLst/>
                          <a:latin typeface="Garamond" panose="02020404030301010803" pitchFamily="18" charset="0"/>
                        </a:rPr>
                        <a:t>7</a:t>
                      </a:r>
                    </a:p>
                  </a:txBody>
                  <a:tcPr marL="9525" marR="9525" marT="9525" marB="0" anchor="ctr"/>
                </a:tc>
                <a:tc>
                  <a:txBody>
                    <a:bodyPr/>
                    <a:lstStyle/>
                    <a:p>
                      <a:pPr algn="ctr" rtl="0" fontAlgn="b"/>
                      <a:r>
                        <a:rPr lang="en-US" sz="1800" b="0" i="0" u="none" strike="noStrike">
                          <a:solidFill>
                            <a:srgbClr val="000000"/>
                          </a:solidFill>
                          <a:effectLst/>
                          <a:latin typeface="Garamond" panose="02020404030301010803" pitchFamily="18" charset="0"/>
                        </a:rPr>
                        <a:t>$50 </a:t>
                      </a:r>
                    </a:p>
                  </a:txBody>
                  <a:tcPr marL="9525" marR="9525" marT="9525" marB="0" anchor="ctr"/>
                </a:tc>
                <a:tc>
                  <a:txBody>
                    <a:bodyPr/>
                    <a:lstStyle/>
                    <a:p>
                      <a:pPr algn="ctr" rtl="0" fontAlgn="b"/>
                      <a:r>
                        <a:rPr lang="en-US" sz="1800" b="0" i="0" u="none" strike="noStrike">
                          <a:solidFill>
                            <a:srgbClr val="000000"/>
                          </a:solidFill>
                          <a:effectLst/>
                          <a:latin typeface="Garamond" panose="02020404030301010803" pitchFamily="18" charset="0"/>
                        </a:rPr>
                        <a:t>$350 </a:t>
                      </a:r>
                    </a:p>
                  </a:txBody>
                  <a:tcPr marL="9525" marR="9525" marT="9525" marB="0" anchor="ctr"/>
                </a:tc>
                <a:extLst>
                  <a:ext uri="{0D108BD9-81ED-4DB2-BD59-A6C34878D82A}">
                    <a16:rowId xmlns:a16="http://schemas.microsoft.com/office/drawing/2014/main" val="3916944560"/>
                  </a:ext>
                </a:extLst>
              </a:tr>
              <a:tr h="345071">
                <a:tc>
                  <a:txBody>
                    <a:bodyPr/>
                    <a:lstStyle/>
                    <a:p>
                      <a:pPr algn="ctr" rtl="0" fontAlgn="ctr"/>
                      <a:r>
                        <a:rPr lang="en-US" sz="1800" b="0" i="0" u="none" strike="noStrike">
                          <a:solidFill>
                            <a:srgbClr val="000000"/>
                          </a:solidFill>
                          <a:effectLst/>
                          <a:latin typeface="Garamond" panose="02020404030301010803" pitchFamily="18" charset="0"/>
                        </a:rPr>
                        <a:t>8</a:t>
                      </a:r>
                    </a:p>
                  </a:txBody>
                  <a:tcPr marL="9525" marR="9525" marT="9525" marB="0" anchor="ctr"/>
                </a:tc>
                <a:tc>
                  <a:txBody>
                    <a:bodyPr/>
                    <a:lstStyle/>
                    <a:p>
                      <a:pPr algn="ctr" rtl="0" fontAlgn="b"/>
                      <a:r>
                        <a:rPr lang="en-US" sz="1800" b="0" i="0" u="none" strike="noStrike">
                          <a:solidFill>
                            <a:srgbClr val="000000"/>
                          </a:solidFill>
                          <a:effectLst/>
                          <a:latin typeface="Garamond" panose="02020404030301010803" pitchFamily="18" charset="0"/>
                        </a:rPr>
                        <a:t>$40 </a:t>
                      </a:r>
                    </a:p>
                  </a:txBody>
                  <a:tcPr marL="9525" marR="9525" marT="9525" marB="0" anchor="ctr"/>
                </a:tc>
                <a:tc>
                  <a:txBody>
                    <a:bodyPr/>
                    <a:lstStyle/>
                    <a:p>
                      <a:pPr algn="ctr" rtl="0" fontAlgn="b"/>
                      <a:r>
                        <a:rPr lang="en-US" sz="1800" b="0" i="0" u="none" strike="noStrike">
                          <a:solidFill>
                            <a:srgbClr val="000000"/>
                          </a:solidFill>
                          <a:effectLst/>
                          <a:latin typeface="Garamond" panose="02020404030301010803" pitchFamily="18" charset="0"/>
                        </a:rPr>
                        <a:t>$320 </a:t>
                      </a:r>
                    </a:p>
                  </a:txBody>
                  <a:tcPr marL="9525" marR="9525" marT="9525" marB="0" anchor="ctr"/>
                </a:tc>
                <a:extLst>
                  <a:ext uri="{0D108BD9-81ED-4DB2-BD59-A6C34878D82A}">
                    <a16:rowId xmlns:a16="http://schemas.microsoft.com/office/drawing/2014/main" val="3745137400"/>
                  </a:ext>
                </a:extLst>
              </a:tr>
              <a:tr h="345071">
                <a:tc>
                  <a:txBody>
                    <a:bodyPr/>
                    <a:lstStyle/>
                    <a:p>
                      <a:pPr algn="ctr" rtl="0" fontAlgn="ctr"/>
                      <a:r>
                        <a:rPr lang="en-US" sz="1800" b="0" i="0" u="none" strike="noStrike">
                          <a:solidFill>
                            <a:srgbClr val="000000"/>
                          </a:solidFill>
                          <a:effectLst/>
                          <a:latin typeface="Garamond" panose="02020404030301010803" pitchFamily="18" charset="0"/>
                        </a:rPr>
                        <a:t>9</a:t>
                      </a:r>
                    </a:p>
                  </a:txBody>
                  <a:tcPr marL="9525" marR="9525" marT="9525" marB="0" anchor="ctr"/>
                </a:tc>
                <a:tc>
                  <a:txBody>
                    <a:bodyPr/>
                    <a:lstStyle/>
                    <a:p>
                      <a:pPr algn="ctr" rtl="0" fontAlgn="b"/>
                      <a:r>
                        <a:rPr lang="en-US" sz="1800" b="0" i="0" u="none" strike="noStrike">
                          <a:solidFill>
                            <a:srgbClr val="000000"/>
                          </a:solidFill>
                          <a:effectLst/>
                          <a:latin typeface="Garamond" panose="02020404030301010803" pitchFamily="18" charset="0"/>
                        </a:rPr>
                        <a:t>$30 </a:t>
                      </a:r>
                    </a:p>
                  </a:txBody>
                  <a:tcPr marL="9525" marR="9525" marT="9525" marB="0" anchor="ctr"/>
                </a:tc>
                <a:tc>
                  <a:txBody>
                    <a:bodyPr/>
                    <a:lstStyle/>
                    <a:p>
                      <a:pPr algn="ctr" rtl="0" fontAlgn="b"/>
                      <a:r>
                        <a:rPr lang="en-US" sz="1800" b="0" i="0" u="none" strike="noStrike">
                          <a:solidFill>
                            <a:srgbClr val="000000"/>
                          </a:solidFill>
                          <a:effectLst/>
                          <a:latin typeface="Garamond" panose="02020404030301010803" pitchFamily="18" charset="0"/>
                        </a:rPr>
                        <a:t>$270 </a:t>
                      </a:r>
                    </a:p>
                  </a:txBody>
                  <a:tcPr marL="9525" marR="9525" marT="9525" marB="0" anchor="ctr"/>
                </a:tc>
                <a:extLst>
                  <a:ext uri="{0D108BD9-81ED-4DB2-BD59-A6C34878D82A}">
                    <a16:rowId xmlns:a16="http://schemas.microsoft.com/office/drawing/2014/main" val="2976388603"/>
                  </a:ext>
                </a:extLst>
              </a:tr>
              <a:tr h="345071">
                <a:tc>
                  <a:txBody>
                    <a:bodyPr/>
                    <a:lstStyle/>
                    <a:p>
                      <a:pPr algn="ctr" rtl="0" fontAlgn="ctr"/>
                      <a:r>
                        <a:rPr lang="en-US" sz="1800" b="0" i="0" u="none" strike="noStrike">
                          <a:solidFill>
                            <a:srgbClr val="000000"/>
                          </a:solidFill>
                          <a:effectLst/>
                          <a:latin typeface="Garamond" panose="02020404030301010803" pitchFamily="18" charset="0"/>
                        </a:rPr>
                        <a:t>10</a:t>
                      </a:r>
                    </a:p>
                  </a:txBody>
                  <a:tcPr marL="9525" marR="9525" marT="9525" marB="0" anchor="ctr"/>
                </a:tc>
                <a:tc>
                  <a:txBody>
                    <a:bodyPr/>
                    <a:lstStyle/>
                    <a:p>
                      <a:pPr algn="ctr" rtl="0" fontAlgn="b"/>
                      <a:r>
                        <a:rPr lang="en-US" sz="1800" b="0" i="0" u="none" strike="noStrike">
                          <a:solidFill>
                            <a:srgbClr val="000000"/>
                          </a:solidFill>
                          <a:effectLst/>
                          <a:latin typeface="Garamond" panose="02020404030301010803" pitchFamily="18" charset="0"/>
                        </a:rPr>
                        <a:t>$20 </a:t>
                      </a:r>
                    </a:p>
                  </a:txBody>
                  <a:tcPr marL="9525" marR="9525" marT="9525" marB="0" anchor="ctr"/>
                </a:tc>
                <a:tc>
                  <a:txBody>
                    <a:bodyPr/>
                    <a:lstStyle/>
                    <a:p>
                      <a:pPr algn="ctr" rtl="0" fontAlgn="b"/>
                      <a:r>
                        <a:rPr lang="en-US" sz="1800" b="0" i="0" u="none" strike="noStrike">
                          <a:solidFill>
                            <a:srgbClr val="000000"/>
                          </a:solidFill>
                          <a:effectLst/>
                          <a:latin typeface="Garamond" panose="02020404030301010803" pitchFamily="18" charset="0"/>
                        </a:rPr>
                        <a:t>$200 </a:t>
                      </a:r>
                    </a:p>
                  </a:txBody>
                  <a:tcPr marL="9525" marR="9525" marT="9525" marB="0" anchor="ctr"/>
                </a:tc>
                <a:extLst>
                  <a:ext uri="{0D108BD9-81ED-4DB2-BD59-A6C34878D82A}">
                    <a16:rowId xmlns:a16="http://schemas.microsoft.com/office/drawing/2014/main" val="1659661538"/>
                  </a:ext>
                </a:extLst>
              </a:tr>
              <a:tr h="345071">
                <a:tc>
                  <a:txBody>
                    <a:bodyPr/>
                    <a:lstStyle/>
                    <a:p>
                      <a:pPr algn="ctr" rtl="0" fontAlgn="ctr"/>
                      <a:r>
                        <a:rPr lang="en-US" sz="1800" b="0" i="0" u="none" strike="noStrike" dirty="0">
                          <a:solidFill>
                            <a:srgbClr val="000000"/>
                          </a:solidFill>
                          <a:effectLst/>
                          <a:latin typeface="Garamond" panose="02020404030301010803" pitchFamily="18" charset="0"/>
                        </a:rPr>
                        <a:t>11</a:t>
                      </a:r>
                    </a:p>
                  </a:txBody>
                  <a:tcPr marL="9525" marR="9525" marT="9525" marB="0" anchor="ctr"/>
                </a:tc>
                <a:tc>
                  <a:txBody>
                    <a:bodyPr/>
                    <a:lstStyle/>
                    <a:p>
                      <a:pPr algn="ctr" rtl="0" fontAlgn="b"/>
                      <a:r>
                        <a:rPr lang="en-US" sz="1800" b="0" i="0" u="none" strike="noStrike" dirty="0">
                          <a:solidFill>
                            <a:srgbClr val="000000"/>
                          </a:solidFill>
                          <a:effectLst/>
                          <a:latin typeface="Garamond" panose="02020404030301010803" pitchFamily="18" charset="0"/>
                        </a:rPr>
                        <a:t>$10 </a:t>
                      </a:r>
                    </a:p>
                  </a:txBody>
                  <a:tcPr marL="9525" marR="9525" marT="9525" marB="0" anchor="ctr"/>
                </a:tc>
                <a:tc>
                  <a:txBody>
                    <a:bodyPr/>
                    <a:lstStyle/>
                    <a:p>
                      <a:pPr algn="ctr" rtl="0" fontAlgn="b"/>
                      <a:r>
                        <a:rPr lang="en-US" sz="1800" b="0" i="0" u="none" strike="noStrike" dirty="0">
                          <a:solidFill>
                            <a:srgbClr val="000000"/>
                          </a:solidFill>
                          <a:effectLst/>
                          <a:latin typeface="Garamond" panose="02020404030301010803" pitchFamily="18" charset="0"/>
                        </a:rPr>
                        <a:t>$110 </a:t>
                      </a:r>
                    </a:p>
                  </a:txBody>
                  <a:tcPr marL="9525" marR="9525" marT="9525" marB="0" anchor="ctr"/>
                </a:tc>
                <a:extLst>
                  <a:ext uri="{0D108BD9-81ED-4DB2-BD59-A6C34878D82A}">
                    <a16:rowId xmlns:a16="http://schemas.microsoft.com/office/drawing/2014/main" val="3176058416"/>
                  </a:ext>
                </a:extLst>
              </a:tr>
              <a:tr h="345071">
                <a:tc>
                  <a:txBody>
                    <a:bodyPr/>
                    <a:lstStyle/>
                    <a:p>
                      <a:pPr algn="ctr" rtl="0" fontAlgn="ctr"/>
                      <a:r>
                        <a:rPr lang="en-US" sz="1800" b="0" i="0" u="none" strike="noStrike" dirty="0">
                          <a:solidFill>
                            <a:srgbClr val="000000"/>
                          </a:solidFill>
                          <a:effectLst/>
                          <a:latin typeface="Garamond" panose="02020404030301010803" pitchFamily="18" charset="0"/>
                        </a:rPr>
                        <a:t>12</a:t>
                      </a:r>
                    </a:p>
                  </a:txBody>
                  <a:tcPr marL="9525" marR="9525" marT="9525" marB="0" anchor="ctr"/>
                </a:tc>
                <a:tc>
                  <a:txBody>
                    <a:bodyPr/>
                    <a:lstStyle/>
                    <a:p>
                      <a:pPr algn="ctr" rtl="0" fontAlgn="b"/>
                      <a:r>
                        <a:rPr lang="en-US" sz="1800" b="0" i="0" u="none" strike="noStrike" dirty="0">
                          <a:solidFill>
                            <a:srgbClr val="000000"/>
                          </a:solidFill>
                          <a:effectLst/>
                          <a:latin typeface="Garamond" panose="02020404030301010803" pitchFamily="18" charset="0"/>
                        </a:rPr>
                        <a:t>$0</a:t>
                      </a:r>
                    </a:p>
                  </a:txBody>
                  <a:tcPr marL="9525" marR="9525" marT="9525" marB="0" anchor="ctr"/>
                </a:tc>
                <a:tc>
                  <a:txBody>
                    <a:bodyPr/>
                    <a:lstStyle/>
                    <a:p>
                      <a:pPr algn="ctr" rtl="0" fontAlgn="b"/>
                      <a:r>
                        <a:rPr lang="en-US" sz="1800" b="0" i="0" u="none" strike="noStrike" dirty="0">
                          <a:solidFill>
                            <a:srgbClr val="000000"/>
                          </a:solidFill>
                          <a:effectLst/>
                          <a:latin typeface="Garamond" panose="02020404030301010803" pitchFamily="18" charset="0"/>
                        </a:rPr>
                        <a:t>$0</a:t>
                      </a:r>
                    </a:p>
                  </a:txBody>
                  <a:tcPr marL="9525" marR="9525" marT="9525" marB="0" anchor="ctr"/>
                </a:tc>
                <a:extLst>
                  <a:ext uri="{0D108BD9-81ED-4DB2-BD59-A6C34878D82A}">
                    <a16:rowId xmlns:a16="http://schemas.microsoft.com/office/drawing/2014/main" val="15867671"/>
                  </a:ext>
                </a:extLst>
              </a:tr>
            </a:tbl>
          </a:graphicData>
        </a:graphic>
      </p:graphicFrame>
      <p:sp>
        <p:nvSpPr>
          <p:cNvPr id="9" name="Rectangle 8">
            <a:extLst>
              <a:ext uri="{FF2B5EF4-FFF2-40B4-BE49-F238E27FC236}">
                <a16:creationId xmlns:a16="http://schemas.microsoft.com/office/drawing/2014/main" id="{6E350EF7-6AF1-19E2-E14C-937F06CCD584}"/>
              </a:ext>
            </a:extLst>
          </p:cNvPr>
          <p:cNvSpPr/>
          <p:nvPr/>
        </p:nvSpPr>
        <p:spPr>
          <a:xfrm>
            <a:off x="457199" y="4128655"/>
            <a:ext cx="3657600" cy="350981"/>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688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fade">
                                      <p:cBhvr>
                                        <p:cTn id="50" dur="500"/>
                                        <p:tgtEl>
                                          <p:spTgt spid="3">
                                            <p:txEl>
                                              <p:pRg st="9" end="9"/>
                                            </p:txEl>
                                          </p:spTgt>
                                        </p:tgtEl>
                                      </p:cBhvr>
                                    </p:animEffect>
                                  </p:childTnLst>
                                </p:cTn>
                              </p:par>
                              <p:par>
                                <p:cTn id="51" presetID="10" presetClass="exit" presetSubtype="0" fill="hold" grpId="1" nodeType="withEffect">
                                  <p:stCondLst>
                                    <p:cond delay="0"/>
                                  </p:stCondLst>
                                  <p:childTnLst>
                                    <p:animEffect transition="out" filter="fade">
                                      <p:cBhvr>
                                        <p:cTn id="52" dur="500"/>
                                        <p:tgtEl>
                                          <p:spTgt spid="9"/>
                                        </p:tgtEl>
                                      </p:cBhvr>
                                    </p:animEffect>
                                    <p:set>
                                      <p:cBhvr>
                                        <p:cTn id="53"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402EE-5F73-970D-3B68-2CDFA4C15D1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140DAC-8A06-58CC-D562-DD39D1888856}"/>
              </a:ext>
            </a:extLst>
          </p:cNvPr>
          <p:cNvSpPr>
            <a:spLocks noGrp="1"/>
          </p:cNvSpPr>
          <p:nvPr>
            <p:ph idx="1"/>
          </p:nvPr>
        </p:nvSpPr>
        <p:spPr>
          <a:xfrm>
            <a:off x="4221018" y="1300900"/>
            <a:ext cx="7426036" cy="5081046"/>
          </a:xfrm>
        </p:spPr>
        <p:txBody>
          <a:bodyPr>
            <a:normAutofit/>
          </a:bodyPr>
          <a:lstStyle/>
          <a:p>
            <a:pPr>
              <a:defRPr sz="2000">
                <a:solidFill>
                  <a:srgbClr val="000000"/>
                </a:solidFill>
                <a:latin typeface="Garamond"/>
              </a:defRPr>
            </a:pPr>
            <a:r>
              <a:rPr lang="en-US" sz="2400" dirty="0"/>
              <a:t>Both firms would be better off if they stick to the collusion agreement and operate like a cartel. But each firm has an incentive to cheat on the agreement:</a:t>
            </a:r>
          </a:p>
          <a:p>
            <a:pPr lvl="1">
              <a:defRPr sz="2000">
                <a:solidFill>
                  <a:srgbClr val="000000"/>
                </a:solidFill>
                <a:latin typeface="Garamond"/>
              </a:defRPr>
            </a:pPr>
            <a:r>
              <a:rPr lang="en-US" sz="2000" dirty="0"/>
              <a:t>If both firms produce 4 units of replicants, total output is 8.</a:t>
            </a:r>
          </a:p>
          <a:p>
            <a:pPr lvl="1">
              <a:defRPr sz="2000">
                <a:solidFill>
                  <a:srgbClr val="000000"/>
                </a:solidFill>
                <a:latin typeface="Garamond"/>
              </a:defRPr>
            </a:pPr>
            <a:r>
              <a:rPr lang="en-US" sz="2000" dirty="0"/>
              <a:t>The market price falls to $40, and each firm earns $160 in profit.</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If you were the CEO of either firm:</a:t>
            </a:r>
          </a:p>
          <a:p>
            <a:pPr lvl="1">
              <a:defRPr sz="2000">
                <a:solidFill>
                  <a:srgbClr val="000000"/>
                </a:solidFill>
                <a:latin typeface="Garamond"/>
              </a:defRPr>
            </a:pPr>
            <a:r>
              <a:rPr lang="en-US" sz="2000" dirty="0"/>
              <a:t>If we increase output by one unit, the total market quantity rises to 9 and the price falls to $30.</a:t>
            </a:r>
          </a:p>
          <a:p>
            <a:pPr lvl="1">
              <a:defRPr sz="2000">
                <a:solidFill>
                  <a:srgbClr val="000000"/>
                </a:solidFill>
                <a:latin typeface="Garamond"/>
              </a:defRPr>
            </a:pPr>
            <a:r>
              <a:rPr lang="en-US" sz="2000" dirty="0"/>
              <a:t>We would sell 5 units at $30 each, lowering our profits to $150.</a:t>
            </a:r>
          </a:p>
          <a:p>
            <a:pPr lvl="1">
              <a:defRPr sz="2000">
                <a:solidFill>
                  <a:srgbClr val="000000"/>
                </a:solidFill>
                <a:latin typeface="Garamond"/>
              </a:defRPr>
            </a:pPr>
            <a:r>
              <a:rPr lang="en-US" sz="2000" dirty="0"/>
              <a:t>If we decrease output by one unit, the total market quantity falls to 7 and price rises to $50.</a:t>
            </a:r>
          </a:p>
          <a:p>
            <a:pPr lvl="1">
              <a:defRPr sz="2000">
                <a:solidFill>
                  <a:srgbClr val="000000"/>
                </a:solidFill>
                <a:latin typeface="Garamond"/>
              </a:defRPr>
            </a:pPr>
            <a:r>
              <a:rPr lang="en-US" sz="2000" dirty="0"/>
              <a:t>We would sell 3 units at $50 each, lowering our profits to $150.</a:t>
            </a:r>
          </a:p>
        </p:txBody>
      </p:sp>
      <p:sp>
        <p:nvSpPr>
          <p:cNvPr id="4" name="Rectangle 3">
            <a:extLst>
              <a:ext uri="{FF2B5EF4-FFF2-40B4-BE49-F238E27FC236}">
                <a16:creationId xmlns:a16="http://schemas.microsoft.com/office/drawing/2014/main" id="{ADA39D2D-A940-93F0-FB2D-DF70DD38EF77}"/>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D6CD03-8A37-E81C-973E-E0FA1DF37FF8}"/>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Profit Maximization in Oligopolies</a:t>
            </a:r>
          </a:p>
        </p:txBody>
      </p:sp>
      <p:sp>
        <p:nvSpPr>
          <p:cNvPr id="5" name="Rectangle 4">
            <a:extLst>
              <a:ext uri="{FF2B5EF4-FFF2-40B4-BE49-F238E27FC236}">
                <a16:creationId xmlns:a16="http://schemas.microsoft.com/office/drawing/2014/main" id="{A7D5DBB6-7C11-B9CE-AFA4-4FDEB707627E}"/>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399FC7A2-47B0-9D89-6692-705EADF8F7DC}"/>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C33A1EF4-68B3-2FFB-804C-74BB148129D0}"/>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23</a:t>
            </a:fld>
            <a:r>
              <a:rPr lang="en-US" b="1" dirty="0">
                <a:solidFill>
                  <a:schemeClr val="bg1"/>
                </a:solidFill>
                <a:latin typeface="Garamond" panose="02020404030301010803" pitchFamily="18" charset="0"/>
              </a:rPr>
              <a:t> </a:t>
            </a:r>
          </a:p>
        </p:txBody>
      </p:sp>
      <p:graphicFrame>
        <p:nvGraphicFramePr>
          <p:cNvPr id="8" name="Table 7">
            <a:extLst>
              <a:ext uri="{FF2B5EF4-FFF2-40B4-BE49-F238E27FC236}">
                <a16:creationId xmlns:a16="http://schemas.microsoft.com/office/drawing/2014/main" id="{6441FD7F-5A6C-AA4C-D37E-EA71E9E3850A}"/>
              </a:ext>
            </a:extLst>
          </p:cNvPr>
          <p:cNvGraphicFramePr>
            <a:graphicFrameLocks noGrp="1"/>
          </p:cNvGraphicFramePr>
          <p:nvPr/>
        </p:nvGraphicFramePr>
        <p:xfrm>
          <a:off x="457199" y="1357364"/>
          <a:ext cx="3657600" cy="4851683"/>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3159467804"/>
                    </a:ext>
                  </a:extLst>
                </a:gridCol>
                <a:gridCol w="1219200">
                  <a:extLst>
                    <a:ext uri="{9D8B030D-6E8A-4147-A177-3AD203B41FA5}">
                      <a16:colId xmlns:a16="http://schemas.microsoft.com/office/drawing/2014/main" val="2796146184"/>
                    </a:ext>
                  </a:extLst>
                </a:gridCol>
                <a:gridCol w="1219200">
                  <a:extLst>
                    <a:ext uri="{9D8B030D-6E8A-4147-A177-3AD203B41FA5}">
                      <a16:colId xmlns:a16="http://schemas.microsoft.com/office/drawing/2014/main" val="899295020"/>
                    </a:ext>
                  </a:extLst>
                </a:gridCol>
              </a:tblGrid>
              <a:tr h="345071">
                <a:tc>
                  <a:txBody>
                    <a:bodyPr/>
                    <a:lstStyle/>
                    <a:p>
                      <a:pPr algn="ctr"/>
                      <a:r>
                        <a:rPr lang="en-US" dirty="0">
                          <a:latin typeface="Garamond" panose="02020404030301010803" pitchFamily="18" charset="0"/>
                        </a:rPr>
                        <a:t>Q</a:t>
                      </a:r>
                    </a:p>
                  </a:txBody>
                  <a:tcPr>
                    <a:solidFill>
                      <a:srgbClr val="77122C"/>
                    </a:solidFill>
                  </a:tcPr>
                </a:tc>
                <a:tc>
                  <a:txBody>
                    <a:bodyPr/>
                    <a:lstStyle/>
                    <a:p>
                      <a:pPr algn="ctr"/>
                      <a:r>
                        <a:rPr lang="en-US" dirty="0">
                          <a:latin typeface="Garamond" panose="02020404030301010803" pitchFamily="18" charset="0"/>
                        </a:rPr>
                        <a:t>P</a:t>
                      </a:r>
                    </a:p>
                  </a:txBody>
                  <a:tcPr>
                    <a:solidFill>
                      <a:srgbClr val="77122C"/>
                    </a:solidFill>
                  </a:tcPr>
                </a:tc>
                <a:tc>
                  <a:txBody>
                    <a:bodyPr/>
                    <a:lstStyle/>
                    <a:p>
                      <a:pPr algn="ctr"/>
                      <a:r>
                        <a:rPr lang="en-US" dirty="0">
                          <a:latin typeface="Garamond" panose="02020404030301010803" pitchFamily="18" charset="0"/>
                        </a:rPr>
                        <a:t>TR</a:t>
                      </a:r>
                    </a:p>
                  </a:txBody>
                  <a:tcPr>
                    <a:solidFill>
                      <a:srgbClr val="77122C"/>
                    </a:solidFill>
                  </a:tcPr>
                </a:tc>
                <a:extLst>
                  <a:ext uri="{0D108BD9-81ED-4DB2-BD59-A6C34878D82A}">
                    <a16:rowId xmlns:a16="http://schemas.microsoft.com/office/drawing/2014/main" val="828955219"/>
                  </a:ext>
                </a:extLst>
              </a:tr>
              <a:tr h="345071">
                <a:tc>
                  <a:txBody>
                    <a:bodyPr/>
                    <a:lstStyle/>
                    <a:p>
                      <a:pPr algn="ctr" rtl="0" fontAlgn="ctr"/>
                      <a:r>
                        <a:rPr lang="en-US" sz="1800" b="0" i="0" u="none" strike="noStrike">
                          <a:solidFill>
                            <a:srgbClr val="000000"/>
                          </a:solidFill>
                          <a:effectLst/>
                          <a:latin typeface="Garamond" panose="02020404030301010803" pitchFamily="18" charset="0"/>
                        </a:rPr>
                        <a:t>0</a:t>
                      </a:r>
                    </a:p>
                  </a:txBody>
                  <a:tcPr marL="9525" marR="9525" marT="9525" marB="0" anchor="ctr"/>
                </a:tc>
                <a:tc>
                  <a:txBody>
                    <a:bodyPr/>
                    <a:lstStyle/>
                    <a:p>
                      <a:pPr algn="ctr" rtl="0" fontAlgn="b"/>
                      <a:r>
                        <a:rPr lang="en-US" sz="1800" b="0" i="0" u="none" strike="noStrike">
                          <a:solidFill>
                            <a:srgbClr val="000000"/>
                          </a:solidFill>
                          <a:effectLst/>
                          <a:latin typeface="Garamond" panose="02020404030301010803" pitchFamily="18" charset="0"/>
                        </a:rPr>
                        <a:t>$120 </a:t>
                      </a:r>
                    </a:p>
                  </a:txBody>
                  <a:tcPr marL="9525" marR="9525" marT="9525" marB="0" anchor="ctr"/>
                </a:tc>
                <a:tc>
                  <a:txBody>
                    <a:bodyPr/>
                    <a:lstStyle/>
                    <a:p>
                      <a:pPr algn="ctr" rtl="0" fontAlgn="b"/>
                      <a:r>
                        <a:rPr lang="en-US" sz="1800" b="0" i="0" u="none" strike="noStrike">
                          <a:solidFill>
                            <a:srgbClr val="000000"/>
                          </a:solidFill>
                          <a:effectLst/>
                          <a:latin typeface="Garamond" panose="02020404030301010803" pitchFamily="18" charset="0"/>
                        </a:rPr>
                        <a:t>$0 </a:t>
                      </a:r>
                    </a:p>
                  </a:txBody>
                  <a:tcPr marL="9525" marR="9525" marT="9525" marB="0" anchor="ctr"/>
                </a:tc>
                <a:extLst>
                  <a:ext uri="{0D108BD9-81ED-4DB2-BD59-A6C34878D82A}">
                    <a16:rowId xmlns:a16="http://schemas.microsoft.com/office/drawing/2014/main" val="3622324003"/>
                  </a:ext>
                </a:extLst>
              </a:tr>
              <a:tr h="345071">
                <a:tc>
                  <a:txBody>
                    <a:bodyPr/>
                    <a:lstStyle/>
                    <a:p>
                      <a:pPr algn="ctr" rtl="0" fontAlgn="ctr"/>
                      <a:r>
                        <a:rPr lang="en-US" sz="1800" b="0" i="0" u="none" strike="noStrike">
                          <a:solidFill>
                            <a:srgbClr val="000000"/>
                          </a:solidFill>
                          <a:effectLst/>
                          <a:latin typeface="Garamond" panose="02020404030301010803" pitchFamily="18" charset="0"/>
                        </a:rPr>
                        <a:t>1</a:t>
                      </a:r>
                    </a:p>
                  </a:txBody>
                  <a:tcPr marL="9525" marR="9525" marT="9525" marB="0" anchor="ctr"/>
                </a:tc>
                <a:tc>
                  <a:txBody>
                    <a:bodyPr/>
                    <a:lstStyle/>
                    <a:p>
                      <a:pPr algn="ctr" rtl="0" fontAlgn="b"/>
                      <a:r>
                        <a:rPr lang="en-US" sz="1800" b="0" i="0" u="none" strike="noStrike">
                          <a:solidFill>
                            <a:srgbClr val="000000"/>
                          </a:solidFill>
                          <a:effectLst/>
                          <a:latin typeface="Garamond" panose="02020404030301010803" pitchFamily="18" charset="0"/>
                        </a:rPr>
                        <a:t>$110 </a:t>
                      </a:r>
                    </a:p>
                  </a:txBody>
                  <a:tcPr marL="9525" marR="9525" marT="9525" marB="0" anchor="ctr"/>
                </a:tc>
                <a:tc>
                  <a:txBody>
                    <a:bodyPr/>
                    <a:lstStyle/>
                    <a:p>
                      <a:pPr algn="ctr" rtl="0" fontAlgn="b"/>
                      <a:r>
                        <a:rPr lang="en-US" sz="1800" b="0" i="0" u="none" strike="noStrike">
                          <a:solidFill>
                            <a:srgbClr val="000000"/>
                          </a:solidFill>
                          <a:effectLst/>
                          <a:latin typeface="Garamond" panose="02020404030301010803" pitchFamily="18" charset="0"/>
                        </a:rPr>
                        <a:t>$110 </a:t>
                      </a:r>
                    </a:p>
                  </a:txBody>
                  <a:tcPr marL="9525" marR="9525" marT="9525" marB="0" anchor="ctr"/>
                </a:tc>
                <a:extLst>
                  <a:ext uri="{0D108BD9-81ED-4DB2-BD59-A6C34878D82A}">
                    <a16:rowId xmlns:a16="http://schemas.microsoft.com/office/drawing/2014/main" val="2412659247"/>
                  </a:ext>
                </a:extLst>
              </a:tr>
              <a:tr h="345071">
                <a:tc>
                  <a:txBody>
                    <a:bodyPr/>
                    <a:lstStyle/>
                    <a:p>
                      <a:pPr algn="ctr" rtl="0" fontAlgn="ctr"/>
                      <a:r>
                        <a:rPr lang="en-US" sz="1800" b="0" i="0" u="none" strike="noStrike">
                          <a:solidFill>
                            <a:srgbClr val="000000"/>
                          </a:solidFill>
                          <a:effectLst/>
                          <a:latin typeface="Garamond" panose="02020404030301010803" pitchFamily="18" charset="0"/>
                        </a:rPr>
                        <a:t>2</a:t>
                      </a:r>
                    </a:p>
                  </a:txBody>
                  <a:tcPr marL="9525" marR="9525" marT="9525" marB="0" anchor="ctr"/>
                </a:tc>
                <a:tc>
                  <a:txBody>
                    <a:bodyPr/>
                    <a:lstStyle/>
                    <a:p>
                      <a:pPr algn="ctr" rtl="0" fontAlgn="b"/>
                      <a:r>
                        <a:rPr lang="en-US" sz="1800" b="0" i="0" u="none" strike="noStrike">
                          <a:solidFill>
                            <a:srgbClr val="000000"/>
                          </a:solidFill>
                          <a:effectLst/>
                          <a:latin typeface="Garamond" panose="02020404030301010803" pitchFamily="18" charset="0"/>
                        </a:rPr>
                        <a:t>$100 </a:t>
                      </a:r>
                    </a:p>
                  </a:txBody>
                  <a:tcPr marL="9525" marR="9525" marT="9525" marB="0" anchor="ctr"/>
                </a:tc>
                <a:tc>
                  <a:txBody>
                    <a:bodyPr/>
                    <a:lstStyle/>
                    <a:p>
                      <a:pPr algn="ctr" rtl="0" fontAlgn="b"/>
                      <a:r>
                        <a:rPr lang="en-US" sz="1800" b="0" i="0" u="none" strike="noStrike">
                          <a:solidFill>
                            <a:srgbClr val="000000"/>
                          </a:solidFill>
                          <a:effectLst/>
                          <a:latin typeface="Garamond" panose="02020404030301010803" pitchFamily="18" charset="0"/>
                        </a:rPr>
                        <a:t>$200 </a:t>
                      </a:r>
                    </a:p>
                  </a:txBody>
                  <a:tcPr marL="9525" marR="9525" marT="9525" marB="0" anchor="ctr"/>
                </a:tc>
                <a:extLst>
                  <a:ext uri="{0D108BD9-81ED-4DB2-BD59-A6C34878D82A}">
                    <a16:rowId xmlns:a16="http://schemas.microsoft.com/office/drawing/2014/main" val="32836606"/>
                  </a:ext>
                </a:extLst>
              </a:tr>
              <a:tr h="345071">
                <a:tc>
                  <a:txBody>
                    <a:bodyPr/>
                    <a:lstStyle/>
                    <a:p>
                      <a:pPr algn="ctr" rtl="0" fontAlgn="ctr"/>
                      <a:r>
                        <a:rPr lang="en-US" sz="1800" b="0" i="0" u="none" strike="noStrike">
                          <a:solidFill>
                            <a:srgbClr val="000000"/>
                          </a:solidFill>
                          <a:effectLst/>
                          <a:latin typeface="Garamond" panose="02020404030301010803" pitchFamily="18" charset="0"/>
                        </a:rPr>
                        <a:t>3</a:t>
                      </a:r>
                    </a:p>
                  </a:txBody>
                  <a:tcPr marL="9525" marR="9525" marT="9525" marB="0" anchor="ctr"/>
                </a:tc>
                <a:tc>
                  <a:txBody>
                    <a:bodyPr/>
                    <a:lstStyle/>
                    <a:p>
                      <a:pPr algn="ctr" rtl="0" fontAlgn="b"/>
                      <a:r>
                        <a:rPr lang="en-US" sz="1800" b="0" i="0" u="none" strike="noStrike">
                          <a:solidFill>
                            <a:srgbClr val="000000"/>
                          </a:solidFill>
                          <a:effectLst/>
                          <a:latin typeface="Garamond" panose="02020404030301010803" pitchFamily="18" charset="0"/>
                        </a:rPr>
                        <a:t>$90 </a:t>
                      </a:r>
                    </a:p>
                  </a:txBody>
                  <a:tcPr marL="9525" marR="9525" marT="9525" marB="0" anchor="ctr"/>
                </a:tc>
                <a:tc>
                  <a:txBody>
                    <a:bodyPr/>
                    <a:lstStyle/>
                    <a:p>
                      <a:pPr algn="ctr" rtl="0" fontAlgn="b"/>
                      <a:r>
                        <a:rPr lang="en-US" sz="1800" b="0" i="0" u="none" strike="noStrike">
                          <a:solidFill>
                            <a:srgbClr val="000000"/>
                          </a:solidFill>
                          <a:effectLst/>
                          <a:latin typeface="Garamond" panose="02020404030301010803" pitchFamily="18" charset="0"/>
                        </a:rPr>
                        <a:t>$270 </a:t>
                      </a:r>
                    </a:p>
                  </a:txBody>
                  <a:tcPr marL="9525" marR="9525" marT="9525" marB="0" anchor="ctr"/>
                </a:tc>
                <a:extLst>
                  <a:ext uri="{0D108BD9-81ED-4DB2-BD59-A6C34878D82A}">
                    <a16:rowId xmlns:a16="http://schemas.microsoft.com/office/drawing/2014/main" val="756904128"/>
                  </a:ext>
                </a:extLst>
              </a:tr>
              <a:tr h="345071">
                <a:tc>
                  <a:txBody>
                    <a:bodyPr/>
                    <a:lstStyle/>
                    <a:p>
                      <a:pPr algn="ctr" rtl="0" fontAlgn="ctr"/>
                      <a:r>
                        <a:rPr lang="en-US" sz="1800" b="0" i="0" u="none" strike="noStrike">
                          <a:solidFill>
                            <a:srgbClr val="000000"/>
                          </a:solidFill>
                          <a:effectLst/>
                          <a:latin typeface="Garamond" panose="02020404030301010803" pitchFamily="18" charset="0"/>
                        </a:rPr>
                        <a:t>4</a:t>
                      </a:r>
                    </a:p>
                  </a:txBody>
                  <a:tcPr marL="9525" marR="9525" marT="9525" marB="0" anchor="ctr"/>
                </a:tc>
                <a:tc>
                  <a:txBody>
                    <a:bodyPr/>
                    <a:lstStyle/>
                    <a:p>
                      <a:pPr algn="ctr" rtl="0" fontAlgn="b"/>
                      <a:r>
                        <a:rPr lang="en-US" sz="1800" b="0" i="0" u="none" strike="noStrike">
                          <a:solidFill>
                            <a:srgbClr val="000000"/>
                          </a:solidFill>
                          <a:effectLst/>
                          <a:latin typeface="Garamond" panose="02020404030301010803" pitchFamily="18" charset="0"/>
                        </a:rPr>
                        <a:t>$80 </a:t>
                      </a:r>
                    </a:p>
                  </a:txBody>
                  <a:tcPr marL="9525" marR="9525" marT="9525" marB="0" anchor="ctr"/>
                </a:tc>
                <a:tc>
                  <a:txBody>
                    <a:bodyPr/>
                    <a:lstStyle/>
                    <a:p>
                      <a:pPr algn="ctr" rtl="0" fontAlgn="b"/>
                      <a:r>
                        <a:rPr lang="en-US" sz="1800" b="0" i="0" u="none" strike="noStrike">
                          <a:solidFill>
                            <a:srgbClr val="000000"/>
                          </a:solidFill>
                          <a:effectLst/>
                          <a:latin typeface="Garamond" panose="02020404030301010803" pitchFamily="18" charset="0"/>
                        </a:rPr>
                        <a:t>$320 </a:t>
                      </a:r>
                    </a:p>
                  </a:txBody>
                  <a:tcPr marL="9525" marR="9525" marT="9525" marB="0" anchor="ctr"/>
                </a:tc>
                <a:extLst>
                  <a:ext uri="{0D108BD9-81ED-4DB2-BD59-A6C34878D82A}">
                    <a16:rowId xmlns:a16="http://schemas.microsoft.com/office/drawing/2014/main" val="4093907866"/>
                  </a:ext>
                </a:extLst>
              </a:tr>
              <a:tr h="345071">
                <a:tc>
                  <a:txBody>
                    <a:bodyPr/>
                    <a:lstStyle/>
                    <a:p>
                      <a:pPr algn="ctr" rtl="0" fontAlgn="ctr"/>
                      <a:r>
                        <a:rPr lang="en-US" sz="1800" b="0" i="0" u="none" strike="noStrike">
                          <a:solidFill>
                            <a:srgbClr val="000000"/>
                          </a:solidFill>
                          <a:effectLst/>
                          <a:latin typeface="Garamond" panose="02020404030301010803" pitchFamily="18" charset="0"/>
                        </a:rPr>
                        <a:t>5</a:t>
                      </a:r>
                    </a:p>
                  </a:txBody>
                  <a:tcPr marL="9525" marR="9525" marT="9525" marB="0" anchor="ctr"/>
                </a:tc>
                <a:tc>
                  <a:txBody>
                    <a:bodyPr/>
                    <a:lstStyle/>
                    <a:p>
                      <a:pPr algn="ctr" rtl="0" fontAlgn="b"/>
                      <a:r>
                        <a:rPr lang="en-US" sz="1800" b="0" i="0" u="none" strike="noStrike">
                          <a:solidFill>
                            <a:srgbClr val="000000"/>
                          </a:solidFill>
                          <a:effectLst/>
                          <a:latin typeface="Garamond" panose="02020404030301010803" pitchFamily="18" charset="0"/>
                        </a:rPr>
                        <a:t>$70 </a:t>
                      </a:r>
                    </a:p>
                  </a:txBody>
                  <a:tcPr marL="9525" marR="9525" marT="9525" marB="0" anchor="ctr"/>
                </a:tc>
                <a:tc>
                  <a:txBody>
                    <a:bodyPr/>
                    <a:lstStyle/>
                    <a:p>
                      <a:pPr algn="ctr" rtl="0" fontAlgn="b"/>
                      <a:r>
                        <a:rPr lang="en-US" sz="1800" b="0" i="0" u="none" strike="noStrike" dirty="0">
                          <a:solidFill>
                            <a:srgbClr val="000000"/>
                          </a:solidFill>
                          <a:effectLst/>
                          <a:latin typeface="Garamond" panose="02020404030301010803" pitchFamily="18" charset="0"/>
                        </a:rPr>
                        <a:t>$350 </a:t>
                      </a:r>
                    </a:p>
                  </a:txBody>
                  <a:tcPr marL="9525" marR="9525" marT="9525" marB="0" anchor="ctr"/>
                </a:tc>
                <a:extLst>
                  <a:ext uri="{0D108BD9-81ED-4DB2-BD59-A6C34878D82A}">
                    <a16:rowId xmlns:a16="http://schemas.microsoft.com/office/drawing/2014/main" val="3907196641"/>
                  </a:ext>
                </a:extLst>
              </a:tr>
              <a:tr h="345071">
                <a:tc>
                  <a:txBody>
                    <a:bodyPr/>
                    <a:lstStyle/>
                    <a:p>
                      <a:pPr algn="ctr" rtl="0" fontAlgn="ctr"/>
                      <a:r>
                        <a:rPr lang="en-US" sz="1800" b="0" i="0" u="none" strike="noStrike">
                          <a:solidFill>
                            <a:srgbClr val="000000"/>
                          </a:solidFill>
                          <a:effectLst/>
                          <a:latin typeface="Garamond" panose="02020404030301010803" pitchFamily="18" charset="0"/>
                        </a:rPr>
                        <a:t>6</a:t>
                      </a:r>
                    </a:p>
                  </a:txBody>
                  <a:tcPr marL="9525" marR="9525" marT="9525" marB="0" anchor="ctr"/>
                </a:tc>
                <a:tc>
                  <a:txBody>
                    <a:bodyPr/>
                    <a:lstStyle/>
                    <a:p>
                      <a:pPr algn="ctr" rtl="0" fontAlgn="b"/>
                      <a:r>
                        <a:rPr lang="en-US" sz="1800" b="0" i="0" u="none" strike="noStrike">
                          <a:solidFill>
                            <a:srgbClr val="000000"/>
                          </a:solidFill>
                          <a:effectLst/>
                          <a:latin typeface="Garamond" panose="02020404030301010803" pitchFamily="18" charset="0"/>
                        </a:rPr>
                        <a:t>$60 </a:t>
                      </a:r>
                    </a:p>
                  </a:txBody>
                  <a:tcPr marL="9525" marR="9525" marT="9525" marB="0" anchor="ctr"/>
                </a:tc>
                <a:tc>
                  <a:txBody>
                    <a:bodyPr/>
                    <a:lstStyle/>
                    <a:p>
                      <a:pPr algn="ctr" rtl="0" fontAlgn="b"/>
                      <a:r>
                        <a:rPr lang="en-US" sz="1800" b="0" i="0" u="none" strike="noStrike">
                          <a:solidFill>
                            <a:srgbClr val="000000"/>
                          </a:solidFill>
                          <a:effectLst/>
                          <a:latin typeface="Garamond" panose="02020404030301010803" pitchFamily="18" charset="0"/>
                        </a:rPr>
                        <a:t>$360 </a:t>
                      </a:r>
                    </a:p>
                  </a:txBody>
                  <a:tcPr marL="9525" marR="9525" marT="9525" marB="0" anchor="ctr"/>
                </a:tc>
                <a:extLst>
                  <a:ext uri="{0D108BD9-81ED-4DB2-BD59-A6C34878D82A}">
                    <a16:rowId xmlns:a16="http://schemas.microsoft.com/office/drawing/2014/main" val="1558896978"/>
                  </a:ext>
                </a:extLst>
              </a:tr>
              <a:tr h="345071">
                <a:tc>
                  <a:txBody>
                    <a:bodyPr/>
                    <a:lstStyle/>
                    <a:p>
                      <a:pPr algn="ctr" rtl="0" fontAlgn="ctr"/>
                      <a:r>
                        <a:rPr lang="en-US" sz="1800" b="0" i="0" u="none" strike="noStrike">
                          <a:solidFill>
                            <a:srgbClr val="000000"/>
                          </a:solidFill>
                          <a:effectLst/>
                          <a:latin typeface="Garamond" panose="02020404030301010803" pitchFamily="18" charset="0"/>
                        </a:rPr>
                        <a:t>7</a:t>
                      </a:r>
                    </a:p>
                  </a:txBody>
                  <a:tcPr marL="9525" marR="9525" marT="9525" marB="0" anchor="ctr"/>
                </a:tc>
                <a:tc>
                  <a:txBody>
                    <a:bodyPr/>
                    <a:lstStyle/>
                    <a:p>
                      <a:pPr algn="ctr" rtl="0" fontAlgn="b"/>
                      <a:r>
                        <a:rPr lang="en-US" sz="1800" b="0" i="0" u="none" strike="noStrike">
                          <a:solidFill>
                            <a:srgbClr val="000000"/>
                          </a:solidFill>
                          <a:effectLst/>
                          <a:latin typeface="Garamond" panose="02020404030301010803" pitchFamily="18" charset="0"/>
                        </a:rPr>
                        <a:t>$50 </a:t>
                      </a:r>
                    </a:p>
                  </a:txBody>
                  <a:tcPr marL="9525" marR="9525" marT="9525" marB="0" anchor="ctr"/>
                </a:tc>
                <a:tc>
                  <a:txBody>
                    <a:bodyPr/>
                    <a:lstStyle/>
                    <a:p>
                      <a:pPr algn="ctr" rtl="0" fontAlgn="b"/>
                      <a:r>
                        <a:rPr lang="en-US" sz="1800" b="0" i="0" u="none" strike="noStrike">
                          <a:solidFill>
                            <a:srgbClr val="000000"/>
                          </a:solidFill>
                          <a:effectLst/>
                          <a:latin typeface="Garamond" panose="02020404030301010803" pitchFamily="18" charset="0"/>
                        </a:rPr>
                        <a:t>$350 </a:t>
                      </a:r>
                    </a:p>
                  </a:txBody>
                  <a:tcPr marL="9525" marR="9525" marT="9525" marB="0" anchor="ctr"/>
                </a:tc>
                <a:extLst>
                  <a:ext uri="{0D108BD9-81ED-4DB2-BD59-A6C34878D82A}">
                    <a16:rowId xmlns:a16="http://schemas.microsoft.com/office/drawing/2014/main" val="3916944560"/>
                  </a:ext>
                </a:extLst>
              </a:tr>
              <a:tr h="345071">
                <a:tc>
                  <a:txBody>
                    <a:bodyPr/>
                    <a:lstStyle/>
                    <a:p>
                      <a:pPr algn="ctr" rtl="0" fontAlgn="ctr"/>
                      <a:r>
                        <a:rPr lang="en-US" sz="1800" b="0" i="0" u="none" strike="noStrike">
                          <a:solidFill>
                            <a:srgbClr val="000000"/>
                          </a:solidFill>
                          <a:effectLst/>
                          <a:latin typeface="Garamond" panose="02020404030301010803" pitchFamily="18" charset="0"/>
                        </a:rPr>
                        <a:t>8</a:t>
                      </a:r>
                    </a:p>
                  </a:txBody>
                  <a:tcPr marL="9525" marR="9525" marT="9525" marB="0" anchor="ctr"/>
                </a:tc>
                <a:tc>
                  <a:txBody>
                    <a:bodyPr/>
                    <a:lstStyle/>
                    <a:p>
                      <a:pPr algn="ctr" rtl="0" fontAlgn="b"/>
                      <a:r>
                        <a:rPr lang="en-US" sz="1800" b="0" i="0" u="none" strike="noStrike">
                          <a:solidFill>
                            <a:srgbClr val="000000"/>
                          </a:solidFill>
                          <a:effectLst/>
                          <a:latin typeface="Garamond" panose="02020404030301010803" pitchFamily="18" charset="0"/>
                        </a:rPr>
                        <a:t>$40 </a:t>
                      </a:r>
                    </a:p>
                  </a:txBody>
                  <a:tcPr marL="9525" marR="9525" marT="9525" marB="0" anchor="ctr"/>
                </a:tc>
                <a:tc>
                  <a:txBody>
                    <a:bodyPr/>
                    <a:lstStyle/>
                    <a:p>
                      <a:pPr algn="ctr" rtl="0" fontAlgn="b"/>
                      <a:r>
                        <a:rPr lang="en-US" sz="1800" b="0" i="0" u="none" strike="noStrike">
                          <a:solidFill>
                            <a:srgbClr val="000000"/>
                          </a:solidFill>
                          <a:effectLst/>
                          <a:latin typeface="Garamond" panose="02020404030301010803" pitchFamily="18" charset="0"/>
                        </a:rPr>
                        <a:t>$320 </a:t>
                      </a:r>
                    </a:p>
                  </a:txBody>
                  <a:tcPr marL="9525" marR="9525" marT="9525" marB="0" anchor="ctr"/>
                </a:tc>
                <a:extLst>
                  <a:ext uri="{0D108BD9-81ED-4DB2-BD59-A6C34878D82A}">
                    <a16:rowId xmlns:a16="http://schemas.microsoft.com/office/drawing/2014/main" val="3745137400"/>
                  </a:ext>
                </a:extLst>
              </a:tr>
              <a:tr h="345071">
                <a:tc>
                  <a:txBody>
                    <a:bodyPr/>
                    <a:lstStyle/>
                    <a:p>
                      <a:pPr algn="ctr" rtl="0" fontAlgn="ctr"/>
                      <a:r>
                        <a:rPr lang="en-US" sz="1800" b="0" i="0" u="none" strike="noStrike">
                          <a:solidFill>
                            <a:srgbClr val="000000"/>
                          </a:solidFill>
                          <a:effectLst/>
                          <a:latin typeface="Garamond" panose="02020404030301010803" pitchFamily="18" charset="0"/>
                        </a:rPr>
                        <a:t>9</a:t>
                      </a:r>
                    </a:p>
                  </a:txBody>
                  <a:tcPr marL="9525" marR="9525" marT="9525" marB="0" anchor="ctr"/>
                </a:tc>
                <a:tc>
                  <a:txBody>
                    <a:bodyPr/>
                    <a:lstStyle/>
                    <a:p>
                      <a:pPr algn="ctr" rtl="0" fontAlgn="b"/>
                      <a:r>
                        <a:rPr lang="en-US" sz="1800" b="0" i="0" u="none" strike="noStrike">
                          <a:solidFill>
                            <a:srgbClr val="000000"/>
                          </a:solidFill>
                          <a:effectLst/>
                          <a:latin typeface="Garamond" panose="02020404030301010803" pitchFamily="18" charset="0"/>
                        </a:rPr>
                        <a:t>$30 </a:t>
                      </a:r>
                    </a:p>
                  </a:txBody>
                  <a:tcPr marL="9525" marR="9525" marT="9525" marB="0" anchor="ctr"/>
                </a:tc>
                <a:tc>
                  <a:txBody>
                    <a:bodyPr/>
                    <a:lstStyle/>
                    <a:p>
                      <a:pPr algn="ctr" rtl="0" fontAlgn="b"/>
                      <a:r>
                        <a:rPr lang="en-US" sz="1800" b="0" i="0" u="none" strike="noStrike">
                          <a:solidFill>
                            <a:srgbClr val="000000"/>
                          </a:solidFill>
                          <a:effectLst/>
                          <a:latin typeface="Garamond" panose="02020404030301010803" pitchFamily="18" charset="0"/>
                        </a:rPr>
                        <a:t>$270 </a:t>
                      </a:r>
                    </a:p>
                  </a:txBody>
                  <a:tcPr marL="9525" marR="9525" marT="9525" marB="0" anchor="ctr"/>
                </a:tc>
                <a:extLst>
                  <a:ext uri="{0D108BD9-81ED-4DB2-BD59-A6C34878D82A}">
                    <a16:rowId xmlns:a16="http://schemas.microsoft.com/office/drawing/2014/main" val="2976388603"/>
                  </a:ext>
                </a:extLst>
              </a:tr>
              <a:tr h="345071">
                <a:tc>
                  <a:txBody>
                    <a:bodyPr/>
                    <a:lstStyle/>
                    <a:p>
                      <a:pPr algn="ctr" rtl="0" fontAlgn="ctr"/>
                      <a:r>
                        <a:rPr lang="en-US" sz="1800" b="0" i="0" u="none" strike="noStrike">
                          <a:solidFill>
                            <a:srgbClr val="000000"/>
                          </a:solidFill>
                          <a:effectLst/>
                          <a:latin typeface="Garamond" panose="02020404030301010803" pitchFamily="18" charset="0"/>
                        </a:rPr>
                        <a:t>10</a:t>
                      </a:r>
                    </a:p>
                  </a:txBody>
                  <a:tcPr marL="9525" marR="9525" marT="9525" marB="0" anchor="ctr"/>
                </a:tc>
                <a:tc>
                  <a:txBody>
                    <a:bodyPr/>
                    <a:lstStyle/>
                    <a:p>
                      <a:pPr algn="ctr" rtl="0" fontAlgn="b"/>
                      <a:r>
                        <a:rPr lang="en-US" sz="1800" b="0" i="0" u="none" strike="noStrike">
                          <a:solidFill>
                            <a:srgbClr val="000000"/>
                          </a:solidFill>
                          <a:effectLst/>
                          <a:latin typeface="Garamond" panose="02020404030301010803" pitchFamily="18" charset="0"/>
                        </a:rPr>
                        <a:t>$20 </a:t>
                      </a:r>
                    </a:p>
                  </a:txBody>
                  <a:tcPr marL="9525" marR="9525" marT="9525" marB="0" anchor="ctr"/>
                </a:tc>
                <a:tc>
                  <a:txBody>
                    <a:bodyPr/>
                    <a:lstStyle/>
                    <a:p>
                      <a:pPr algn="ctr" rtl="0" fontAlgn="b"/>
                      <a:r>
                        <a:rPr lang="en-US" sz="1800" b="0" i="0" u="none" strike="noStrike">
                          <a:solidFill>
                            <a:srgbClr val="000000"/>
                          </a:solidFill>
                          <a:effectLst/>
                          <a:latin typeface="Garamond" panose="02020404030301010803" pitchFamily="18" charset="0"/>
                        </a:rPr>
                        <a:t>$200 </a:t>
                      </a:r>
                    </a:p>
                  </a:txBody>
                  <a:tcPr marL="9525" marR="9525" marT="9525" marB="0" anchor="ctr"/>
                </a:tc>
                <a:extLst>
                  <a:ext uri="{0D108BD9-81ED-4DB2-BD59-A6C34878D82A}">
                    <a16:rowId xmlns:a16="http://schemas.microsoft.com/office/drawing/2014/main" val="1659661538"/>
                  </a:ext>
                </a:extLst>
              </a:tr>
              <a:tr h="345071">
                <a:tc>
                  <a:txBody>
                    <a:bodyPr/>
                    <a:lstStyle/>
                    <a:p>
                      <a:pPr algn="ctr" rtl="0" fontAlgn="ctr"/>
                      <a:r>
                        <a:rPr lang="en-US" sz="1800" b="0" i="0" u="none" strike="noStrike" dirty="0">
                          <a:solidFill>
                            <a:srgbClr val="000000"/>
                          </a:solidFill>
                          <a:effectLst/>
                          <a:latin typeface="Garamond" panose="02020404030301010803" pitchFamily="18" charset="0"/>
                        </a:rPr>
                        <a:t>11</a:t>
                      </a:r>
                    </a:p>
                  </a:txBody>
                  <a:tcPr marL="9525" marR="9525" marT="9525" marB="0" anchor="ctr"/>
                </a:tc>
                <a:tc>
                  <a:txBody>
                    <a:bodyPr/>
                    <a:lstStyle/>
                    <a:p>
                      <a:pPr algn="ctr" rtl="0" fontAlgn="b"/>
                      <a:r>
                        <a:rPr lang="en-US" sz="1800" b="0" i="0" u="none" strike="noStrike" dirty="0">
                          <a:solidFill>
                            <a:srgbClr val="000000"/>
                          </a:solidFill>
                          <a:effectLst/>
                          <a:latin typeface="Garamond" panose="02020404030301010803" pitchFamily="18" charset="0"/>
                        </a:rPr>
                        <a:t>$10 </a:t>
                      </a:r>
                    </a:p>
                  </a:txBody>
                  <a:tcPr marL="9525" marR="9525" marT="9525" marB="0" anchor="ctr"/>
                </a:tc>
                <a:tc>
                  <a:txBody>
                    <a:bodyPr/>
                    <a:lstStyle/>
                    <a:p>
                      <a:pPr algn="ctr" rtl="0" fontAlgn="b"/>
                      <a:r>
                        <a:rPr lang="en-US" sz="1800" b="0" i="0" u="none" strike="noStrike" dirty="0">
                          <a:solidFill>
                            <a:srgbClr val="000000"/>
                          </a:solidFill>
                          <a:effectLst/>
                          <a:latin typeface="Garamond" panose="02020404030301010803" pitchFamily="18" charset="0"/>
                        </a:rPr>
                        <a:t>$110 </a:t>
                      </a:r>
                    </a:p>
                  </a:txBody>
                  <a:tcPr marL="9525" marR="9525" marT="9525" marB="0" anchor="ctr"/>
                </a:tc>
                <a:extLst>
                  <a:ext uri="{0D108BD9-81ED-4DB2-BD59-A6C34878D82A}">
                    <a16:rowId xmlns:a16="http://schemas.microsoft.com/office/drawing/2014/main" val="3176058416"/>
                  </a:ext>
                </a:extLst>
              </a:tr>
              <a:tr h="345071">
                <a:tc>
                  <a:txBody>
                    <a:bodyPr/>
                    <a:lstStyle/>
                    <a:p>
                      <a:pPr algn="ctr" rtl="0" fontAlgn="ctr"/>
                      <a:r>
                        <a:rPr lang="en-US" sz="1800" b="0" i="0" u="none" strike="noStrike" dirty="0">
                          <a:solidFill>
                            <a:srgbClr val="000000"/>
                          </a:solidFill>
                          <a:effectLst/>
                          <a:latin typeface="Garamond" panose="02020404030301010803" pitchFamily="18" charset="0"/>
                        </a:rPr>
                        <a:t>12</a:t>
                      </a:r>
                    </a:p>
                  </a:txBody>
                  <a:tcPr marL="9525" marR="9525" marT="9525" marB="0" anchor="ctr"/>
                </a:tc>
                <a:tc>
                  <a:txBody>
                    <a:bodyPr/>
                    <a:lstStyle/>
                    <a:p>
                      <a:pPr algn="ctr" rtl="0" fontAlgn="b"/>
                      <a:r>
                        <a:rPr lang="en-US" sz="1800" b="0" i="0" u="none" strike="noStrike" dirty="0">
                          <a:solidFill>
                            <a:srgbClr val="000000"/>
                          </a:solidFill>
                          <a:effectLst/>
                          <a:latin typeface="Garamond" panose="02020404030301010803" pitchFamily="18" charset="0"/>
                        </a:rPr>
                        <a:t>$0</a:t>
                      </a:r>
                    </a:p>
                  </a:txBody>
                  <a:tcPr marL="9525" marR="9525" marT="9525" marB="0" anchor="ctr"/>
                </a:tc>
                <a:tc>
                  <a:txBody>
                    <a:bodyPr/>
                    <a:lstStyle/>
                    <a:p>
                      <a:pPr algn="ctr" rtl="0" fontAlgn="b"/>
                      <a:r>
                        <a:rPr lang="en-US" sz="1800" b="0" i="0" u="none" strike="noStrike" dirty="0">
                          <a:solidFill>
                            <a:srgbClr val="000000"/>
                          </a:solidFill>
                          <a:effectLst/>
                          <a:latin typeface="Garamond" panose="02020404030301010803" pitchFamily="18" charset="0"/>
                        </a:rPr>
                        <a:t>$0</a:t>
                      </a:r>
                    </a:p>
                  </a:txBody>
                  <a:tcPr marL="9525" marR="9525" marT="9525" marB="0" anchor="ctr"/>
                </a:tc>
                <a:extLst>
                  <a:ext uri="{0D108BD9-81ED-4DB2-BD59-A6C34878D82A}">
                    <a16:rowId xmlns:a16="http://schemas.microsoft.com/office/drawing/2014/main" val="15867671"/>
                  </a:ext>
                </a:extLst>
              </a:tr>
            </a:tbl>
          </a:graphicData>
        </a:graphic>
      </p:graphicFrame>
      <p:sp>
        <p:nvSpPr>
          <p:cNvPr id="9" name="Rectangle 8">
            <a:extLst>
              <a:ext uri="{FF2B5EF4-FFF2-40B4-BE49-F238E27FC236}">
                <a16:creationId xmlns:a16="http://schemas.microsoft.com/office/drawing/2014/main" id="{0C1EEC85-F01D-CE76-3ADB-7569311B8AAA}"/>
              </a:ext>
            </a:extLst>
          </p:cNvPr>
          <p:cNvSpPr/>
          <p:nvPr/>
        </p:nvSpPr>
        <p:spPr>
          <a:xfrm>
            <a:off x="457199" y="4812146"/>
            <a:ext cx="3657600" cy="350981"/>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6DF042A-6CFF-B532-2F63-952563A0AF3C}"/>
              </a:ext>
            </a:extLst>
          </p:cNvPr>
          <p:cNvSpPr/>
          <p:nvPr/>
        </p:nvSpPr>
        <p:spPr>
          <a:xfrm>
            <a:off x="457199" y="4134456"/>
            <a:ext cx="3657600" cy="350981"/>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997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par>
                                <p:cTn id="36" presetID="10" presetClass="exit" presetSubtype="0" fill="hold" grpId="1" nodeType="withEffect">
                                  <p:stCondLst>
                                    <p:cond delay="0"/>
                                  </p:stCondLst>
                                  <p:childTnLst>
                                    <p:animEffect transition="out" filter="fade">
                                      <p:cBhvr>
                                        <p:cTn id="37" dur="500"/>
                                        <p:tgtEl>
                                          <p:spTgt spid="9"/>
                                        </p:tgtEl>
                                      </p:cBhvr>
                                    </p:animEffect>
                                    <p:set>
                                      <p:cBhvr>
                                        <p:cTn id="38" dur="1" fill="hold">
                                          <p:stCondLst>
                                            <p:cond delay="499"/>
                                          </p:stCondLst>
                                        </p:cTn>
                                        <p:tgtEl>
                                          <p:spTgt spid="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500"/>
                                        <p:tgtEl>
                                          <p:spTgt spid="3">
                                            <p:txEl>
                                              <p:pRg st="8" end="8"/>
                                            </p:txEl>
                                          </p:spTgt>
                                        </p:tgtEl>
                                      </p:cBhvr>
                                    </p:animEffect>
                                  </p:childTnLst>
                                </p:cTn>
                              </p:par>
                              <p:par>
                                <p:cTn id="52" presetID="10" presetClass="exit" presetSubtype="0" fill="hold" grpId="1" nodeType="withEffect">
                                  <p:stCondLst>
                                    <p:cond delay="0"/>
                                  </p:stCondLst>
                                  <p:childTnLst>
                                    <p:animEffect transition="out" filter="fade">
                                      <p:cBhvr>
                                        <p:cTn id="53" dur="500"/>
                                        <p:tgtEl>
                                          <p:spTgt spid="10"/>
                                        </p:tgtEl>
                                      </p:cBhvr>
                                    </p:animEffect>
                                    <p:set>
                                      <p:cBhvr>
                                        <p:cTn id="54"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E652A-99CC-7CD1-7148-A663219CC86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1F4067-0703-F5FB-8E0C-F29B0ED46CC7}"/>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sz="2400" dirty="0"/>
              <a:t>Nash Equilibrium: A situation in which economic actors interacting with one another each choose their best strategy given the strategies that all the other actors have chosen.</a:t>
            </a:r>
          </a:p>
          <a:p>
            <a:pPr lvl="1">
              <a:defRPr sz="2000">
                <a:solidFill>
                  <a:srgbClr val="000000"/>
                </a:solidFill>
                <a:latin typeface="Garamond"/>
              </a:defRPr>
            </a:pPr>
            <a:r>
              <a:rPr lang="en-US" sz="2000" dirty="0"/>
              <a:t>For the duopoly between Tyrell Corporation and Wallace Corporation, each firm producing an output of 4 replicants and selling them for $40 each, earning $160, is a Nash Equilibrium.</a:t>
            </a:r>
          </a:p>
          <a:p>
            <a:pPr lvl="1">
              <a:defRPr sz="2000">
                <a:solidFill>
                  <a:srgbClr val="000000"/>
                </a:solidFill>
                <a:latin typeface="Garamond"/>
              </a:defRPr>
            </a:pPr>
            <a:r>
              <a:rPr lang="en-US" sz="2000" dirty="0"/>
              <a:t>Neither firm has an incentive to change its strategy (its chosen quantity of output) at this equilibrium.</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When firms in an oligopoly individually choose production to maximize profit:</a:t>
            </a:r>
          </a:p>
          <a:p>
            <a:pPr lvl="1">
              <a:defRPr sz="2000">
                <a:solidFill>
                  <a:srgbClr val="000000"/>
                </a:solidFill>
                <a:latin typeface="Garamond"/>
              </a:defRPr>
            </a:pPr>
            <a:r>
              <a:rPr lang="en-US" sz="2000" dirty="0"/>
              <a:t>They produce a quantity greater than the quantity produced by a monopoly.</a:t>
            </a:r>
          </a:p>
          <a:p>
            <a:pPr lvl="1">
              <a:defRPr sz="2000">
                <a:solidFill>
                  <a:srgbClr val="000000"/>
                </a:solidFill>
                <a:latin typeface="Garamond"/>
              </a:defRPr>
            </a:pPr>
            <a:r>
              <a:rPr lang="en-US" sz="2000" dirty="0"/>
              <a:t>They produce a quantity less than the quantity produced under perfect competition. </a:t>
            </a:r>
          </a:p>
          <a:p>
            <a:pPr lvl="1">
              <a:defRPr sz="2000">
                <a:solidFill>
                  <a:srgbClr val="000000"/>
                </a:solidFill>
                <a:latin typeface="Garamond"/>
              </a:defRPr>
            </a:pPr>
            <a:r>
              <a:rPr lang="en-US" sz="2000" dirty="0"/>
              <a:t>The resulting oligopoly price is lower than the monopoly price but higher than the competitive price.</a:t>
            </a:r>
          </a:p>
          <a:p>
            <a:pPr lvl="4">
              <a:defRPr sz="2000">
                <a:solidFill>
                  <a:srgbClr val="000000"/>
                </a:solidFill>
                <a:latin typeface="Garamond"/>
              </a:defRPr>
            </a:pPr>
            <a:endParaRPr lang="en-US" sz="1200" dirty="0"/>
          </a:p>
          <a:p>
            <a:pPr>
              <a:defRPr sz="2000">
                <a:solidFill>
                  <a:srgbClr val="000000"/>
                </a:solidFill>
                <a:latin typeface="Garamond"/>
              </a:defRPr>
            </a:pPr>
            <a:r>
              <a:rPr lang="en-US" sz="2400" dirty="0"/>
              <a:t>Oligopoly outcomes lie between monopoly and perfect competition, since each firm has market power, but not enough to behave like a monopolist.</a:t>
            </a:r>
          </a:p>
          <a:p>
            <a:pPr>
              <a:defRPr sz="2000">
                <a:solidFill>
                  <a:srgbClr val="000000"/>
                </a:solidFill>
                <a:latin typeface="Garamond"/>
              </a:defRPr>
            </a:pPr>
            <a:endParaRPr lang="en-US" sz="2000" dirty="0"/>
          </a:p>
        </p:txBody>
      </p:sp>
      <p:sp>
        <p:nvSpPr>
          <p:cNvPr id="4" name="Rectangle 3">
            <a:extLst>
              <a:ext uri="{FF2B5EF4-FFF2-40B4-BE49-F238E27FC236}">
                <a16:creationId xmlns:a16="http://schemas.microsoft.com/office/drawing/2014/main" id="{979A80E9-6425-B126-2D10-BDEC7E1D07AD}"/>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E2E39E-5EB2-F9FA-BC80-73A79F4224E7}"/>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The Equilibrium for an Oligopoly</a:t>
            </a:r>
          </a:p>
        </p:txBody>
      </p:sp>
      <p:sp>
        <p:nvSpPr>
          <p:cNvPr id="5" name="Rectangle 4">
            <a:extLst>
              <a:ext uri="{FF2B5EF4-FFF2-40B4-BE49-F238E27FC236}">
                <a16:creationId xmlns:a16="http://schemas.microsoft.com/office/drawing/2014/main" id="{B3C08BF3-A057-E7E0-F352-B3A3A20C2C71}"/>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8C0DC81-290C-9064-AC4A-6DA6059ECF57}"/>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0C4C3115-F326-3600-93B7-FFD03467CF8D}"/>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24</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408832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6D817-4A5B-0D3D-3BC0-AEAC7BDF905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FB0E5-F6B0-C723-B84F-801A9A0660DC}"/>
              </a:ext>
            </a:extLst>
          </p:cNvPr>
          <p:cNvSpPr>
            <a:spLocks noGrp="1"/>
          </p:cNvSpPr>
          <p:nvPr>
            <p:ph idx="1"/>
          </p:nvPr>
        </p:nvSpPr>
        <p:spPr>
          <a:xfrm>
            <a:off x="457199" y="1300900"/>
            <a:ext cx="11189856" cy="5081046"/>
          </a:xfrm>
        </p:spPr>
        <p:txBody>
          <a:bodyPr>
            <a:normAutofit/>
          </a:bodyPr>
          <a:lstStyle/>
          <a:p>
            <a:pPr>
              <a:defRPr sz="2000">
                <a:solidFill>
                  <a:srgbClr val="000000"/>
                </a:solidFill>
                <a:latin typeface="Garamond"/>
              </a:defRPr>
            </a:pPr>
            <a:r>
              <a:rPr lang="en-US" altLang="zh-TW" sz="2400" dirty="0"/>
              <a:t>There are two opposing effects that firms in an oligopoly face:</a:t>
            </a:r>
          </a:p>
          <a:p>
            <a:pPr lvl="1">
              <a:defRPr sz="2000">
                <a:solidFill>
                  <a:srgbClr val="000000"/>
                </a:solidFill>
                <a:latin typeface="Garamond"/>
              </a:defRPr>
            </a:pPr>
            <a:r>
              <a:rPr lang="en-US" altLang="zh-TW" sz="2000" dirty="0"/>
              <a:t>Output Effect: Selling more output at the current market price increases profit.</a:t>
            </a:r>
          </a:p>
          <a:p>
            <a:pPr lvl="1">
              <a:defRPr sz="2000">
                <a:solidFill>
                  <a:srgbClr val="000000"/>
                </a:solidFill>
                <a:latin typeface="Garamond"/>
              </a:defRPr>
            </a:pPr>
            <a:r>
              <a:rPr lang="en-US" altLang="zh-TW" sz="2000" dirty="0"/>
              <a:t>Price Effect: Increasing production raises total quantity in the market and lowers the market price.</a:t>
            </a:r>
          </a:p>
          <a:p>
            <a:pPr lvl="4">
              <a:defRPr sz="2000">
                <a:solidFill>
                  <a:srgbClr val="000000"/>
                </a:solidFill>
                <a:latin typeface="Garamond"/>
              </a:defRPr>
            </a:pPr>
            <a:endParaRPr lang="en-US" altLang="zh-TW" sz="800" dirty="0"/>
          </a:p>
          <a:p>
            <a:pPr>
              <a:defRPr sz="2000">
                <a:solidFill>
                  <a:srgbClr val="000000"/>
                </a:solidFill>
                <a:latin typeface="Garamond"/>
              </a:defRPr>
            </a:pPr>
            <a:r>
              <a:rPr lang="en-US" altLang="zh-TW" sz="2400" dirty="0"/>
              <a:t>When the output effect dominates, firms increase production. When the price effect dominates, firms decrease production.</a:t>
            </a:r>
          </a:p>
          <a:p>
            <a:pPr lvl="3">
              <a:defRPr sz="2000">
                <a:solidFill>
                  <a:srgbClr val="000000"/>
                </a:solidFill>
                <a:latin typeface="Garamond"/>
              </a:defRPr>
            </a:pPr>
            <a:endParaRPr lang="en-US" altLang="zh-TW" sz="800" dirty="0"/>
          </a:p>
          <a:p>
            <a:pPr>
              <a:defRPr sz="2000">
                <a:solidFill>
                  <a:srgbClr val="000000"/>
                </a:solidFill>
                <a:latin typeface="Garamond"/>
              </a:defRPr>
            </a:pPr>
            <a:r>
              <a:rPr lang="en-US" altLang="zh-TW" sz="2400" dirty="0"/>
              <a:t>The greater the number of firms competing in an oligopoly:</a:t>
            </a:r>
          </a:p>
          <a:p>
            <a:pPr lvl="1">
              <a:defRPr sz="2000">
                <a:solidFill>
                  <a:srgbClr val="000000"/>
                </a:solidFill>
                <a:latin typeface="Garamond"/>
              </a:defRPr>
            </a:pPr>
            <a:r>
              <a:rPr lang="en-US" altLang="zh-TW" sz="2000" dirty="0"/>
              <a:t>Each firm accounts for a smaller share of the market and is less concerned about its own effect on the market price.</a:t>
            </a:r>
          </a:p>
          <a:p>
            <a:pPr lvl="1">
              <a:defRPr sz="2000">
                <a:solidFill>
                  <a:srgbClr val="000000"/>
                </a:solidFill>
                <a:latin typeface="Garamond"/>
              </a:defRPr>
            </a:pPr>
            <a:r>
              <a:rPr lang="en-US" altLang="zh-TW" sz="2000" dirty="0"/>
              <a:t>The output effect becomes stronger relative to the price effect.</a:t>
            </a:r>
          </a:p>
          <a:p>
            <a:pPr lvl="1">
              <a:defRPr sz="2000">
                <a:solidFill>
                  <a:srgbClr val="000000"/>
                </a:solidFill>
                <a:latin typeface="Garamond"/>
              </a:defRPr>
            </a:pPr>
            <a:r>
              <a:rPr lang="en-US" altLang="zh-TW" sz="2000" dirty="0"/>
              <a:t>Therefore, firms tend to increase production, taking advantage of the output effect.</a:t>
            </a:r>
          </a:p>
          <a:p>
            <a:pPr lvl="3">
              <a:defRPr sz="2000">
                <a:solidFill>
                  <a:srgbClr val="000000"/>
                </a:solidFill>
                <a:latin typeface="Garamond"/>
              </a:defRPr>
            </a:pPr>
            <a:endParaRPr lang="en-US" altLang="zh-TW" sz="800" dirty="0"/>
          </a:p>
          <a:p>
            <a:pPr>
              <a:defRPr sz="2000">
                <a:solidFill>
                  <a:srgbClr val="000000"/>
                </a:solidFill>
                <a:latin typeface="Garamond"/>
              </a:defRPr>
            </a:pPr>
            <a:r>
              <a:rPr lang="en-US" altLang="zh-TW" sz="2400" dirty="0"/>
              <a:t>As the number of firms increases, the oligopoly outcome moves closer to the competitive outcome.</a:t>
            </a:r>
          </a:p>
          <a:p>
            <a:pPr lvl="1">
              <a:defRPr sz="2000">
                <a:solidFill>
                  <a:srgbClr val="000000"/>
                </a:solidFill>
                <a:latin typeface="Garamond"/>
              </a:defRPr>
            </a:pPr>
            <a:endParaRPr lang="en-US" altLang="zh-TW" sz="2000" dirty="0"/>
          </a:p>
        </p:txBody>
      </p:sp>
      <p:sp>
        <p:nvSpPr>
          <p:cNvPr id="4" name="Rectangle 3">
            <a:extLst>
              <a:ext uri="{FF2B5EF4-FFF2-40B4-BE49-F238E27FC236}">
                <a16:creationId xmlns:a16="http://schemas.microsoft.com/office/drawing/2014/main" id="{08910F68-9418-639D-3C57-D151C62E8CAC}"/>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C30578-6EE4-4FC3-33C2-D1642A561751}"/>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Size of an Oligopoly</a:t>
            </a:r>
          </a:p>
        </p:txBody>
      </p:sp>
      <p:sp>
        <p:nvSpPr>
          <p:cNvPr id="5" name="Rectangle 4">
            <a:extLst>
              <a:ext uri="{FF2B5EF4-FFF2-40B4-BE49-F238E27FC236}">
                <a16:creationId xmlns:a16="http://schemas.microsoft.com/office/drawing/2014/main" id="{200EEB87-13E3-CD90-F13D-BC352F23151C}"/>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1C9438CD-2CC0-6A75-0356-E5961D2251A0}"/>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75FBEA75-8ED6-F97D-9274-51B1F522FAC2}"/>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25</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157043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E7610-9D9E-25BE-714C-1E30F8CC414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193948-F765-DC87-B159-20476AE9E7AC}"/>
              </a:ext>
            </a:extLst>
          </p:cNvPr>
          <p:cNvSpPr>
            <a:spLocks noGrp="1"/>
          </p:cNvSpPr>
          <p:nvPr>
            <p:ph idx="1"/>
          </p:nvPr>
        </p:nvSpPr>
        <p:spPr>
          <a:xfrm>
            <a:off x="457199" y="1300900"/>
            <a:ext cx="11189856" cy="5081046"/>
          </a:xfrm>
        </p:spPr>
        <p:txBody>
          <a:bodyPr>
            <a:normAutofit/>
          </a:bodyPr>
          <a:lstStyle/>
          <a:p>
            <a:pPr>
              <a:defRPr sz="2000">
                <a:solidFill>
                  <a:srgbClr val="000000"/>
                </a:solidFill>
                <a:latin typeface="Garamond"/>
              </a:defRPr>
            </a:pPr>
            <a:r>
              <a:rPr lang="en-US" altLang="zh-TW" sz="2400" dirty="0"/>
              <a:t>Antitrust Laws:</a:t>
            </a:r>
          </a:p>
          <a:p>
            <a:pPr lvl="1">
              <a:defRPr sz="2000">
                <a:solidFill>
                  <a:srgbClr val="000000"/>
                </a:solidFill>
                <a:latin typeface="Garamond"/>
              </a:defRPr>
            </a:pPr>
            <a:r>
              <a:rPr lang="en-US" altLang="zh-TW" sz="2000" dirty="0"/>
              <a:t>The Sherman Act (1890): “Every person who shall monopolize, or attempt to monopolize, or </a:t>
            </a:r>
            <a:r>
              <a:rPr lang="en-US" altLang="zh-TW" sz="2000" i="1" dirty="0"/>
              <a:t>combine or conspire with any person or persons to monopolize</a:t>
            </a:r>
            <a:r>
              <a:rPr lang="en-US" altLang="zh-TW" sz="2000" dirty="0"/>
              <a:t> any part of the trade or commerce among the several States, or with foreign nations, shall be deemed guilty of a misdemeanor, and on conviction thereof, shall be punished by…”</a:t>
            </a:r>
          </a:p>
          <a:p>
            <a:pPr lvl="1">
              <a:defRPr sz="2000">
                <a:solidFill>
                  <a:srgbClr val="000000"/>
                </a:solidFill>
                <a:latin typeface="Garamond"/>
              </a:defRPr>
            </a:pPr>
            <a:r>
              <a:rPr lang="en-US" altLang="zh-TW" sz="2000" dirty="0"/>
              <a:t>Clayton Act (1914): Plaintiffs who could prove that they were damaged by an illegal arrangement to restrain trade could sue and recover three times the damages sustained.</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While most economists agree that regulations against collusion between firms in an oligopoly are desirable, the current laws also prohibit certain business practices whose effects are less clear.</a:t>
            </a:r>
          </a:p>
          <a:p>
            <a:pPr lvl="1">
              <a:defRPr sz="2000">
                <a:solidFill>
                  <a:srgbClr val="000000"/>
                </a:solidFill>
                <a:latin typeface="Garamond"/>
              </a:defRPr>
            </a:pPr>
            <a:r>
              <a:rPr lang="en-US" altLang="zh-TW" sz="2000" dirty="0"/>
              <a:t>Resale Price Maintenance</a:t>
            </a:r>
          </a:p>
          <a:p>
            <a:pPr lvl="1">
              <a:defRPr sz="2000">
                <a:solidFill>
                  <a:srgbClr val="000000"/>
                </a:solidFill>
                <a:latin typeface="Garamond"/>
              </a:defRPr>
            </a:pPr>
            <a:r>
              <a:rPr lang="en-US" altLang="zh-TW" sz="2000" dirty="0"/>
              <a:t>Predatory Pricing</a:t>
            </a:r>
          </a:p>
          <a:p>
            <a:pPr lvl="1">
              <a:defRPr sz="2000">
                <a:solidFill>
                  <a:srgbClr val="000000"/>
                </a:solidFill>
                <a:latin typeface="Garamond"/>
              </a:defRPr>
            </a:pPr>
            <a:r>
              <a:rPr lang="en-US" altLang="zh-TW" sz="2000" dirty="0"/>
              <a:t>Bundling</a:t>
            </a:r>
          </a:p>
        </p:txBody>
      </p:sp>
      <p:sp>
        <p:nvSpPr>
          <p:cNvPr id="4" name="Rectangle 3">
            <a:extLst>
              <a:ext uri="{FF2B5EF4-FFF2-40B4-BE49-F238E27FC236}">
                <a16:creationId xmlns:a16="http://schemas.microsoft.com/office/drawing/2014/main" id="{B1CAFE7A-5A96-CD4A-13E4-21ED0984D89B}"/>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E4CE16-80FF-CA39-0C30-377E482FE4CF}"/>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Policies Towards Oligopolies</a:t>
            </a:r>
          </a:p>
        </p:txBody>
      </p:sp>
      <p:sp>
        <p:nvSpPr>
          <p:cNvPr id="5" name="Rectangle 4">
            <a:extLst>
              <a:ext uri="{FF2B5EF4-FFF2-40B4-BE49-F238E27FC236}">
                <a16:creationId xmlns:a16="http://schemas.microsoft.com/office/drawing/2014/main" id="{9DE71042-E65F-32E6-83C7-6284996D968F}"/>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629285DA-BF46-A22B-C41B-2E1A73A5B2DF}"/>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2FB920C6-9E02-001E-40FC-0BE97D801065}"/>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26</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3969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FDBCE-6119-FF51-17E7-5C2A91BE46C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A4DB55-ECF9-BCC3-8D3A-131DD3989944}"/>
              </a:ext>
            </a:extLst>
          </p:cNvPr>
          <p:cNvSpPr>
            <a:spLocks noGrp="1"/>
          </p:cNvSpPr>
          <p:nvPr>
            <p:ph idx="1"/>
          </p:nvPr>
        </p:nvSpPr>
        <p:spPr>
          <a:xfrm>
            <a:off x="457199" y="1300900"/>
            <a:ext cx="11189856" cy="5081046"/>
          </a:xfrm>
        </p:spPr>
        <p:txBody>
          <a:bodyPr>
            <a:normAutofit/>
          </a:bodyPr>
          <a:lstStyle/>
          <a:p>
            <a:pPr>
              <a:defRPr sz="2000">
                <a:solidFill>
                  <a:srgbClr val="000000"/>
                </a:solidFill>
                <a:latin typeface="Garamond"/>
              </a:defRPr>
            </a:pPr>
            <a:r>
              <a:rPr lang="en-US" altLang="zh-TW" sz="2400" dirty="0"/>
              <a:t>A practice in which a manufacturer sets the price at which retailers must sell its product.</a:t>
            </a:r>
          </a:p>
          <a:p>
            <a:pPr lvl="1">
              <a:defRPr sz="2000">
                <a:solidFill>
                  <a:srgbClr val="000000"/>
                </a:solidFill>
                <a:latin typeface="Garamond"/>
              </a:defRPr>
            </a:pPr>
            <a:r>
              <a:rPr lang="en-US" altLang="zh-TW" sz="2000" dirty="0"/>
              <a:t>At first glance, RPM may appear anticompetitive because it prevents retailers from competing on price.</a:t>
            </a:r>
          </a:p>
          <a:p>
            <a:pPr lvl="1">
              <a:defRPr sz="2000">
                <a:solidFill>
                  <a:srgbClr val="000000"/>
                </a:solidFill>
                <a:latin typeface="Garamond"/>
              </a:defRPr>
            </a:pPr>
            <a:r>
              <a:rPr lang="en-US" altLang="zh-TW" sz="2000" dirty="0"/>
              <a:t>Courts have sometimes viewed RPM as an antitrust violation for this reason.</a:t>
            </a:r>
          </a:p>
          <a:p>
            <a:pPr lvl="3">
              <a:defRPr sz="2000">
                <a:solidFill>
                  <a:srgbClr val="000000"/>
                </a:solidFill>
                <a:latin typeface="Garamond"/>
              </a:defRPr>
            </a:pPr>
            <a:endParaRPr lang="en-US" altLang="zh-TW" sz="800" dirty="0"/>
          </a:p>
          <a:p>
            <a:pPr>
              <a:defRPr sz="2000">
                <a:solidFill>
                  <a:srgbClr val="000000"/>
                </a:solidFill>
                <a:latin typeface="Garamond"/>
              </a:defRPr>
            </a:pPr>
            <a:r>
              <a:rPr lang="en-US" altLang="zh-TW" sz="2400" dirty="0"/>
              <a:t>Some economists defend RPM, arguing that it is not intended to reduce competition:</a:t>
            </a:r>
          </a:p>
          <a:p>
            <a:pPr lvl="1">
              <a:defRPr sz="2000">
                <a:solidFill>
                  <a:srgbClr val="000000"/>
                </a:solidFill>
                <a:latin typeface="Garamond"/>
              </a:defRPr>
            </a:pPr>
            <a:r>
              <a:rPr lang="en-US" altLang="zh-TW" sz="2000" dirty="0"/>
              <a:t>If a manufacturer wanted to exert market power, it could raise the wholesale price instead of dictating the retail price.</a:t>
            </a:r>
          </a:p>
          <a:p>
            <a:pPr lvl="1">
              <a:defRPr sz="2000">
                <a:solidFill>
                  <a:srgbClr val="000000"/>
                </a:solidFill>
                <a:latin typeface="Garamond"/>
              </a:defRPr>
            </a:pPr>
            <a:r>
              <a:rPr lang="en-US" altLang="zh-TW" sz="2000" dirty="0"/>
              <a:t>Manufacturers have no incentive to suppress competition among retailers, since a cartel of retailers would reduce total sales and harm the manufacturer.</a:t>
            </a:r>
          </a:p>
          <a:p>
            <a:pPr lvl="3">
              <a:defRPr sz="2000">
                <a:solidFill>
                  <a:srgbClr val="000000"/>
                </a:solidFill>
                <a:latin typeface="Garamond"/>
              </a:defRPr>
            </a:pPr>
            <a:endParaRPr lang="en-US" altLang="zh-TW" sz="800" dirty="0"/>
          </a:p>
          <a:p>
            <a:pPr>
              <a:defRPr sz="2000">
                <a:solidFill>
                  <a:srgbClr val="000000"/>
                </a:solidFill>
                <a:latin typeface="Garamond"/>
              </a:defRPr>
            </a:pPr>
            <a:r>
              <a:rPr lang="en-US" altLang="zh-TW" sz="2400" dirty="0"/>
              <a:t>RPM can also serve a legitimate purpose:</a:t>
            </a:r>
          </a:p>
          <a:p>
            <a:pPr lvl="1">
              <a:defRPr sz="2000">
                <a:solidFill>
                  <a:srgbClr val="000000"/>
                </a:solidFill>
                <a:latin typeface="Garamond"/>
              </a:defRPr>
            </a:pPr>
            <a:r>
              <a:rPr lang="en-US" altLang="zh-TW" sz="2000" dirty="0"/>
              <a:t>Manufacturers may want retailers to provide services such as product demonstrations, knowledgeable staff, and pleasant showrooms.</a:t>
            </a:r>
          </a:p>
          <a:p>
            <a:pPr lvl="1">
              <a:defRPr sz="2000">
                <a:solidFill>
                  <a:srgbClr val="000000"/>
                </a:solidFill>
                <a:latin typeface="Garamond"/>
              </a:defRPr>
            </a:pPr>
            <a:r>
              <a:rPr lang="en-US" altLang="zh-TW" sz="2000" dirty="0"/>
              <a:t>Without RPM, discount retailers could free ride by offering lower prices while relying on the service provided by full-service stores.</a:t>
            </a:r>
          </a:p>
        </p:txBody>
      </p:sp>
      <p:sp>
        <p:nvSpPr>
          <p:cNvPr id="4" name="Rectangle 3">
            <a:extLst>
              <a:ext uri="{FF2B5EF4-FFF2-40B4-BE49-F238E27FC236}">
                <a16:creationId xmlns:a16="http://schemas.microsoft.com/office/drawing/2014/main" id="{C21D9E95-1D7F-5A88-5190-C4186FDCCF3E}"/>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E97CA8-2CF2-6F77-01DC-7D9418F723B2}"/>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Resale Price Maintenance (RPM)</a:t>
            </a:r>
          </a:p>
        </p:txBody>
      </p:sp>
      <p:sp>
        <p:nvSpPr>
          <p:cNvPr id="5" name="Rectangle 4">
            <a:extLst>
              <a:ext uri="{FF2B5EF4-FFF2-40B4-BE49-F238E27FC236}">
                <a16:creationId xmlns:a16="http://schemas.microsoft.com/office/drawing/2014/main" id="{99DA468F-AF3D-E48C-8708-472E3FF26B5C}"/>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9B0B043E-1C37-371A-BC94-5749A6145FE3}"/>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DEAC6B7C-16DB-CF69-1378-21E2CCD5450B}"/>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27</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302562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ACE1C-AF69-632D-D6C8-F1D67046F3F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F31560-54B6-A674-A8AD-421B0B0F5687}"/>
              </a:ext>
            </a:extLst>
          </p:cNvPr>
          <p:cNvSpPr>
            <a:spLocks noGrp="1"/>
          </p:cNvSpPr>
          <p:nvPr>
            <p:ph idx="1"/>
          </p:nvPr>
        </p:nvSpPr>
        <p:spPr>
          <a:xfrm>
            <a:off x="457199" y="1300900"/>
            <a:ext cx="11189856" cy="5081046"/>
          </a:xfrm>
        </p:spPr>
        <p:txBody>
          <a:bodyPr>
            <a:normAutofit/>
          </a:bodyPr>
          <a:lstStyle/>
          <a:p>
            <a:pPr>
              <a:defRPr sz="2000">
                <a:solidFill>
                  <a:srgbClr val="000000"/>
                </a:solidFill>
                <a:latin typeface="Garamond"/>
              </a:defRPr>
            </a:pPr>
            <a:r>
              <a:rPr lang="en-US" altLang="zh-TW" sz="2400" dirty="0"/>
              <a:t>A situation in which a firm cuts prices to a level intended to drive a rival out of the market.</a:t>
            </a:r>
          </a:p>
          <a:p>
            <a:pPr lvl="1">
              <a:defRPr sz="2000">
                <a:solidFill>
                  <a:srgbClr val="000000"/>
                </a:solidFill>
                <a:latin typeface="Garamond"/>
              </a:defRPr>
            </a:pPr>
            <a:r>
              <a:rPr lang="en-US" altLang="zh-TW" sz="2000" dirty="0"/>
              <a:t>The concern is that once the rival exits, the firm can regain market power and raise prices again.</a:t>
            </a:r>
          </a:p>
          <a:p>
            <a:pPr lvl="1">
              <a:defRPr sz="2000">
                <a:solidFill>
                  <a:srgbClr val="000000"/>
                </a:solidFill>
                <a:latin typeface="Garamond"/>
              </a:defRPr>
            </a:pPr>
            <a:r>
              <a:rPr lang="en-US" altLang="zh-TW" sz="2000" dirty="0"/>
              <a:t>This behavior is often alleged in antitrust cases.</a:t>
            </a:r>
          </a:p>
          <a:p>
            <a:pPr lvl="3">
              <a:defRPr sz="2000">
                <a:solidFill>
                  <a:srgbClr val="000000"/>
                </a:solidFill>
                <a:latin typeface="Garamond"/>
              </a:defRPr>
            </a:pPr>
            <a:endParaRPr lang="en-US" altLang="zh-TW" sz="800" dirty="0"/>
          </a:p>
          <a:p>
            <a:pPr>
              <a:defRPr sz="2000">
                <a:solidFill>
                  <a:srgbClr val="000000"/>
                </a:solidFill>
                <a:latin typeface="Garamond"/>
              </a:defRPr>
            </a:pPr>
            <a:r>
              <a:rPr lang="en-US" altLang="zh-TW" sz="2400" dirty="0"/>
              <a:t>Some economists argue that predatory pricing is rarely profitable:</a:t>
            </a:r>
          </a:p>
          <a:p>
            <a:pPr lvl="1">
              <a:defRPr sz="2000">
                <a:solidFill>
                  <a:srgbClr val="000000"/>
                </a:solidFill>
                <a:latin typeface="Garamond"/>
              </a:defRPr>
            </a:pPr>
            <a:r>
              <a:rPr lang="en-US" altLang="zh-TW" sz="2000" dirty="0"/>
              <a:t>To drive out a rival, the firm must set prices below cost, which generates losses.</a:t>
            </a:r>
          </a:p>
          <a:p>
            <a:pPr lvl="1">
              <a:defRPr sz="2000">
                <a:solidFill>
                  <a:srgbClr val="000000"/>
                </a:solidFill>
                <a:latin typeface="Garamond"/>
              </a:defRPr>
            </a:pPr>
            <a:r>
              <a:rPr lang="en-US" altLang="zh-TW" sz="2000" dirty="0"/>
              <a:t>The dominant firm often bears most of these losses because it serves most of the market.</a:t>
            </a:r>
          </a:p>
          <a:p>
            <a:pPr lvl="1">
              <a:defRPr sz="2000">
                <a:solidFill>
                  <a:srgbClr val="000000"/>
                </a:solidFill>
                <a:latin typeface="Garamond"/>
              </a:defRPr>
            </a:pPr>
            <a:r>
              <a:rPr lang="en-US" altLang="zh-TW" sz="2000" dirty="0"/>
              <a:t>The smaller rival can reduce output and limit its losses, making it more likely to survive the price war.</a:t>
            </a:r>
          </a:p>
          <a:p>
            <a:pPr lvl="3">
              <a:defRPr sz="2000">
                <a:solidFill>
                  <a:srgbClr val="000000"/>
                </a:solidFill>
                <a:latin typeface="Garamond"/>
              </a:defRPr>
            </a:pPr>
            <a:endParaRPr lang="en-US" altLang="zh-TW" sz="800" dirty="0"/>
          </a:p>
          <a:p>
            <a:pPr>
              <a:defRPr sz="2000">
                <a:solidFill>
                  <a:srgbClr val="000000"/>
                </a:solidFill>
                <a:latin typeface="Garamond"/>
              </a:defRPr>
            </a:pPr>
            <a:r>
              <a:rPr lang="en-US" altLang="zh-TW" sz="2400" dirty="0"/>
              <a:t>Ongoing debates in antitrust policy:</a:t>
            </a:r>
          </a:p>
          <a:p>
            <a:pPr lvl="1">
              <a:defRPr sz="2000">
                <a:solidFill>
                  <a:srgbClr val="000000"/>
                </a:solidFill>
                <a:latin typeface="Garamond"/>
              </a:defRPr>
            </a:pPr>
            <a:r>
              <a:rPr lang="en-US" altLang="zh-TW" sz="2000" dirty="0"/>
              <a:t>When, if ever, is predatory pricing a rational and profitable strategy?</a:t>
            </a:r>
          </a:p>
          <a:p>
            <a:pPr lvl="1">
              <a:defRPr sz="2000">
                <a:solidFill>
                  <a:srgbClr val="000000"/>
                </a:solidFill>
                <a:latin typeface="Garamond"/>
              </a:defRPr>
            </a:pPr>
            <a:r>
              <a:rPr lang="en-US" altLang="zh-TW" sz="2000" dirty="0"/>
              <a:t>Can policymakers or courts reliably distinguish aggressive competition from predatory intent?</a:t>
            </a:r>
          </a:p>
        </p:txBody>
      </p:sp>
      <p:sp>
        <p:nvSpPr>
          <p:cNvPr id="4" name="Rectangle 3">
            <a:extLst>
              <a:ext uri="{FF2B5EF4-FFF2-40B4-BE49-F238E27FC236}">
                <a16:creationId xmlns:a16="http://schemas.microsoft.com/office/drawing/2014/main" id="{0A5C8A01-B20D-7C0F-9D0C-81AE7D9B6968}"/>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6CC272-212B-19ED-5C90-A562C739EB4C}"/>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Predatory Pricing</a:t>
            </a:r>
          </a:p>
        </p:txBody>
      </p:sp>
      <p:sp>
        <p:nvSpPr>
          <p:cNvPr id="5" name="Rectangle 4">
            <a:extLst>
              <a:ext uri="{FF2B5EF4-FFF2-40B4-BE49-F238E27FC236}">
                <a16:creationId xmlns:a16="http://schemas.microsoft.com/office/drawing/2014/main" id="{8B49F9C5-60EB-408B-EA6D-97243DC113FD}"/>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51B6B9A6-B55A-0F01-0826-C58E6CDFA6FE}"/>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8AD38074-1821-E8D1-C7C6-589D00141384}"/>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28</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428565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3A342-4C83-65D3-CB90-72DD41A78F2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25B114-A05A-FB18-9DF0-F7D4A60CA2BB}"/>
              </a:ext>
            </a:extLst>
          </p:cNvPr>
          <p:cNvSpPr>
            <a:spLocks noGrp="1"/>
          </p:cNvSpPr>
          <p:nvPr>
            <p:ph idx="1"/>
          </p:nvPr>
        </p:nvSpPr>
        <p:spPr>
          <a:xfrm>
            <a:off x="457199" y="1300900"/>
            <a:ext cx="11189856" cy="5081046"/>
          </a:xfrm>
        </p:spPr>
        <p:txBody>
          <a:bodyPr>
            <a:normAutofit/>
          </a:bodyPr>
          <a:lstStyle/>
          <a:p>
            <a:pPr>
              <a:defRPr sz="2000">
                <a:solidFill>
                  <a:srgbClr val="000000"/>
                </a:solidFill>
                <a:latin typeface="Garamond"/>
              </a:defRPr>
            </a:pPr>
            <a:r>
              <a:rPr lang="en-US" altLang="zh-TW" sz="2400" dirty="0"/>
              <a:t>A practice in which two or more products are sold together as a package for a single price.</a:t>
            </a:r>
          </a:p>
          <a:p>
            <a:pPr lvl="1">
              <a:defRPr sz="2000">
                <a:solidFill>
                  <a:srgbClr val="000000"/>
                </a:solidFill>
                <a:latin typeface="Garamond"/>
              </a:defRPr>
            </a:pPr>
            <a:r>
              <a:rPr lang="en-US" altLang="zh-TW" sz="2000" dirty="0"/>
              <a:t>A firm with a highly demanded product could force buyers to accept a less desirable product as part of the package, which could expand its market power.</a:t>
            </a:r>
          </a:p>
          <a:p>
            <a:pPr lvl="3">
              <a:defRPr sz="2000">
                <a:solidFill>
                  <a:srgbClr val="000000"/>
                </a:solidFill>
                <a:latin typeface="Garamond"/>
              </a:defRPr>
            </a:pPr>
            <a:endParaRPr lang="en-US" altLang="zh-TW" sz="800" dirty="0"/>
          </a:p>
          <a:p>
            <a:pPr>
              <a:defRPr sz="2000">
                <a:solidFill>
                  <a:srgbClr val="000000"/>
                </a:solidFill>
                <a:latin typeface="Garamond"/>
              </a:defRPr>
            </a:pPr>
            <a:r>
              <a:rPr lang="en-US" altLang="zh-TW" sz="2400" dirty="0"/>
              <a:t>The Economic Rebuttal:</a:t>
            </a:r>
          </a:p>
          <a:p>
            <a:pPr lvl="1">
              <a:defRPr sz="2000">
                <a:solidFill>
                  <a:srgbClr val="000000"/>
                </a:solidFill>
                <a:latin typeface="Garamond"/>
              </a:defRPr>
            </a:pPr>
            <a:r>
              <a:rPr lang="en-US" altLang="zh-TW" sz="2000" dirty="0"/>
              <a:t>If buyers place zero value on the weak product, bundling does not raise their willingness to pay.</a:t>
            </a:r>
          </a:p>
          <a:p>
            <a:pPr lvl="1">
              <a:defRPr sz="2000">
                <a:solidFill>
                  <a:srgbClr val="000000"/>
                </a:solidFill>
                <a:latin typeface="Garamond"/>
              </a:defRPr>
            </a:pPr>
            <a:r>
              <a:rPr lang="en-US" altLang="zh-TW" sz="2000" dirty="0"/>
              <a:t>A firm cannot increase market power simply by attaching a worthless product to a valuable one.</a:t>
            </a:r>
          </a:p>
          <a:p>
            <a:pPr lvl="3">
              <a:defRPr sz="2000">
                <a:solidFill>
                  <a:srgbClr val="000000"/>
                </a:solidFill>
                <a:latin typeface="Garamond"/>
              </a:defRPr>
            </a:pPr>
            <a:endParaRPr lang="en-US" altLang="zh-TW" sz="800" dirty="0"/>
          </a:p>
          <a:p>
            <a:pPr>
              <a:defRPr sz="2000">
                <a:solidFill>
                  <a:srgbClr val="000000"/>
                </a:solidFill>
                <a:latin typeface="Garamond"/>
              </a:defRPr>
            </a:pPr>
            <a:r>
              <a:rPr lang="en-US" altLang="zh-TW" sz="2400" dirty="0"/>
              <a:t>However, bundling can be used as a form of price discrimination:</a:t>
            </a:r>
          </a:p>
          <a:p>
            <a:pPr lvl="1">
              <a:defRPr sz="2000">
                <a:solidFill>
                  <a:srgbClr val="000000"/>
                </a:solidFill>
                <a:latin typeface="Garamond"/>
              </a:defRPr>
            </a:pPr>
            <a:r>
              <a:rPr lang="en-US" altLang="zh-TW" sz="2000" dirty="0"/>
              <a:t>Selling products separately may lead buyers to purchase only the item they value most.</a:t>
            </a:r>
          </a:p>
          <a:p>
            <a:pPr lvl="1">
              <a:defRPr sz="2000">
                <a:solidFill>
                  <a:srgbClr val="000000"/>
                </a:solidFill>
                <a:latin typeface="Garamond"/>
              </a:defRPr>
            </a:pPr>
            <a:r>
              <a:rPr lang="en-US" altLang="zh-TW" sz="2000" dirty="0"/>
              <a:t>By offering a bundle, the firm can set a single combined price that captures more of each buyer’s total willingness to pay.</a:t>
            </a:r>
          </a:p>
          <a:p>
            <a:pPr lvl="4">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The overall welfare effects remain uncertain, and bundling continues to be controversial.</a:t>
            </a:r>
          </a:p>
        </p:txBody>
      </p:sp>
      <p:sp>
        <p:nvSpPr>
          <p:cNvPr id="4" name="Rectangle 3">
            <a:extLst>
              <a:ext uri="{FF2B5EF4-FFF2-40B4-BE49-F238E27FC236}">
                <a16:creationId xmlns:a16="http://schemas.microsoft.com/office/drawing/2014/main" id="{4669E913-296B-8F95-23F0-AF95A9D0BC83}"/>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209723-B1DF-F850-9C26-25E606B46A9F}"/>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Bundling</a:t>
            </a:r>
          </a:p>
        </p:txBody>
      </p:sp>
      <p:sp>
        <p:nvSpPr>
          <p:cNvPr id="5" name="Rectangle 4">
            <a:extLst>
              <a:ext uri="{FF2B5EF4-FFF2-40B4-BE49-F238E27FC236}">
                <a16:creationId xmlns:a16="http://schemas.microsoft.com/office/drawing/2014/main" id="{0D9C567E-9691-DCD4-B4D1-044920ABDC83}"/>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77573809-57F9-1359-AE89-97ABFB426798}"/>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B802535F-705E-F2CA-C51B-C7E5D4F4DF1D}"/>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29</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141222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a:extLst>
            <a:ext uri="{FF2B5EF4-FFF2-40B4-BE49-F238E27FC236}">
              <a16:creationId xmlns:a16="http://schemas.microsoft.com/office/drawing/2014/main" id="{45C2379D-B54E-B460-E551-DDE0543DCF4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D85D3AC-BBCE-7F35-C811-1E1A3670D9D9}"/>
              </a:ext>
            </a:extLst>
          </p:cNvPr>
          <p:cNvSpPr txBox="1"/>
          <p:nvPr/>
        </p:nvSpPr>
        <p:spPr>
          <a:xfrm>
            <a:off x="1" y="3013501"/>
            <a:ext cx="12188824" cy="830997"/>
          </a:xfrm>
          <a:prstGeom prst="rect">
            <a:avLst/>
          </a:prstGeom>
          <a:noFill/>
        </p:spPr>
        <p:txBody>
          <a:bodyPr wrap="square">
            <a:spAutoFit/>
          </a:bodyPr>
          <a:lstStyle/>
          <a:p>
            <a:pPr algn="ctr">
              <a:defRPr sz="4400" b="1">
                <a:solidFill>
                  <a:srgbClr val="FDB913"/>
                </a:solidFill>
                <a:latin typeface="Garamond"/>
              </a:defRPr>
            </a:pPr>
            <a:r>
              <a:rPr lang="en-US" sz="4800" dirty="0">
                <a:solidFill>
                  <a:schemeClr val="bg1"/>
                </a:solidFill>
              </a:rPr>
              <a:t>Monopolistic Competition</a:t>
            </a:r>
            <a:endParaRPr sz="4000" dirty="0">
              <a:solidFill>
                <a:schemeClr val="bg1"/>
              </a:solidFill>
            </a:endParaRPr>
          </a:p>
        </p:txBody>
      </p:sp>
    </p:spTree>
    <p:extLst>
      <p:ext uri="{BB962C8B-B14F-4D97-AF65-F5344CB8AC3E}">
        <p14:creationId xmlns:p14="http://schemas.microsoft.com/office/powerpoint/2010/main" val="4277117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4D7E3-AE87-8194-D730-20AEBD83392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66CF4AE-C7D3-FF84-3130-8832847872C4}"/>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6EEBBF-BEAE-8F2A-3B8B-0475E62BF4A3}"/>
              </a:ext>
            </a:extLst>
          </p:cNvPr>
          <p:cNvSpPr>
            <a:spLocks noGrp="1"/>
          </p:cNvSpPr>
          <p:nvPr>
            <p:ph type="title"/>
          </p:nvPr>
        </p:nvSpPr>
        <p:spPr>
          <a:xfrm>
            <a:off x="0" y="0"/>
            <a:ext cx="12188825" cy="923636"/>
          </a:xfrm>
        </p:spPr>
        <p:txBody>
          <a:bodyPr>
            <a:noAutofit/>
          </a:bodyPr>
          <a:lstStyle/>
          <a:p>
            <a:pPr algn="l">
              <a:defRPr sz="4000" b="1">
                <a:solidFill>
                  <a:srgbClr val="FDB913"/>
                </a:solidFill>
                <a:latin typeface="Garamond"/>
              </a:defRPr>
            </a:pPr>
            <a:r>
              <a:rPr lang="en-US" sz="2200" dirty="0">
                <a:solidFill>
                  <a:schemeClr val="bg1"/>
                </a:solidFill>
              </a:rPr>
              <a:t>  CNBC (2019, September 6). </a:t>
            </a:r>
            <a:r>
              <a:rPr lang="en-US" sz="2200" i="1" dirty="0">
                <a:solidFill>
                  <a:schemeClr val="bg1"/>
                </a:solidFill>
              </a:rPr>
              <a:t>What Google, Facebook And Apple Can Learn From Microsoft’s </a:t>
            </a:r>
            <a:br>
              <a:rPr lang="en-US" sz="2200" i="1" dirty="0">
                <a:solidFill>
                  <a:schemeClr val="bg1"/>
                </a:solidFill>
              </a:rPr>
            </a:br>
            <a:r>
              <a:rPr lang="en-US" sz="2200" i="1" dirty="0">
                <a:solidFill>
                  <a:schemeClr val="bg1"/>
                </a:solidFill>
              </a:rPr>
              <a:t>  1998 Antitrust Fight</a:t>
            </a:r>
            <a:r>
              <a:rPr lang="en-US" sz="2200" dirty="0">
                <a:solidFill>
                  <a:schemeClr val="bg1"/>
                </a:solidFill>
              </a:rPr>
              <a:t> [Video]. YouTube. https://youtu.be/e33Go6gbL7s?si=fLKefXklh-Y7Htla</a:t>
            </a:r>
          </a:p>
        </p:txBody>
      </p:sp>
      <p:sp>
        <p:nvSpPr>
          <p:cNvPr id="5" name="Rectangle 4">
            <a:extLst>
              <a:ext uri="{FF2B5EF4-FFF2-40B4-BE49-F238E27FC236}">
                <a16:creationId xmlns:a16="http://schemas.microsoft.com/office/drawing/2014/main" id="{22704EC4-3BD8-0D90-E1DF-1F7046670847}"/>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3D66C39A-99F9-DD94-9871-1EA886E964D8}"/>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3E75B4B9-38B3-25EC-9E36-21D22EEBAF76}"/>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30</a:t>
            </a:fld>
            <a:r>
              <a:rPr lang="en-US" b="1" dirty="0">
                <a:solidFill>
                  <a:schemeClr val="bg1"/>
                </a:solidFill>
                <a:latin typeface="Garamond" panose="02020404030301010803" pitchFamily="18" charset="0"/>
              </a:rPr>
              <a:t> </a:t>
            </a:r>
          </a:p>
        </p:txBody>
      </p:sp>
      <p:pic>
        <p:nvPicPr>
          <p:cNvPr id="3" name="Online Media 2" title="What Google, Facebook And Apple Can Learn From Microsoft’s 1998 Antitrust Fight">
            <a:hlinkClick r:id="" action="ppaction://media"/>
            <a:extLst>
              <a:ext uri="{FF2B5EF4-FFF2-40B4-BE49-F238E27FC236}">
                <a16:creationId xmlns:a16="http://schemas.microsoft.com/office/drawing/2014/main" id="{F41C55FD-A11E-CD61-3D5C-8447E0227B84}"/>
              </a:ext>
            </a:extLst>
          </p:cNvPr>
          <p:cNvPicPr>
            <a:picLocks noRot="1" noChangeAspect="1"/>
          </p:cNvPicPr>
          <p:nvPr>
            <a:videoFile r:link="rId1"/>
          </p:nvPr>
        </p:nvPicPr>
        <p:blipFill>
          <a:blip r:embed="rId3"/>
          <a:stretch>
            <a:fillRect/>
          </a:stretch>
        </p:blipFill>
        <p:spPr>
          <a:xfrm>
            <a:off x="1239201" y="970332"/>
            <a:ext cx="9710420" cy="5486400"/>
          </a:xfrm>
          <a:prstGeom prst="rect">
            <a:avLst/>
          </a:prstGeom>
        </p:spPr>
      </p:pic>
    </p:spTree>
    <p:extLst>
      <p:ext uri="{BB962C8B-B14F-4D97-AF65-F5344CB8AC3E}">
        <p14:creationId xmlns:p14="http://schemas.microsoft.com/office/powerpoint/2010/main" val="320647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a:extLst>
            <a:ext uri="{FF2B5EF4-FFF2-40B4-BE49-F238E27FC236}">
              <a16:creationId xmlns:a16="http://schemas.microsoft.com/office/drawing/2014/main" id="{D01A84BF-B3C2-5D0B-33B8-2D651A0F11E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3E8C822-2215-F9CD-6127-4FBB423759F3}"/>
              </a:ext>
            </a:extLst>
          </p:cNvPr>
          <p:cNvSpPr txBox="1"/>
          <p:nvPr/>
        </p:nvSpPr>
        <p:spPr>
          <a:xfrm>
            <a:off x="1" y="3013501"/>
            <a:ext cx="12188824" cy="830997"/>
          </a:xfrm>
          <a:prstGeom prst="rect">
            <a:avLst/>
          </a:prstGeom>
          <a:noFill/>
        </p:spPr>
        <p:txBody>
          <a:bodyPr wrap="square">
            <a:spAutoFit/>
          </a:bodyPr>
          <a:lstStyle/>
          <a:p>
            <a:pPr algn="ctr">
              <a:defRPr sz="4400" b="1">
                <a:solidFill>
                  <a:srgbClr val="FDB913"/>
                </a:solidFill>
                <a:latin typeface="Garamond"/>
              </a:defRPr>
            </a:pPr>
            <a:r>
              <a:rPr lang="en-US" sz="4800" dirty="0">
                <a:solidFill>
                  <a:schemeClr val="bg1"/>
                </a:solidFill>
              </a:rPr>
              <a:t>Game Theory</a:t>
            </a:r>
            <a:endParaRPr sz="4000" dirty="0">
              <a:solidFill>
                <a:schemeClr val="bg1"/>
              </a:solidFill>
            </a:endParaRPr>
          </a:p>
        </p:txBody>
      </p:sp>
    </p:spTree>
    <p:extLst>
      <p:ext uri="{BB962C8B-B14F-4D97-AF65-F5344CB8AC3E}">
        <p14:creationId xmlns:p14="http://schemas.microsoft.com/office/powerpoint/2010/main" val="11882813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AA388-E92B-B3DE-C955-B0F186B8111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08253B-0F7C-9F9C-81A6-C7E64CB26ECB}"/>
              </a:ext>
            </a:extLst>
          </p:cNvPr>
          <p:cNvSpPr>
            <a:spLocks noGrp="1"/>
          </p:cNvSpPr>
          <p:nvPr>
            <p:ph idx="1"/>
          </p:nvPr>
        </p:nvSpPr>
        <p:spPr>
          <a:xfrm>
            <a:off x="3694176" y="1300900"/>
            <a:ext cx="7952879" cy="5081046"/>
          </a:xfrm>
        </p:spPr>
        <p:txBody>
          <a:bodyPr>
            <a:normAutofit/>
          </a:bodyPr>
          <a:lstStyle/>
          <a:p>
            <a:pPr>
              <a:defRPr sz="2000">
                <a:solidFill>
                  <a:srgbClr val="000000"/>
                </a:solidFill>
                <a:latin typeface="Garamond"/>
              </a:defRPr>
            </a:pPr>
            <a:r>
              <a:rPr lang="en-US" altLang="zh-TW" sz="2400" dirty="0"/>
              <a:t>Game Theory examines strategic behavior:</a:t>
            </a:r>
          </a:p>
          <a:p>
            <a:pPr lvl="1">
              <a:defRPr sz="2000">
                <a:solidFill>
                  <a:srgbClr val="000000"/>
                </a:solidFill>
                <a:latin typeface="Garamond"/>
              </a:defRPr>
            </a:pPr>
            <a:r>
              <a:rPr lang="en-US" altLang="zh-TW" sz="2000" dirty="0"/>
              <a:t>Players make decisions while considering the decisions of others.</a:t>
            </a:r>
          </a:p>
          <a:p>
            <a:pPr lvl="1">
              <a:defRPr sz="2000">
                <a:solidFill>
                  <a:srgbClr val="000000"/>
                </a:solidFill>
                <a:latin typeface="Garamond"/>
              </a:defRPr>
            </a:pPr>
            <a:r>
              <a:rPr lang="en-US" altLang="zh-TW" sz="2000" dirty="0"/>
              <a:t>A player’s best choice often depends on what other players are expected to choose.</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A game consists of four basic elements:</a:t>
            </a:r>
          </a:p>
          <a:p>
            <a:pPr lvl="1">
              <a:defRPr sz="2000">
                <a:solidFill>
                  <a:srgbClr val="000000"/>
                </a:solidFill>
                <a:latin typeface="Garamond"/>
              </a:defRPr>
            </a:pPr>
            <a:r>
              <a:rPr lang="en-US" altLang="zh-TW" sz="2000" dirty="0"/>
              <a:t>Players: The decision-makers in the game.</a:t>
            </a:r>
          </a:p>
          <a:p>
            <a:pPr lvl="1">
              <a:defRPr sz="2000">
                <a:solidFill>
                  <a:srgbClr val="000000"/>
                </a:solidFill>
                <a:latin typeface="Garamond"/>
              </a:defRPr>
            </a:pPr>
            <a:r>
              <a:rPr lang="en-US" altLang="zh-TW" sz="2000" dirty="0"/>
              <a:t>Strategies: The possible actions each player can take.</a:t>
            </a:r>
          </a:p>
          <a:p>
            <a:pPr lvl="1">
              <a:defRPr sz="2000">
                <a:solidFill>
                  <a:srgbClr val="000000"/>
                </a:solidFill>
                <a:latin typeface="Garamond"/>
              </a:defRPr>
            </a:pPr>
            <a:r>
              <a:rPr lang="en-US" altLang="zh-TW" sz="2000" dirty="0"/>
              <a:t>Payoffs: The rewards each player receives for each combination of strategies.</a:t>
            </a:r>
          </a:p>
          <a:p>
            <a:pPr lvl="1">
              <a:defRPr sz="2000">
                <a:solidFill>
                  <a:srgbClr val="000000"/>
                </a:solidFill>
                <a:latin typeface="Garamond"/>
              </a:defRPr>
            </a:pPr>
            <a:r>
              <a:rPr lang="en-US" altLang="zh-TW" sz="2000" dirty="0"/>
              <a:t>Information: What each player knows when making a decision.</a:t>
            </a:r>
          </a:p>
          <a:p>
            <a:pPr lvl="4">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Rock–paper–scissors would be an example of a simple strategic game where actions are revealed simultaneously.</a:t>
            </a:r>
          </a:p>
        </p:txBody>
      </p:sp>
      <p:sp>
        <p:nvSpPr>
          <p:cNvPr id="4" name="Rectangle 3">
            <a:extLst>
              <a:ext uri="{FF2B5EF4-FFF2-40B4-BE49-F238E27FC236}">
                <a16:creationId xmlns:a16="http://schemas.microsoft.com/office/drawing/2014/main" id="{7A57A730-27BE-D64E-A1EB-514ADD5C2E8A}"/>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726886-DCA0-B5E4-8BFC-7E0C07D8A92C}"/>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Game Theory</a:t>
            </a:r>
          </a:p>
        </p:txBody>
      </p:sp>
      <p:sp>
        <p:nvSpPr>
          <p:cNvPr id="5" name="Rectangle 4">
            <a:extLst>
              <a:ext uri="{FF2B5EF4-FFF2-40B4-BE49-F238E27FC236}">
                <a16:creationId xmlns:a16="http://schemas.microsoft.com/office/drawing/2014/main" id="{863459B2-4559-2288-6268-E6762DAB52A2}"/>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5FA1C2B8-8BDD-1AB5-37D1-6A91CD67D02F}"/>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C42BBAE9-2F34-1E72-41A3-A9981D0BEB38}"/>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32</a:t>
            </a:fld>
            <a:r>
              <a:rPr lang="en-US" b="1" dirty="0">
                <a:solidFill>
                  <a:schemeClr val="bg1"/>
                </a:solidFill>
                <a:latin typeface="Garamond" panose="02020404030301010803" pitchFamily="18" charset="0"/>
              </a:rPr>
              <a:t> </a:t>
            </a:r>
          </a:p>
        </p:txBody>
      </p:sp>
      <p:pic>
        <p:nvPicPr>
          <p:cNvPr id="1026" name="Picture 2" descr="Introduction to Game Theory - InnovationManagement">
            <a:extLst>
              <a:ext uri="{FF2B5EF4-FFF2-40B4-BE49-F238E27FC236}">
                <a16:creationId xmlns:a16="http://schemas.microsoft.com/office/drawing/2014/main" id="{F454442D-5E37-3EB3-47ED-2C7A05373A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20230" y="2189532"/>
            <a:ext cx="4572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65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animEffect transition="in" filter="fade">
                                      <p:cBhvr>
                                        <p:cTn id="5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EA82A-C739-4CA3-6611-8D214E90BA6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781504-F250-7A77-773F-F0CCD71D9DA6}"/>
              </a:ext>
            </a:extLst>
          </p:cNvPr>
          <p:cNvSpPr>
            <a:spLocks noGrp="1"/>
          </p:cNvSpPr>
          <p:nvPr>
            <p:ph idx="1"/>
          </p:nvPr>
        </p:nvSpPr>
        <p:spPr>
          <a:xfrm>
            <a:off x="541770" y="1300900"/>
            <a:ext cx="11105285" cy="5081046"/>
          </a:xfrm>
        </p:spPr>
        <p:txBody>
          <a:bodyPr>
            <a:normAutofit/>
          </a:bodyPr>
          <a:lstStyle/>
          <a:p>
            <a:pPr>
              <a:defRPr sz="2000">
                <a:solidFill>
                  <a:srgbClr val="000000"/>
                </a:solidFill>
                <a:latin typeface="Garamond"/>
              </a:defRPr>
            </a:pPr>
            <a:r>
              <a:rPr lang="en-US" altLang="zh-TW" sz="2400" dirty="0"/>
              <a:t>Suppose two criminals, Harry and Marv, have been captured by the local police.</a:t>
            </a:r>
          </a:p>
          <a:p>
            <a:pPr lvl="3">
              <a:defRPr sz="2000">
                <a:solidFill>
                  <a:srgbClr val="000000"/>
                </a:solidFill>
                <a:latin typeface="Garamond"/>
              </a:defRPr>
            </a:pPr>
            <a:endParaRPr lang="en-US" altLang="zh-TW" sz="800" dirty="0"/>
          </a:p>
          <a:p>
            <a:pPr>
              <a:defRPr sz="2000">
                <a:solidFill>
                  <a:srgbClr val="000000"/>
                </a:solidFill>
                <a:latin typeface="Garamond"/>
              </a:defRPr>
            </a:pPr>
            <a:r>
              <a:rPr lang="en-US" altLang="zh-TW" sz="2400" dirty="0"/>
              <a:t>The State has enough evidence to convict them of the minor crime of carrying an unregistered firearm, so each would spend 1 year in prison.</a:t>
            </a:r>
          </a:p>
          <a:p>
            <a:pPr lvl="3">
              <a:defRPr sz="2000">
                <a:solidFill>
                  <a:srgbClr val="000000"/>
                </a:solidFill>
                <a:latin typeface="Garamond"/>
              </a:defRPr>
            </a:pPr>
            <a:endParaRPr lang="en-US" altLang="zh-TW" sz="800" dirty="0"/>
          </a:p>
          <a:p>
            <a:pPr>
              <a:defRPr sz="2000">
                <a:solidFill>
                  <a:srgbClr val="000000"/>
                </a:solidFill>
                <a:latin typeface="Garamond"/>
              </a:defRPr>
            </a:pPr>
            <a:r>
              <a:rPr lang="en-US" altLang="zh-TW" sz="2400" dirty="0"/>
              <a:t>The DA’s office suspects that these two criminals are responsible for a high-profile kidnapping case, but they lack the evidence needed to convict them of the serious crime.</a:t>
            </a:r>
          </a:p>
          <a:p>
            <a:pPr lvl="3">
              <a:defRPr sz="2000">
                <a:solidFill>
                  <a:srgbClr val="000000"/>
                </a:solidFill>
                <a:latin typeface="Garamond"/>
              </a:defRPr>
            </a:pPr>
            <a:endParaRPr lang="en-US" altLang="zh-TW" sz="800" dirty="0"/>
          </a:p>
          <a:p>
            <a:pPr>
              <a:defRPr sz="2000">
                <a:solidFill>
                  <a:srgbClr val="000000"/>
                </a:solidFill>
                <a:latin typeface="Garamond"/>
              </a:defRPr>
            </a:pPr>
            <a:r>
              <a:rPr lang="en-US" altLang="zh-TW" sz="2400" dirty="0"/>
              <a:t>The police question Harry and Marv in separate rooms and offer each of them the following deal:</a:t>
            </a:r>
            <a:endParaRPr lang="en-US" altLang="zh-TW" sz="1200" dirty="0"/>
          </a:p>
          <a:p>
            <a:pPr lvl="1">
              <a:defRPr sz="2000">
                <a:solidFill>
                  <a:srgbClr val="000000"/>
                </a:solidFill>
                <a:latin typeface="Garamond"/>
              </a:defRPr>
            </a:pPr>
            <a:r>
              <a:rPr lang="en-US" altLang="zh-TW" sz="2000" dirty="0"/>
              <a:t>“Right now, you are facing 1 year in prison. But if you confess to the kidnapping charges and implicate your partner, we will give you immunity and you can go free. Your partner will receive 20 years in prison. If you both confess, you will each receive 10 years in prison.”</a:t>
            </a:r>
          </a:p>
          <a:p>
            <a:pPr lvl="4">
              <a:defRPr sz="2000">
                <a:solidFill>
                  <a:srgbClr val="000000"/>
                </a:solidFill>
                <a:latin typeface="Garamond"/>
              </a:defRPr>
            </a:pPr>
            <a:endParaRPr lang="en-US" altLang="zh-TW" sz="800" dirty="0"/>
          </a:p>
          <a:p>
            <a:pPr>
              <a:defRPr sz="2000">
                <a:solidFill>
                  <a:srgbClr val="000000"/>
                </a:solidFill>
                <a:latin typeface="Garamond"/>
              </a:defRPr>
            </a:pPr>
            <a:r>
              <a:rPr lang="en-US" altLang="zh-TW" sz="2400" dirty="0"/>
              <a:t>Obviously, the best option for Harry and Marv would be to both remain silent…?</a:t>
            </a:r>
          </a:p>
        </p:txBody>
      </p:sp>
      <p:sp>
        <p:nvSpPr>
          <p:cNvPr id="4" name="Rectangle 3">
            <a:extLst>
              <a:ext uri="{FF2B5EF4-FFF2-40B4-BE49-F238E27FC236}">
                <a16:creationId xmlns:a16="http://schemas.microsoft.com/office/drawing/2014/main" id="{177C3FEB-A390-A827-1C16-8D3DEFE54762}"/>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8463E6-8ED0-524D-5C2B-12082BD9AC5E}"/>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Prisoner’s Dilemma</a:t>
            </a:r>
          </a:p>
        </p:txBody>
      </p:sp>
      <p:sp>
        <p:nvSpPr>
          <p:cNvPr id="5" name="Rectangle 4">
            <a:extLst>
              <a:ext uri="{FF2B5EF4-FFF2-40B4-BE49-F238E27FC236}">
                <a16:creationId xmlns:a16="http://schemas.microsoft.com/office/drawing/2014/main" id="{AE94F852-31BC-39A6-5FC2-485290565214}"/>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760EED2A-1394-961B-D92D-A8503B60F1C1}"/>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F5FD2550-1D81-56EA-8E8D-137809FFBE17}"/>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33</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4710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E6251-F987-5D90-4ADA-FC0750CB1B8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8EB5D15-8C4A-867B-4C09-DA586A81BB3C}"/>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684042-F1C0-595B-EB04-43C3EF95FF0E}"/>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Prisoner’s Dilemma</a:t>
            </a:r>
          </a:p>
        </p:txBody>
      </p:sp>
      <p:sp>
        <p:nvSpPr>
          <p:cNvPr id="5" name="Rectangle 4">
            <a:extLst>
              <a:ext uri="{FF2B5EF4-FFF2-40B4-BE49-F238E27FC236}">
                <a16:creationId xmlns:a16="http://schemas.microsoft.com/office/drawing/2014/main" id="{D5359DB0-A5BD-2C5A-189B-381BA352E7C6}"/>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42C19C47-CDB6-7D62-BB09-3C0DA7AE2602}"/>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A90344B2-88FF-58CF-606B-2D1C3690F530}"/>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34</a:t>
            </a:fld>
            <a:r>
              <a:rPr lang="en-US" b="1" dirty="0">
                <a:solidFill>
                  <a:schemeClr val="bg1"/>
                </a:solidFill>
                <a:latin typeface="Garamond" panose="02020404030301010803" pitchFamily="18" charset="0"/>
              </a:rPr>
              <a:t> </a:t>
            </a:r>
          </a:p>
        </p:txBody>
      </p:sp>
      <p:sp>
        <p:nvSpPr>
          <p:cNvPr id="8" name="Content Placeholder 2">
            <a:extLst>
              <a:ext uri="{FF2B5EF4-FFF2-40B4-BE49-F238E27FC236}">
                <a16:creationId xmlns:a16="http://schemas.microsoft.com/office/drawing/2014/main" id="{AECAB780-4A30-236E-B555-A5B64AAA0945}"/>
              </a:ext>
            </a:extLst>
          </p:cNvPr>
          <p:cNvSpPr txBox="1">
            <a:spLocks/>
          </p:cNvSpPr>
          <p:nvPr/>
        </p:nvSpPr>
        <p:spPr>
          <a:xfrm>
            <a:off x="4017673" y="1300900"/>
            <a:ext cx="7629382" cy="508104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sz="2000">
                <a:solidFill>
                  <a:srgbClr val="000000"/>
                </a:solidFill>
                <a:latin typeface="Garamond"/>
              </a:defRPr>
            </a:pPr>
            <a:r>
              <a:rPr lang="en-US" altLang="zh-TW" sz="2400" dirty="0">
                <a:solidFill>
                  <a:srgbClr val="000000"/>
                </a:solidFill>
                <a:latin typeface="Garamond"/>
              </a:rPr>
              <a:t>Players:</a:t>
            </a:r>
          </a:p>
          <a:p>
            <a:pPr lvl="1">
              <a:defRPr sz="2000">
                <a:solidFill>
                  <a:srgbClr val="000000"/>
                </a:solidFill>
                <a:latin typeface="Garamond"/>
              </a:defRPr>
            </a:pPr>
            <a:r>
              <a:rPr lang="en-US" altLang="zh-TW" sz="2000" dirty="0">
                <a:solidFill>
                  <a:srgbClr val="000000"/>
                </a:solidFill>
                <a:latin typeface="Garamond"/>
              </a:rPr>
              <a:t>Harry</a:t>
            </a:r>
          </a:p>
          <a:p>
            <a:pPr lvl="1">
              <a:defRPr sz="2000">
                <a:solidFill>
                  <a:srgbClr val="000000"/>
                </a:solidFill>
                <a:latin typeface="Garamond"/>
              </a:defRPr>
            </a:pPr>
            <a:r>
              <a:rPr lang="en-US" altLang="zh-TW" sz="2000" dirty="0">
                <a:solidFill>
                  <a:srgbClr val="000000"/>
                </a:solidFill>
                <a:latin typeface="Garamond"/>
              </a:rPr>
              <a:t>Marv</a:t>
            </a:r>
          </a:p>
          <a:p>
            <a:pPr lvl="4">
              <a:defRPr sz="2000">
                <a:solidFill>
                  <a:srgbClr val="000000"/>
                </a:solidFill>
                <a:latin typeface="Garamond"/>
              </a:defRPr>
            </a:pPr>
            <a:endParaRPr lang="en-US" altLang="zh-TW" sz="1200" dirty="0">
              <a:solidFill>
                <a:srgbClr val="000000"/>
              </a:solidFill>
              <a:latin typeface="Garamond"/>
            </a:endParaRPr>
          </a:p>
          <a:p>
            <a:pPr>
              <a:defRPr sz="2000">
                <a:solidFill>
                  <a:srgbClr val="000000"/>
                </a:solidFill>
                <a:latin typeface="Garamond"/>
              </a:defRPr>
            </a:pPr>
            <a:r>
              <a:rPr lang="en-US" altLang="zh-TW" sz="2400" dirty="0">
                <a:solidFill>
                  <a:srgbClr val="000000"/>
                </a:solidFill>
                <a:latin typeface="Garamond"/>
              </a:rPr>
              <a:t>Payoffs:</a:t>
            </a:r>
          </a:p>
          <a:p>
            <a:pPr marL="457200" lvl="1" indent="0">
              <a:buNone/>
              <a:defRPr sz="2000">
                <a:solidFill>
                  <a:srgbClr val="000000"/>
                </a:solidFill>
                <a:latin typeface="Garamond"/>
              </a:defRPr>
            </a:pPr>
            <a:endParaRPr lang="en-US" altLang="zh-TW" sz="2000" dirty="0">
              <a:solidFill>
                <a:srgbClr val="000000"/>
              </a:solidFill>
              <a:latin typeface="Garamond"/>
            </a:endParaRPr>
          </a:p>
          <a:p>
            <a:pPr marL="457200" lvl="1" indent="0">
              <a:buNone/>
              <a:defRPr sz="2000">
                <a:solidFill>
                  <a:srgbClr val="000000"/>
                </a:solidFill>
                <a:latin typeface="Garamond"/>
              </a:defRPr>
            </a:pPr>
            <a:endParaRPr lang="en-US" altLang="zh-TW" sz="2000" dirty="0">
              <a:solidFill>
                <a:srgbClr val="000000"/>
              </a:solidFill>
              <a:latin typeface="Garamond"/>
            </a:endParaRPr>
          </a:p>
          <a:p>
            <a:pPr lvl="1">
              <a:defRPr sz="2000">
                <a:solidFill>
                  <a:srgbClr val="000000"/>
                </a:solidFill>
                <a:latin typeface="Garamond"/>
              </a:defRPr>
            </a:pPr>
            <a:endParaRPr lang="en-US" altLang="zh-TW" sz="2000" dirty="0">
              <a:solidFill>
                <a:srgbClr val="000000"/>
              </a:solidFill>
              <a:latin typeface="Garamond"/>
            </a:endParaRPr>
          </a:p>
          <a:p>
            <a:pPr lvl="1">
              <a:defRPr sz="2000">
                <a:solidFill>
                  <a:srgbClr val="000000"/>
                </a:solidFill>
                <a:latin typeface="Garamond"/>
              </a:defRPr>
            </a:pPr>
            <a:endParaRPr lang="en-US" altLang="zh-TW" sz="2000" dirty="0">
              <a:solidFill>
                <a:srgbClr val="000000"/>
              </a:solidFill>
              <a:latin typeface="Garamond"/>
            </a:endParaRPr>
          </a:p>
          <a:p>
            <a:pPr lvl="2">
              <a:defRPr sz="2000">
                <a:solidFill>
                  <a:srgbClr val="000000"/>
                </a:solidFill>
                <a:latin typeface="Garamond"/>
              </a:defRPr>
            </a:pPr>
            <a:endParaRPr lang="en-US" altLang="zh-TW" sz="1600" dirty="0">
              <a:solidFill>
                <a:srgbClr val="000000"/>
              </a:solidFill>
              <a:latin typeface="Garamond"/>
            </a:endParaRPr>
          </a:p>
          <a:p>
            <a:pPr lvl="3">
              <a:defRPr sz="2000">
                <a:solidFill>
                  <a:srgbClr val="000000"/>
                </a:solidFill>
                <a:latin typeface="Garamond"/>
              </a:defRPr>
            </a:pPr>
            <a:endParaRPr lang="en-US" altLang="zh-TW" sz="1200" dirty="0">
              <a:solidFill>
                <a:srgbClr val="000000"/>
              </a:solidFill>
              <a:latin typeface="Garamond"/>
            </a:endParaRPr>
          </a:p>
          <a:p>
            <a:pPr>
              <a:defRPr sz="2000">
                <a:solidFill>
                  <a:srgbClr val="000000"/>
                </a:solidFill>
                <a:latin typeface="Garamond"/>
              </a:defRPr>
            </a:pPr>
            <a:r>
              <a:rPr lang="en-US" altLang="zh-TW" sz="2400" dirty="0">
                <a:solidFill>
                  <a:srgbClr val="000000"/>
                </a:solidFill>
                <a:latin typeface="Garamond"/>
              </a:rPr>
              <a:t>Information:</a:t>
            </a:r>
          </a:p>
          <a:p>
            <a:pPr lvl="1">
              <a:defRPr sz="2000">
                <a:solidFill>
                  <a:srgbClr val="000000"/>
                </a:solidFill>
                <a:latin typeface="Garamond"/>
              </a:defRPr>
            </a:pPr>
            <a:r>
              <a:rPr lang="en-US" altLang="zh-TW" sz="2000" dirty="0">
                <a:solidFill>
                  <a:srgbClr val="000000"/>
                </a:solidFill>
                <a:latin typeface="Garamond"/>
              </a:rPr>
              <a:t>Harry and Marv make their decisions simultaneously.</a:t>
            </a:r>
          </a:p>
          <a:p>
            <a:pPr lvl="1">
              <a:defRPr sz="2000">
                <a:solidFill>
                  <a:srgbClr val="000000"/>
                </a:solidFill>
                <a:latin typeface="Garamond"/>
              </a:defRPr>
            </a:pPr>
            <a:r>
              <a:rPr lang="en-US" altLang="zh-TW" sz="2000" dirty="0">
                <a:solidFill>
                  <a:srgbClr val="000000"/>
                </a:solidFill>
                <a:latin typeface="Garamond"/>
              </a:rPr>
              <a:t>Harry and Marv both know the rules and payoffs of the game.</a:t>
            </a:r>
          </a:p>
          <a:p>
            <a:pPr>
              <a:defRPr sz="2000">
                <a:solidFill>
                  <a:srgbClr val="000000"/>
                </a:solidFill>
                <a:latin typeface="Garamond"/>
              </a:defRPr>
            </a:pPr>
            <a:endParaRPr lang="en-US" altLang="zh-TW" sz="2400" dirty="0">
              <a:solidFill>
                <a:srgbClr val="000000"/>
              </a:solidFill>
              <a:latin typeface="Garamond"/>
            </a:endParaRPr>
          </a:p>
        </p:txBody>
      </p:sp>
      <p:pic>
        <p:nvPicPr>
          <p:cNvPr id="13" name="Picture 12">
            <a:extLst>
              <a:ext uri="{FF2B5EF4-FFF2-40B4-BE49-F238E27FC236}">
                <a16:creationId xmlns:a16="http://schemas.microsoft.com/office/drawing/2014/main" id="{9E97263E-99DC-44D9-8AE8-2002CA4429EC}"/>
              </a:ext>
            </a:extLst>
          </p:cNvPr>
          <p:cNvPicPr>
            <a:picLocks noChangeAspect="1"/>
          </p:cNvPicPr>
          <p:nvPr/>
        </p:nvPicPr>
        <p:blipFill>
          <a:blip r:embed="rId2"/>
          <a:stretch>
            <a:fillRect/>
          </a:stretch>
        </p:blipFill>
        <p:spPr>
          <a:xfrm>
            <a:off x="538804" y="1427531"/>
            <a:ext cx="3478869" cy="4572000"/>
          </a:xfrm>
          <a:prstGeom prst="rect">
            <a:avLst/>
          </a:prstGeom>
        </p:spPr>
      </p:pic>
      <p:sp>
        <p:nvSpPr>
          <p:cNvPr id="16" name="Content Placeholder 2">
            <a:extLst>
              <a:ext uri="{FF2B5EF4-FFF2-40B4-BE49-F238E27FC236}">
                <a16:creationId xmlns:a16="http://schemas.microsoft.com/office/drawing/2014/main" id="{4BAD8AA3-6A42-87A3-5453-77A2E0F6CC57}"/>
              </a:ext>
            </a:extLst>
          </p:cNvPr>
          <p:cNvSpPr txBox="1">
            <a:spLocks/>
          </p:cNvSpPr>
          <p:nvPr/>
        </p:nvSpPr>
        <p:spPr>
          <a:xfrm>
            <a:off x="6565392" y="1300900"/>
            <a:ext cx="5234063" cy="508104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sz="2000">
                <a:solidFill>
                  <a:srgbClr val="000000"/>
                </a:solidFill>
                <a:latin typeface="Garamond"/>
              </a:defRPr>
            </a:pPr>
            <a:r>
              <a:rPr lang="en-US" altLang="zh-TW" sz="2400" dirty="0">
                <a:solidFill>
                  <a:srgbClr val="000000"/>
                </a:solidFill>
                <a:latin typeface="Garamond"/>
              </a:rPr>
              <a:t>Strategies:</a:t>
            </a:r>
          </a:p>
          <a:p>
            <a:pPr lvl="1">
              <a:defRPr sz="2000">
                <a:solidFill>
                  <a:srgbClr val="000000"/>
                </a:solidFill>
                <a:latin typeface="Garamond"/>
              </a:defRPr>
            </a:pPr>
            <a:r>
              <a:rPr lang="en-US" altLang="zh-TW" sz="2000" dirty="0">
                <a:solidFill>
                  <a:srgbClr val="000000"/>
                </a:solidFill>
                <a:latin typeface="Garamond"/>
              </a:rPr>
              <a:t>Cooperate (C): Remaining silent.</a:t>
            </a:r>
          </a:p>
          <a:p>
            <a:pPr lvl="1">
              <a:defRPr sz="2000">
                <a:solidFill>
                  <a:srgbClr val="000000"/>
                </a:solidFill>
                <a:latin typeface="Garamond"/>
              </a:defRPr>
            </a:pPr>
            <a:r>
              <a:rPr lang="en-US" altLang="zh-TW" sz="2000" dirty="0">
                <a:solidFill>
                  <a:srgbClr val="000000"/>
                </a:solidFill>
                <a:latin typeface="Garamond"/>
              </a:rPr>
              <a:t>Defect (D): Confess and implicate partner.</a:t>
            </a:r>
          </a:p>
          <a:p>
            <a:pPr lvl="3">
              <a:defRPr sz="2000">
                <a:solidFill>
                  <a:srgbClr val="000000"/>
                </a:solidFill>
                <a:latin typeface="Garamond"/>
              </a:defRPr>
            </a:pPr>
            <a:endParaRPr lang="en-US" altLang="zh-TW" sz="1200" dirty="0">
              <a:solidFill>
                <a:srgbClr val="000000"/>
              </a:solidFill>
              <a:latin typeface="Garamond"/>
            </a:endParaRPr>
          </a:p>
          <a:p>
            <a:pPr>
              <a:defRPr sz="2000">
                <a:solidFill>
                  <a:srgbClr val="000000"/>
                </a:solidFill>
                <a:latin typeface="Garamond"/>
              </a:defRPr>
            </a:pPr>
            <a:endParaRPr lang="en-US" altLang="zh-TW" sz="2400" dirty="0">
              <a:solidFill>
                <a:srgbClr val="000000"/>
              </a:solidFill>
              <a:latin typeface="Garamond"/>
            </a:endParaRPr>
          </a:p>
        </p:txBody>
      </p:sp>
      <p:graphicFrame>
        <p:nvGraphicFramePr>
          <p:cNvPr id="17" name="Table 16">
            <a:extLst>
              <a:ext uri="{FF2B5EF4-FFF2-40B4-BE49-F238E27FC236}">
                <a16:creationId xmlns:a16="http://schemas.microsoft.com/office/drawing/2014/main" id="{68AECF01-6A1A-608B-6681-060CE199B652}"/>
              </a:ext>
            </a:extLst>
          </p:cNvPr>
          <p:cNvGraphicFramePr>
            <a:graphicFrameLocks noGrp="1"/>
          </p:cNvGraphicFramePr>
          <p:nvPr>
            <p:extLst>
              <p:ext uri="{D42A27DB-BD31-4B8C-83A1-F6EECF244321}">
                <p14:modId xmlns:p14="http://schemas.microsoft.com/office/powerpoint/2010/main" val="3765953596"/>
              </p:ext>
            </p:extLst>
          </p:nvPr>
        </p:nvGraphicFramePr>
        <p:xfrm>
          <a:off x="4418055" y="3141528"/>
          <a:ext cx="7229000" cy="1854200"/>
        </p:xfrm>
        <a:graphic>
          <a:graphicData uri="http://schemas.openxmlformats.org/drawingml/2006/table">
            <a:tbl>
              <a:tblPr firstRow="1" bandRow="1">
                <a:tableStyleId>{5C22544A-7EE6-4342-B048-85BDC9FD1C3A}</a:tableStyleId>
              </a:tblPr>
              <a:tblGrid>
                <a:gridCol w="1807250">
                  <a:extLst>
                    <a:ext uri="{9D8B030D-6E8A-4147-A177-3AD203B41FA5}">
                      <a16:colId xmlns:a16="http://schemas.microsoft.com/office/drawing/2014/main" val="1574886023"/>
                    </a:ext>
                  </a:extLst>
                </a:gridCol>
                <a:gridCol w="1807250">
                  <a:extLst>
                    <a:ext uri="{9D8B030D-6E8A-4147-A177-3AD203B41FA5}">
                      <a16:colId xmlns:a16="http://schemas.microsoft.com/office/drawing/2014/main" val="2529780793"/>
                    </a:ext>
                  </a:extLst>
                </a:gridCol>
                <a:gridCol w="1807250">
                  <a:extLst>
                    <a:ext uri="{9D8B030D-6E8A-4147-A177-3AD203B41FA5}">
                      <a16:colId xmlns:a16="http://schemas.microsoft.com/office/drawing/2014/main" val="305005410"/>
                    </a:ext>
                  </a:extLst>
                </a:gridCol>
                <a:gridCol w="1807250">
                  <a:extLst>
                    <a:ext uri="{9D8B030D-6E8A-4147-A177-3AD203B41FA5}">
                      <a16:colId xmlns:a16="http://schemas.microsoft.com/office/drawing/2014/main" val="907157645"/>
                    </a:ext>
                  </a:extLst>
                </a:gridCol>
              </a:tblGrid>
              <a:tr h="370840">
                <a:tc>
                  <a:txBody>
                    <a:bodyPr/>
                    <a:lstStyle/>
                    <a:p>
                      <a:pPr algn="ctr"/>
                      <a:r>
                        <a:rPr lang="en-US" dirty="0">
                          <a:latin typeface="Garamond" panose="02020404030301010803" pitchFamily="18" charset="0"/>
                        </a:rPr>
                        <a:t>Harry’s Choice</a:t>
                      </a:r>
                    </a:p>
                  </a:txBody>
                  <a:tcPr>
                    <a:solidFill>
                      <a:srgbClr val="77122C"/>
                    </a:solidFill>
                  </a:tcPr>
                </a:tc>
                <a:tc>
                  <a:txBody>
                    <a:bodyPr/>
                    <a:lstStyle/>
                    <a:p>
                      <a:pPr algn="ctr"/>
                      <a:r>
                        <a:rPr lang="en-US" dirty="0">
                          <a:latin typeface="Garamond" panose="02020404030301010803" pitchFamily="18" charset="0"/>
                        </a:rPr>
                        <a:t>Marv’s Choice</a:t>
                      </a:r>
                    </a:p>
                  </a:txBody>
                  <a:tcPr>
                    <a:solidFill>
                      <a:srgbClr val="77122C"/>
                    </a:solidFill>
                  </a:tcPr>
                </a:tc>
                <a:tc>
                  <a:txBody>
                    <a:bodyPr/>
                    <a:lstStyle/>
                    <a:p>
                      <a:pPr algn="ctr"/>
                      <a:r>
                        <a:rPr lang="en-US" dirty="0">
                          <a:latin typeface="Garamond" panose="02020404030301010803" pitchFamily="18" charset="0"/>
                        </a:rPr>
                        <a:t>Harry’s Payoff</a:t>
                      </a:r>
                    </a:p>
                  </a:txBody>
                  <a:tcPr>
                    <a:solidFill>
                      <a:srgbClr val="77122C"/>
                    </a:solidFill>
                  </a:tcPr>
                </a:tc>
                <a:tc>
                  <a:txBody>
                    <a:bodyPr/>
                    <a:lstStyle/>
                    <a:p>
                      <a:pPr algn="ctr"/>
                      <a:r>
                        <a:rPr lang="en-US" dirty="0">
                          <a:latin typeface="Garamond" panose="02020404030301010803" pitchFamily="18" charset="0"/>
                        </a:rPr>
                        <a:t>Marv’s Payoff</a:t>
                      </a:r>
                    </a:p>
                  </a:txBody>
                  <a:tcPr>
                    <a:solidFill>
                      <a:srgbClr val="77122C"/>
                    </a:solidFill>
                  </a:tcPr>
                </a:tc>
                <a:extLst>
                  <a:ext uri="{0D108BD9-81ED-4DB2-BD59-A6C34878D82A}">
                    <a16:rowId xmlns:a16="http://schemas.microsoft.com/office/drawing/2014/main" val="1417327754"/>
                  </a:ext>
                </a:extLst>
              </a:tr>
              <a:tr h="370840">
                <a:tc>
                  <a:txBody>
                    <a:bodyPr/>
                    <a:lstStyle/>
                    <a:p>
                      <a:pPr algn="ctr"/>
                      <a:r>
                        <a:rPr lang="en-US" dirty="0">
                          <a:latin typeface="Garamond" panose="02020404030301010803" pitchFamily="18" charset="0"/>
                        </a:rPr>
                        <a:t>C</a:t>
                      </a:r>
                    </a:p>
                  </a:txBody>
                  <a:tcPr/>
                </a:tc>
                <a:tc>
                  <a:txBody>
                    <a:bodyPr/>
                    <a:lstStyle/>
                    <a:p>
                      <a:pPr algn="ctr"/>
                      <a:r>
                        <a:rPr lang="en-US" dirty="0">
                          <a:latin typeface="Garamond" panose="02020404030301010803" pitchFamily="18" charset="0"/>
                        </a:rPr>
                        <a:t>C</a:t>
                      </a:r>
                    </a:p>
                  </a:txBody>
                  <a:tcPr/>
                </a:tc>
                <a:tc>
                  <a:txBody>
                    <a:bodyPr/>
                    <a:lstStyle/>
                    <a:p>
                      <a:pPr algn="ctr"/>
                      <a:r>
                        <a:rPr lang="en-US" dirty="0">
                          <a:latin typeface="Garamond" panose="02020404030301010803" pitchFamily="18" charset="0"/>
                        </a:rPr>
                        <a:t>1 year</a:t>
                      </a:r>
                    </a:p>
                  </a:txBody>
                  <a:tcPr/>
                </a:tc>
                <a:tc>
                  <a:txBody>
                    <a:bodyPr/>
                    <a:lstStyle/>
                    <a:p>
                      <a:pPr algn="ctr"/>
                      <a:r>
                        <a:rPr lang="en-US" dirty="0">
                          <a:latin typeface="Garamond" panose="02020404030301010803" pitchFamily="18" charset="0"/>
                        </a:rPr>
                        <a:t>1 year</a:t>
                      </a:r>
                    </a:p>
                  </a:txBody>
                  <a:tcPr/>
                </a:tc>
                <a:extLst>
                  <a:ext uri="{0D108BD9-81ED-4DB2-BD59-A6C34878D82A}">
                    <a16:rowId xmlns:a16="http://schemas.microsoft.com/office/drawing/2014/main" val="904884790"/>
                  </a:ext>
                </a:extLst>
              </a:tr>
              <a:tr h="370840">
                <a:tc>
                  <a:txBody>
                    <a:bodyPr/>
                    <a:lstStyle/>
                    <a:p>
                      <a:pPr algn="ctr"/>
                      <a:r>
                        <a:rPr lang="en-US" dirty="0">
                          <a:latin typeface="Garamond" panose="02020404030301010803" pitchFamily="18" charset="0"/>
                        </a:rPr>
                        <a:t>C</a:t>
                      </a:r>
                    </a:p>
                  </a:txBody>
                  <a:tcPr/>
                </a:tc>
                <a:tc>
                  <a:txBody>
                    <a:bodyPr/>
                    <a:lstStyle/>
                    <a:p>
                      <a:pPr algn="ctr"/>
                      <a:r>
                        <a:rPr lang="en-US" dirty="0">
                          <a:latin typeface="Garamond" panose="02020404030301010803" pitchFamily="18" charset="0"/>
                        </a:rPr>
                        <a:t>D</a:t>
                      </a:r>
                    </a:p>
                  </a:txBody>
                  <a:tcPr/>
                </a:tc>
                <a:tc>
                  <a:txBody>
                    <a:bodyPr/>
                    <a:lstStyle/>
                    <a:p>
                      <a:pPr algn="ctr"/>
                      <a:r>
                        <a:rPr lang="en-US" dirty="0">
                          <a:latin typeface="Garamond" panose="02020404030301010803" pitchFamily="18" charset="0"/>
                        </a:rPr>
                        <a:t>20 years</a:t>
                      </a:r>
                    </a:p>
                  </a:txBody>
                  <a:tcPr/>
                </a:tc>
                <a:tc>
                  <a:txBody>
                    <a:bodyPr/>
                    <a:lstStyle/>
                    <a:p>
                      <a:pPr algn="ctr"/>
                      <a:r>
                        <a:rPr lang="en-US" dirty="0">
                          <a:latin typeface="Garamond" panose="02020404030301010803" pitchFamily="18" charset="0"/>
                        </a:rPr>
                        <a:t>0 years</a:t>
                      </a:r>
                    </a:p>
                  </a:txBody>
                  <a:tcPr/>
                </a:tc>
                <a:extLst>
                  <a:ext uri="{0D108BD9-81ED-4DB2-BD59-A6C34878D82A}">
                    <a16:rowId xmlns:a16="http://schemas.microsoft.com/office/drawing/2014/main" val="1878765063"/>
                  </a:ext>
                </a:extLst>
              </a:tr>
              <a:tr h="370840">
                <a:tc>
                  <a:txBody>
                    <a:bodyPr/>
                    <a:lstStyle/>
                    <a:p>
                      <a:pPr algn="ctr"/>
                      <a:r>
                        <a:rPr lang="en-US" dirty="0">
                          <a:latin typeface="Garamond" panose="02020404030301010803" pitchFamily="18" charset="0"/>
                        </a:rPr>
                        <a:t>D</a:t>
                      </a:r>
                    </a:p>
                  </a:txBody>
                  <a:tcPr/>
                </a:tc>
                <a:tc>
                  <a:txBody>
                    <a:bodyPr/>
                    <a:lstStyle/>
                    <a:p>
                      <a:pPr algn="ctr"/>
                      <a:r>
                        <a:rPr lang="en-US" dirty="0">
                          <a:latin typeface="Garamond" panose="02020404030301010803" pitchFamily="18" charset="0"/>
                        </a:rPr>
                        <a:t>C</a:t>
                      </a:r>
                    </a:p>
                  </a:txBody>
                  <a:tcPr/>
                </a:tc>
                <a:tc>
                  <a:txBody>
                    <a:bodyPr/>
                    <a:lstStyle/>
                    <a:p>
                      <a:pPr algn="ctr"/>
                      <a:r>
                        <a:rPr lang="en-US" dirty="0">
                          <a:latin typeface="Garamond" panose="02020404030301010803" pitchFamily="18" charset="0"/>
                        </a:rPr>
                        <a:t>0 years</a:t>
                      </a:r>
                    </a:p>
                  </a:txBody>
                  <a:tcPr/>
                </a:tc>
                <a:tc>
                  <a:txBody>
                    <a:bodyPr/>
                    <a:lstStyle/>
                    <a:p>
                      <a:pPr algn="ctr"/>
                      <a:r>
                        <a:rPr lang="en-US" dirty="0">
                          <a:latin typeface="Garamond" panose="02020404030301010803" pitchFamily="18" charset="0"/>
                        </a:rPr>
                        <a:t>20 years</a:t>
                      </a:r>
                    </a:p>
                  </a:txBody>
                  <a:tcPr/>
                </a:tc>
                <a:extLst>
                  <a:ext uri="{0D108BD9-81ED-4DB2-BD59-A6C34878D82A}">
                    <a16:rowId xmlns:a16="http://schemas.microsoft.com/office/drawing/2014/main" val="3170735766"/>
                  </a:ext>
                </a:extLst>
              </a:tr>
              <a:tr h="370840">
                <a:tc>
                  <a:txBody>
                    <a:bodyPr/>
                    <a:lstStyle/>
                    <a:p>
                      <a:pPr algn="ctr"/>
                      <a:r>
                        <a:rPr lang="en-US" dirty="0">
                          <a:latin typeface="Garamond" panose="02020404030301010803" pitchFamily="18" charset="0"/>
                        </a:rPr>
                        <a:t>D</a:t>
                      </a:r>
                    </a:p>
                  </a:txBody>
                  <a:tcPr/>
                </a:tc>
                <a:tc>
                  <a:txBody>
                    <a:bodyPr/>
                    <a:lstStyle/>
                    <a:p>
                      <a:pPr algn="ctr"/>
                      <a:r>
                        <a:rPr lang="en-US" dirty="0">
                          <a:latin typeface="Garamond" panose="02020404030301010803" pitchFamily="18" charset="0"/>
                        </a:rPr>
                        <a:t>D</a:t>
                      </a:r>
                    </a:p>
                  </a:txBody>
                  <a:tcPr/>
                </a:tc>
                <a:tc>
                  <a:txBody>
                    <a:bodyPr/>
                    <a:lstStyle/>
                    <a:p>
                      <a:pPr algn="ctr"/>
                      <a:r>
                        <a:rPr lang="en-US" dirty="0">
                          <a:latin typeface="Garamond" panose="02020404030301010803" pitchFamily="18" charset="0"/>
                        </a:rPr>
                        <a:t>10 years</a:t>
                      </a:r>
                    </a:p>
                  </a:txBody>
                  <a:tcPr/>
                </a:tc>
                <a:tc>
                  <a:txBody>
                    <a:bodyPr/>
                    <a:lstStyle/>
                    <a:p>
                      <a:pPr algn="ctr"/>
                      <a:r>
                        <a:rPr lang="en-US" dirty="0">
                          <a:latin typeface="Garamond" panose="02020404030301010803" pitchFamily="18" charset="0"/>
                        </a:rPr>
                        <a:t>10 years</a:t>
                      </a:r>
                    </a:p>
                  </a:txBody>
                  <a:tcPr/>
                </a:tc>
                <a:extLst>
                  <a:ext uri="{0D108BD9-81ED-4DB2-BD59-A6C34878D82A}">
                    <a16:rowId xmlns:a16="http://schemas.microsoft.com/office/drawing/2014/main" val="1762499330"/>
                  </a:ext>
                </a:extLst>
              </a:tr>
            </a:tbl>
          </a:graphicData>
        </a:graphic>
      </p:graphicFrame>
    </p:spTree>
    <p:extLst>
      <p:ext uri="{BB962C8B-B14F-4D97-AF65-F5344CB8AC3E}">
        <p14:creationId xmlns:p14="http://schemas.microsoft.com/office/powerpoint/2010/main" val="240868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0" end="0"/>
                                            </p:txEl>
                                          </p:spTgt>
                                        </p:tgtEl>
                                        <p:attrNameLst>
                                          <p:attrName>style.visibility</p:attrName>
                                        </p:attrNameLst>
                                      </p:cBhvr>
                                      <p:to>
                                        <p:strVal val="visible"/>
                                      </p:to>
                                    </p:set>
                                    <p:animEffect transition="in" filter="fade">
                                      <p:cBhvr>
                                        <p:cTn id="10" dur="500"/>
                                        <p:tgtEl>
                                          <p:spTgt spid="16">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animEffect transition="in" filter="fade">
                                      <p:cBhvr>
                                        <p:cTn id="13" dur="500"/>
                                        <p:tgtEl>
                                          <p:spTgt spid="8">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11" end="11"/>
                                            </p:txEl>
                                          </p:spTgt>
                                        </p:tgtEl>
                                        <p:attrNameLst>
                                          <p:attrName>style.visibility</p:attrName>
                                        </p:attrNameLst>
                                      </p:cBhvr>
                                      <p:to>
                                        <p:strVal val="visible"/>
                                      </p:to>
                                    </p:set>
                                    <p:animEffect transition="in" filter="fade">
                                      <p:cBhvr>
                                        <p:cTn id="16" dur="500"/>
                                        <p:tgtEl>
                                          <p:spTgt spid="8">
                                            <p:txEl>
                                              <p:pRg st="11" end="1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fade">
                                      <p:cBhvr>
                                        <p:cTn id="21" dur="500"/>
                                        <p:tgtEl>
                                          <p:spTgt spid="8">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Effect transition="in" filter="fade">
                                      <p:cBhvr>
                                        <p:cTn id="26" dur="500"/>
                                        <p:tgtEl>
                                          <p:spTgt spid="8">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6">
                                            <p:txEl>
                                              <p:pRg st="1" end="1"/>
                                            </p:txEl>
                                          </p:spTgt>
                                        </p:tgtEl>
                                        <p:attrNameLst>
                                          <p:attrName>style.visibility</p:attrName>
                                        </p:attrNameLst>
                                      </p:cBhvr>
                                      <p:to>
                                        <p:strVal val="visible"/>
                                      </p:to>
                                    </p:set>
                                    <p:animEffect transition="in" filter="fade">
                                      <p:cBhvr>
                                        <p:cTn id="36" dur="500"/>
                                        <p:tgtEl>
                                          <p:spTgt spid="16">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6">
                                            <p:txEl>
                                              <p:pRg st="2" end="2"/>
                                            </p:txEl>
                                          </p:spTgt>
                                        </p:tgtEl>
                                        <p:attrNameLst>
                                          <p:attrName>style.visibility</p:attrName>
                                        </p:attrNameLst>
                                      </p:cBhvr>
                                      <p:to>
                                        <p:strVal val="visible"/>
                                      </p:to>
                                    </p:set>
                                    <p:animEffect transition="in" filter="fade">
                                      <p:cBhvr>
                                        <p:cTn id="41" dur="500"/>
                                        <p:tgtEl>
                                          <p:spTgt spid="16">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8">
                                            <p:txEl>
                                              <p:pRg st="12" end="12"/>
                                            </p:txEl>
                                          </p:spTgt>
                                        </p:tgtEl>
                                        <p:attrNameLst>
                                          <p:attrName>style.visibility</p:attrName>
                                        </p:attrNameLst>
                                      </p:cBhvr>
                                      <p:to>
                                        <p:strVal val="visible"/>
                                      </p:to>
                                    </p:set>
                                    <p:animEffect transition="in" filter="fade">
                                      <p:cBhvr>
                                        <p:cTn id="51" dur="500"/>
                                        <p:tgtEl>
                                          <p:spTgt spid="8">
                                            <p:txEl>
                                              <p:pRg st="12" end="1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8">
                                            <p:txEl>
                                              <p:pRg st="13" end="13"/>
                                            </p:txEl>
                                          </p:spTgt>
                                        </p:tgtEl>
                                        <p:attrNameLst>
                                          <p:attrName>style.visibility</p:attrName>
                                        </p:attrNameLst>
                                      </p:cBhvr>
                                      <p:to>
                                        <p:strVal val="visible"/>
                                      </p:to>
                                    </p:set>
                                    <p:animEffect transition="in" filter="fade">
                                      <p:cBhvr>
                                        <p:cTn id="56" dur="500"/>
                                        <p:tgtEl>
                                          <p:spTgt spid="8">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A61AD-6B72-0493-69DB-A30A811EC28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37856B-0D65-9E3A-8C60-E02A9357800D}"/>
              </a:ext>
            </a:extLst>
          </p:cNvPr>
          <p:cNvSpPr>
            <a:spLocks noGrp="1"/>
          </p:cNvSpPr>
          <p:nvPr>
            <p:ph idx="1"/>
          </p:nvPr>
        </p:nvSpPr>
        <p:spPr>
          <a:xfrm>
            <a:off x="541770" y="1300900"/>
            <a:ext cx="11105285" cy="5081046"/>
          </a:xfrm>
        </p:spPr>
        <p:txBody>
          <a:bodyPr>
            <a:normAutofit/>
          </a:bodyPr>
          <a:lstStyle/>
          <a:p>
            <a:pPr>
              <a:defRPr sz="2000">
                <a:solidFill>
                  <a:srgbClr val="000000"/>
                </a:solidFill>
                <a:latin typeface="Garamond"/>
              </a:defRPr>
            </a:pPr>
            <a:r>
              <a:rPr lang="en-US" altLang="zh-TW" sz="2400" dirty="0"/>
              <a:t>Let us walk through Harry’s decision. Harry knows that Marv has been given the same deal as him, but he is unsure whether Marv will choose to Cooperate (C) or Defect (D).</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If Marv chooses to Cooperate (C):</a:t>
            </a:r>
          </a:p>
          <a:p>
            <a:pPr lvl="1">
              <a:defRPr sz="2000">
                <a:solidFill>
                  <a:srgbClr val="000000"/>
                </a:solidFill>
                <a:latin typeface="Garamond"/>
              </a:defRPr>
            </a:pPr>
            <a:r>
              <a:rPr lang="en-US" altLang="zh-TW" sz="2000" dirty="0"/>
              <a:t>If Harry chooses to cooperate (C), he receives a payoff of 1 year in prison.</a:t>
            </a:r>
          </a:p>
          <a:p>
            <a:pPr lvl="1">
              <a:defRPr sz="2000">
                <a:solidFill>
                  <a:srgbClr val="000000"/>
                </a:solidFill>
                <a:latin typeface="Garamond"/>
              </a:defRPr>
            </a:pPr>
            <a:r>
              <a:rPr lang="en-US" altLang="zh-TW" sz="2000" dirty="0"/>
              <a:t>If Harry chooses to defect (D), he receives a payoff of zero years in prison (immunity).</a:t>
            </a:r>
          </a:p>
          <a:p>
            <a:pPr lvl="4">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If Marv chooses to Defect (D):</a:t>
            </a:r>
          </a:p>
          <a:p>
            <a:pPr lvl="1">
              <a:defRPr sz="2000">
                <a:solidFill>
                  <a:srgbClr val="000000"/>
                </a:solidFill>
                <a:latin typeface="Garamond"/>
              </a:defRPr>
            </a:pPr>
            <a:r>
              <a:rPr lang="en-US" altLang="zh-TW" sz="2000" dirty="0"/>
              <a:t>If Harry chooses to cooperate (C), he receives a payoff of 20 years in prison.</a:t>
            </a:r>
          </a:p>
          <a:p>
            <a:pPr lvl="1">
              <a:defRPr sz="2000">
                <a:solidFill>
                  <a:srgbClr val="000000"/>
                </a:solidFill>
                <a:latin typeface="Garamond"/>
              </a:defRPr>
            </a:pPr>
            <a:r>
              <a:rPr lang="en-US" altLang="zh-TW" sz="2000" dirty="0"/>
              <a:t>If Harry chooses to defect (D), he receives a payoff of 10 years in prison.</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Notice that for Harry, choosing to defect (D) is a </a:t>
            </a:r>
            <a:r>
              <a:rPr lang="en-US" altLang="zh-TW" sz="2400" b="1" dirty="0"/>
              <a:t>Dominant Strategy</a:t>
            </a:r>
            <a:r>
              <a:rPr lang="en-US" altLang="zh-TW" sz="2400" dirty="0"/>
              <a:t>, the best strategy for a player regardless of the opponent’s choice..</a:t>
            </a:r>
          </a:p>
          <a:p>
            <a:pPr>
              <a:defRPr sz="2000">
                <a:solidFill>
                  <a:srgbClr val="000000"/>
                </a:solidFill>
                <a:latin typeface="Garamond"/>
              </a:defRPr>
            </a:pPr>
            <a:endParaRPr lang="en-US" altLang="zh-TW" sz="2400" dirty="0"/>
          </a:p>
        </p:txBody>
      </p:sp>
      <p:sp>
        <p:nvSpPr>
          <p:cNvPr id="4" name="Rectangle 3">
            <a:extLst>
              <a:ext uri="{FF2B5EF4-FFF2-40B4-BE49-F238E27FC236}">
                <a16:creationId xmlns:a16="http://schemas.microsoft.com/office/drawing/2014/main" id="{A4B13389-936E-68E7-1288-ADF9F7D6F48D}"/>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1268EA-0317-00FF-F65C-9D80A5BE9518}"/>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Prisoner’s Dilemma</a:t>
            </a:r>
          </a:p>
        </p:txBody>
      </p:sp>
      <p:sp>
        <p:nvSpPr>
          <p:cNvPr id="5" name="Rectangle 4">
            <a:extLst>
              <a:ext uri="{FF2B5EF4-FFF2-40B4-BE49-F238E27FC236}">
                <a16:creationId xmlns:a16="http://schemas.microsoft.com/office/drawing/2014/main" id="{3F456E87-DCA3-7511-DBF8-5B04527210CE}"/>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AB258BB5-A242-6989-014F-16069078C648}"/>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82366B66-C9B0-589C-420B-0624280DADF3}"/>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35</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109789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B917D5-F731-6CEA-37A0-9009393D7CF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A855A5-1556-9271-CB9F-5BFA086BA35D}"/>
              </a:ext>
            </a:extLst>
          </p:cNvPr>
          <p:cNvSpPr>
            <a:spLocks noGrp="1"/>
          </p:cNvSpPr>
          <p:nvPr>
            <p:ph idx="1"/>
          </p:nvPr>
        </p:nvSpPr>
        <p:spPr>
          <a:xfrm>
            <a:off x="541770" y="1300900"/>
            <a:ext cx="11105285" cy="5081046"/>
          </a:xfrm>
        </p:spPr>
        <p:txBody>
          <a:bodyPr>
            <a:normAutofit/>
          </a:bodyPr>
          <a:lstStyle/>
          <a:p>
            <a:pPr>
              <a:defRPr sz="2000">
                <a:solidFill>
                  <a:srgbClr val="000000"/>
                </a:solidFill>
                <a:latin typeface="Garamond"/>
              </a:defRPr>
            </a:pPr>
            <a:r>
              <a:rPr lang="en-US" altLang="zh-TW" sz="2400" dirty="0"/>
              <a:t>This game is symmetrical, which means that:</a:t>
            </a:r>
          </a:p>
          <a:p>
            <a:pPr lvl="1">
              <a:defRPr sz="2000">
                <a:solidFill>
                  <a:srgbClr val="000000"/>
                </a:solidFill>
                <a:latin typeface="Garamond"/>
              </a:defRPr>
            </a:pPr>
            <a:r>
              <a:rPr lang="en-US" altLang="zh-TW" sz="2000" dirty="0"/>
              <a:t>Harry and Marv have the same available strategies.</a:t>
            </a:r>
          </a:p>
          <a:p>
            <a:pPr lvl="1">
              <a:defRPr sz="2000">
                <a:solidFill>
                  <a:srgbClr val="000000"/>
                </a:solidFill>
                <a:latin typeface="Garamond"/>
              </a:defRPr>
            </a:pPr>
            <a:r>
              <a:rPr lang="en-US" altLang="zh-TW" sz="2000" dirty="0"/>
              <a:t>The payoffs are structured the same for both players.</a:t>
            </a:r>
          </a:p>
          <a:p>
            <a:pPr lvl="1">
              <a:defRPr sz="2000">
                <a:solidFill>
                  <a:srgbClr val="000000"/>
                </a:solidFill>
                <a:latin typeface="Garamond"/>
              </a:defRPr>
            </a:pPr>
            <a:r>
              <a:rPr lang="en-US" altLang="zh-TW" sz="2000" dirty="0"/>
              <a:t>The game looks the same from either player’s perspective.</a:t>
            </a:r>
          </a:p>
          <a:p>
            <a:pPr lvl="1">
              <a:defRPr sz="2000">
                <a:solidFill>
                  <a:srgbClr val="000000"/>
                </a:solidFill>
                <a:latin typeface="Garamond"/>
              </a:defRPr>
            </a:pPr>
            <a:r>
              <a:rPr lang="en-US" altLang="zh-TW" sz="2000" dirty="0"/>
              <a:t>So, Marv’s dominant strategy is to defect (D) as well.</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In the end we find the Nash Equilibrium where…</a:t>
            </a:r>
          </a:p>
          <a:p>
            <a:pPr lvl="1">
              <a:defRPr sz="2000">
                <a:solidFill>
                  <a:srgbClr val="000000"/>
                </a:solidFill>
                <a:latin typeface="Garamond"/>
              </a:defRPr>
            </a:pPr>
            <a:r>
              <a:rPr lang="en-US" altLang="zh-TW" sz="2000" dirty="0"/>
              <a:t>Both Harry and Marv choose the best strategy given the strategy they expect the other to follow: defect (D). As a result, each goes to prison for 10 years.</a:t>
            </a:r>
          </a:p>
          <a:p>
            <a:pPr lvl="1">
              <a:defRPr sz="2000">
                <a:solidFill>
                  <a:srgbClr val="000000"/>
                </a:solidFill>
                <a:latin typeface="Garamond"/>
              </a:defRPr>
            </a:pPr>
            <a:r>
              <a:rPr lang="en-US" altLang="zh-TW" sz="2000" dirty="0"/>
              <a:t>If both Harry and Marv had cooperated (C), they each would have gone to prison for 1 year, which is a better outcome for the pair.</a:t>
            </a:r>
            <a:endParaRPr lang="en-US" altLang="zh-TW" sz="100" dirty="0"/>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This illustrates the </a:t>
            </a:r>
            <a:r>
              <a:rPr lang="en-US" altLang="zh-TW" sz="2400" b="1" dirty="0"/>
              <a:t>Prisoners’ Dilemma</a:t>
            </a:r>
            <a:r>
              <a:rPr lang="en-US" altLang="zh-TW" sz="2400" dirty="0"/>
              <a:t>, a paradox in which defecting is rational for each individual, even though cooperation would lead to a higher payoff for both.</a:t>
            </a:r>
          </a:p>
        </p:txBody>
      </p:sp>
      <p:sp>
        <p:nvSpPr>
          <p:cNvPr id="4" name="Rectangle 3">
            <a:extLst>
              <a:ext uri="{FF2B5EF4-FFF2-40B4-BE49-F238E27FC236}">
                <a16:creationId xmlns:a16="http://schemas.microsoft.com/office/drawing/2014/main" id="{031977CA-E95F-B237-1691-D9241A5C20E5}"/>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ADFA0C-A1F4-7B0F-27C1-7B2C2EC871C8}"/>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Prisoner’s Dilemma</a:t>
            </a:r>
          </a:p>
        </p:txBody>
      </p:sp>
      <p:sp>
        <p:nvSpPr>
          <p:cNvPr id="5" name="Rectangle 4">
            <a:extLst>
              <a:ext uri="{FF2B5EF4-FFF2-40B4-BE49-F238E27FC236}">
                <a16:creationId xmlns:a16="http://schemas.microsoft.com/office/drawing/2014/main" id="{116D28FE-45AA-A073-D24B-765549C960E1}"/>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D62EB8E4-4DA7-1A69-AD4F-378495877CAB}"/>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6C3A9982-4BE2-23BA-0859-46EC5747D899}"/>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36</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328668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8111C-4F82-F56D-21D5-145D1B6091E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A4C7FD-5678-EACF-C440-4A677A62BC8F}"/>
              </a:ext>
            </a:extLst>
          </p:cNvPr>
          <p:cNvSpPr>
            <a:spLocks noGrp="1"/>
          </p:cNvSpPr>
          <p:nvPr>
            <p:ph idx="1"/>
          </p:nvPr>
        </p:nvSpPr>
        <p:spPr>
          <a:xfrm>
            <a:off x="6530109" y="1300900"/>
            <a:ext cx="5116946" cy="5081046"/>
          </a:xfrm>
        </p:spPr>
        <p:txBody>
          <a:bodyPr>
            <a:normAutofit/>
          </a:bodyPr>
          <a:lstStyle/>
          <a:p>
            <a:pPr>
              <a:defRPr sz="2000">
                <a:solidFill>
                  <a:srgbClr val="000000"/>
                </a:solidFill>
                <a:latin typeface="Garamond"/>
              </a:defRPr>
            </a:pPr>
            <a:r>
              <a:rPr lang="en-US" altLang="zh-TW" sz="2400" dirty="0"/>
              <a:t>We can summarize the game in the form of a table, which we call the </a:t>
            </a:r>
            <a:r>
              <a:rPr lang="en-US" altLang="zh-TW" sz="2400" b="1" dirty="0"/>
              <a:t>Normal Form </a:t>
            </a:r>
            <a:r>
              <a:rPr lang="en-US" altLang="zh-TW" sz="2400" dirty="0"/>
              <a:t>representation of the game.</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In the table, we can find…</a:t>
            </a:r>
          </a:p>
          <a:p>
            <a:pPr lvl="1">
              <a:defRPr sz="2000">
                <a:solidFill>
                  <a:srgbClr val="000000"/>
                </a:solidFill>
                <a:latin typeface="Garamond"/>
              </a:defRPr>
            </a:pPr>
            <a:r>
              <a:rPr lang="en-US" altLang="zh-TW" sz="2000" dirty="0">
                <a:solidFill>
                  <a:srgbClr val="FF0000"/>
                </a:solidFill>
              </a:rPr>
              <a:t>The players: Harry and Marv</a:t>
            </a:r>
          </a:p>
          <a:p>
            <a:pPr lvl="1">
              <a:defRPr sz="2000">
                <a:solidFill>
                  <a:srgbClr val="000000"/>
                </a:solidFill>
                <a:latin typeface="Garamond"/>
              </a:defRPr>
            </a:pPr>
            <a:r>
              <a:rPr lang="en-US" altLang="zh-TW" sz="2000" dirty="0">
                <a:solidFill>
                  <a:srgbClr val="0070C0"/>
                </a:solidFill>
              </a:rPr>
              <a:t>The strategies: Cooperate (C), Defect (D)</a:t>
            </a:r>
          </a:p>
          <a:p>
            <a:pPr lvl="1">
              <a:defRPr sz="2000">
                <a:solidFill>
                  <a:srgbClr val="000000"/>
                </a:solidFill>
                <a:latin typeface="Garamond"/>
              </a:defRPr>
            </a:pPr>
            <a:r>
              <a:rPr lang="en-US" altLang="zh-TW" sz="2000" dirty="0">
                <a:solidFill>
                  <a:srgbClr val="FF00FF"/>
                </a:solidFill>
              </a:rPr>
              <a:t>The payoffs: Shown as ordered pairs (Harry’s payoff, Marv’s payoff).</a:t>
            </a:r>
          </a:p>
          <a:p>
            <a:pPr lvl="4">
              <a:defRPr sz="2000">
                <a:solidFill>
                  <a:srgbClr val="000000"/>
                </a:solidFill>
                <a:latin typeface="Garamond"/>
              </a:defRPr>
            </a:pPr>
            <a:endParaRPr lang="en-US" altLang="zh-TW" sz="1200" dirty="0">
              <a:solidFill>
                <a:srgbClr val="FF00FF"/>
              </a:solidFill>
            </a:endParaRPr>
          </a:p>
          <a:p>
            <a:pPr>
              <a:defRPr sz="2000">
                <a:solidFill>
                  <a:srgbClr val="000000"/>
                </a:solidFill>
                <a:latin typeface="Garamond"/>
              </a:defRPr>
            </a:pPr>
            <a:r>
              <a:rPr lang="en-US" altLang="zh-TW" sz="2400" dirty="0"/>
              <a:t>Now let’s see how we can find the Nash Equilibrium of this game using the normal form representation.</a:t>
            </a:r>
          </a:p>
        </p:txBody>
      </p:sp>
      <p:sp>
        <p:nvSpPr>
          <p:cNvPr id="4" name="Rectangle 3">
            <a:extLst>
              <a:ext uri="{FF2B5EF4-FFF2-40B4-BE49-F238E27FC236}">
                <a16:creationId xmlns:a16="http://schemas.microsoft.com/office/drawing/2014/main" id="{B8E28826-EA86-2666-D803-75CC1BB7B167}"/>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7E921A-5557-7862-A059-439E5B87673B}"/>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The Normal Form</a:t>
            </a:r>
          </a:p>
        </p:txBody>
      </p:sp>
      <p:sp>
        <p:nvSpPr>
          <p:cNvPr id="5" name="Rectangle 4">
            <a:extLst>
              <a:ext uri="{FF2B5EF4-FFF2-40B4-BE49-F238E27FC236}">
                <a16:creationId xmlns:a16="http://schemas.microsoft.com/office/drawing/2014/main" id="{B6886D3C-17A6-861F-D684-0E14DAFA6CE5}"/>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59A890B7-64CD-207F-66E5-09A7E4DAAD7B}"/>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E226C0E8-C1B9-704F-8AC5-60E10F00B6BF}"/>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37</a:t>
            </a:fld>
            <a:r>
              <a:rPr lang="en-US" b="1" dirty="0">
                <a:solidFill>
                  <a:schemeClr val="bg1"/>
                </a:solidFill>
                <a:latin typeface="Garamond" panose="02020404030301010803" pitchFamily="18" charset="0"/>
              </a:rPr>
              <a:t> </a:t>
            </a:r>
          </a:p>
        </p:txBody>
      </p:sp>
      <p:pic>
        <p:nvPicPr>
          <p:cNvPr id="9" name="Picture 8">
            <a:extLst>
              <a:ext uri="{FF2B5EF4-FFF2-40B4-BE49-F238E27FC236}">
                <a16:creationId xmlns:a16="http://schemas.microsoft.com/office/drawing/2014/main" id="{C6710C2A-967B-2B65-F41C-4164462A1E80}"/>
              </a:ext>
            </a:extLst>
          </p:cNvPr>
          <p:cNvPicPr>
            <a:picLocks noChangeAspect="1"/>
          </p:cNvPicPr>
          <p:nvPr/>
        </p:nvPicPr>
        <p:blipFill>
          <a:blip r:embed="rId2"/>
          <a:stretch>
            <a:fillRect/>
          </a:stretch>
        </p:blipFill>
        <p:spPr>
          <a:xfrm>
            <a:off x="541770" y="1656132"/>
            <a:ext cx="5893456" cy="4114800"/>
          </a:xfrm>
          <a:prstGeom prst="rect">
            <a:avLst/>
          </a:prstGeom>
        </p:spPr>
      </p:pic>
      <p:sp>
        <p:nvSpPr>
          <p:cNvPr id="10" name="Rectangle 9">
            <a:extLst>
              <a:ext uri="{FF2B5EF4-FFF2-40B4-BE49-F238E27FC236}">
                <a16:creationId xmlns:a16="http://schemas.microsoft.com/office/drawing/2014/main" id="{95610789-ED72-1B49-2055-639548634BE3}"/>
              </a:ext>
            </a:extLst>
          </p:cNvPr>
          <p:cNvSpPr/>
          <p:nvPr/>
        </p:nvSpPr>
        <p:spPr>
          <a:xfrm>
            <a:off x="2890982" y="1704975"/>
            <a:ext cx="3500582" cy="547688"/>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AE48BD8-1040-B9AB-E054-D669A97F8453}"/>
              </a:ext>
            </a:extLst>
          </p:cNvPr>
          <p:cNvSpPr/>
          <p:nvPr/>
        </p:nvSpPr>
        <p:spPr>
          <a:xfrm>
            <a:off x="600075" y="2852737"/>
            <a:ext cx="1126331" cy="2869407"/>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BEEB9CC-CDC8-6863-C81E-667DEDFE1877}"/>
              </a:ext>
            </a:extLst>
          </p:cNvPr>
          <p:cNvSpPr/>
          <p:nvPr/>
        </p:nvSpPr>
        <p:spPr>
          <a:xfrm>
            <a:off x="2890982" y="2283619"/>
            <a:ext cx="3500582" cy="550069"/>
          </a:xfrm>
          <a:prstGeom prst="rect">
            <a:avLst/>
          </a:prstGeom>
          <a:noFill/>
          <a:ln w="28575">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3D1BEBD-227A-10AA-87A0-4D8EE38A94BD}"/>
              </a:ext>
            </a:extLst>
          </p:cNvPr>
          <p:cNvSpPr/>
          <p:nvPr/>
        </p:nvSpPr>
        <p:spPr>
          <a:xfrm>
            <a:off x="1750220" y="2852738"/>
            <a:ext cx="1126330" cy="2869406"/>
          </a:xfrm>
          <a:prstGeom prst="rect">
            <a:avLst/>
          </a:prstGeom>
          <a:noFill/>
          <a:ln w="28575">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A26EAB9-E486-AA64-B187-E02E3DB9EA31}"/>
              </a:ext>
            </a:extLst>
          </p:cNvPr>
          <p:cNvSpPr/>
          <p:nvPr/>
        </p:nvSpPr>
        <p:spPr>
          <a:xfrm>
            <a:off x="2907506" y="2864644"/>
            <a:ext cx="3488675" cy="2857500"/>
          </a:xfrm>
          <a:prstGeom prst="rect">
            <a:avLst/>
          </a:prstGeom>
          <a:noFill/>
          <a:ln w="28575">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FF"/>
              </a:solidFill>
            </a:endParaRPr>
          </a:p>
        </p:txBody>
      </p:sp>
    </p:spTree>
    <p:extLst>
      <p:ext uri="{BB962C8B-B14F-4D97-AF65-F5344CB8AC3E}">
        <p14:creationId xmlns:p14="http://schemas.microsoft.com/office/powerpoint/2010/main" val="400308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par>
                                <p:cTn id="29" presetID="10" presetClass="exit" presetSubtype="0" fill="hold" grpId="1" nodeType="withEffect">
                                  <p:stCondLst>
                                    <p:cond delay="0"/>
                                  </p:stCondLst>
                                  <p:childTnLst>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fade">
                                      <p:cBhvr>
                                        <p:cTn id="45" dur="500"/>
                                        <p:tgtEl>
                                          <p:spTgt spid="3">
                                            <p:txEl>
                                              <p:pRg st="5" end="5"/>
                                            </p:txEl>
                                          </p:spTgt>
                                        </p:tgtEl>
                                      </p:cBhvr>
                                    </p:animEffect>
                                  </p:childTnLst>
                                </p:cTn>
                              </p:par>
                              <p:par>
                                <p:cTn id="46" presetID="10" presetClass="exit" presetSubtype="0" fill="hold" grpId="1" nodeType="withEffect">
                                  <p:stCondLst>
                                    <p:cond delay="0"/>
                                  </p:stCondLst>
                                  <p:childTnLst>
                                    <p:animEffect transition="out" filter="fade">
                                      <p:cBhvr>
                                        <p:cTn id="47" dur="500"/>
                                        <p:tgtEl>
                                          <p:spTgt spid="12"/>
                                        </p:tgtEl>
                                      </p:cBhvr>
                                    </p:animEffect>
                                    <p:set>
                                      <p:cBhvr>
                                        <p:cTn id="48" dur="1" fill="hold">
                                          <p:stCondLst>
                                            <p:cond delay="499"/>
                                          </p:stCondLst>
                                        </p:cTn>
                                        <p:tgtEl>
                                          <p:spTgt spid="12"/>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3"/>
                                        </p:tgtEl>
                                      </p:cBhvr>
                                    </p:animEffect>
                                    <p:set>
                                      <p:cBhvr>
                                        <p:cTn id="51" dur="1" fill="hold">
                                          <p:stCondLst>
                                            <p:cond delay="499"/>
                                          </p:stCondLst>
                                        </p:cTn>
                                        <p:tgtEl>
                                          <p:spTgt spid="13"/>
                                        </p:tgtEl>
                                        <p:attrNameLst>
                                          <p:attrName>style.visibility</p:attrName>
                                        </p:attrNameLst>
                                      </p:cBhvr>
                                      <p:to>
                                        <p:strVal val="hidden"/>
                                      </p:to>
                                    </p:set>
                                  </p:childTnLst>
                                </p:cTn>
                              </p:par>
                              <p:par>
                                <p:cTn id="52" presetID="10" presetClass="entr" presetSubtype="0"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Effect transition="in" filter="fade">
                                      <p:cBhvr>
                                        <p:cTn id="59" dur="500"/>
                                        <p:tgtEl>
                                          <p:spTgt spid="3">
                                            <p:txEl>
                                              <p:pRg st="7" end="7"/>
                                            </p:txEl>
                                          </p:spTgt>
                                        </p:tgtEl>
                                      </p:cBhvr>
                                    </p:animEffect>
                                  </p:childTnLst>
                                </p:cTn>
                              </p:par>
                              <p:par>
                                <p:cTn id="60" presetID="10" presetClass="exit" presetSubtype="0" fill="hold" grpId="1" nodeType="withEffect">
                                  <p:stCondLst>
                                    <p:cond delay="0"/>
                                  </p:stCondLst>
                                  <p:childTnLst>
                                    <p:animEffect transition="out" filter="fade">
                                      <p:cBhvr>
                                        <p:cTn id="61" dur="500"/>
                                        <p:tgtEl>
                                          <p:spTgt spid="14"/>
                                        </p:tgtEl>
                                      </p:cBhvr>
                                    </p:animEffect>
                                    <p:set>
                                      <p:cBhvr>
                                        <p:cTn id="6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ED048-D697-5391-9D53-4C732B0DE5A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9736F8-53A9-15A0-BBE0-5792FAF2F83D}"/>
              </a:ext>
            </a:extLst>
          </p:cNvPr>
          <p:cNvSpPr>
            <a:spLocks noGrp="1"/>
          </p:cNvSpPr>
          <p:nvPr>
            <p:ph idx="1"/>
          </p:nvPr>
        </p:nvSpPr>
        <p:spPr>
          <a:xfrm>
            <a:off x="6530109" y="1300900"/>
            <a:ext cx="5116946" cy="5081046"/>
          </a:xfrm>
        </p:spPr>
        <p:txBody>
          <a:bodyPr>
            <a:normAutofit/>
          </a:bodyPr>
          <a:lstStyle/>
          <a:p>
            <a:pPr>
              <a:defRPr sz="2000">
                <a:solidFill>
                  <a:srgbClr val="000000"/>
                </a:solidFill>
                <a:latin typeface="Garamond"/>
              </a:defRPr>
            </a:pPr>
            <a:r>
              <a:rPr lang="en-US" altLang="zh-TW" sz="2400" dirty="0"/>
              <a:t>If we assume Marv will cooperate (C):</a:t>
            </a:r>
          </a:p>
          <a:p>
            <a:pPr lvl="1">
              <a:defRPr sz="2000">
                <a:solidFill>
                  <a:srgbClr val="000000"/>
                </a:solidFill>
                <a:latin typeface="Garamond"/>
              </a:defRPr>
            </a:pPr>
            <a:r>
              <a:rPr lang="en-US" altLang="zh-TW" sz="2000" dirty="0"/>
              <a:t>Choosing C pays off -1.</a:t>
            </a:r>
          </a:p>
          <a:p>
            <a:pPr lvl="1">
              <a:defRPr sz="2000">
                <a:solidFill>
                  <a:srgbClr val="000000"/>
                </a:solidFill>
                <a:latin typeface="Garamond"/>
              </a:defRPr>
            </a:pPr>
            <a:r>
              <a:rPr lang="en-US" altLang="zh-TW" sz="2000" dirty="0"/>
              <a:t>Choosing D pays off 0.</a:t>
            </a:r>
          </a:p>
          <a:p>
            <a:pPr lvl="1">
              <a:defRPr sz="2000">
                <a:solidFill>
                  <a:srgbClr val="000000"/>
                </a:solidFill>
                <a:latin typeface="Garamond"/>
              </a:defRPr>
            </a:pPr>
            <a:r>
              <a:rPr lang="en-US" altLang="zh-TW" sz="2000" dirty="0"/>
              <a:t>Choosing D is the best response.</a:t>
            </a:r>
          </a:p>
          <a:p>
            <a:pPr lvl="4">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If we assume Marv will defect (D):</a:t>
            </a:r>
          </a:p>
          <a:p>
            <a:pPr lvl="1">
              <a:defRPr sz="2000">
                <a:solidFill>
                  <a:srgbClr val="000000"/>
                </a:solidFill>
                <a:latin typeface="Garamond"/>
              </a:defRPr>
            </a:pPr>
            <a:r>
              <a:rPr lang="en-US" altLang="zh-TW" sz="2000" dirty="0"/>
              <a:t>Choosing C pays off -20.</a:t>
            </a:r>
          </a:p>
          <a:p>
            <a:pPr lvl="1">
              <a:defRPr sz="2000">
                <a:solidFill>
                  <a:srgbClr val="000000"/>
                </a:solidFill>
                <a:latin typeface="Garamond"/>
              </a:defRPr>
            </a:pPr>
            <a:r>
              <a:rPr lang="en-US" altLang="zh-TW" sz="2000" dirty="0"/>
              <a:t>Choosing D pays off -10.</a:t>
            </a:r>
          </a:p>
          <a:p>
            <a:pPr lvl="1">
              <a:defRPr sz="2000">
                <a:solidFill>
                  <a:srgbClr val="000000"/>
                </a:solidFill>
                <a:latin typeface="Garamond"/>
              </a:defRPr>
            </a:pPr>
            <a:r>
              <a:rPr lang="en-US" altLang="zh-TW" sz="2000" dirty="0"/>
              <a:t>Choosing D is the best response.</a:t>
            </a:r>
          </a:p>
          <a:p>
            <a:pPr lvl="4">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Now, let’s analyze this game from Marv’s point of view.</a:t>
            </a:r>
          </a:p>
          <a:p>
            <a:pPr lvl="1">
              <a:defRPr sz="2000">
                <a:solidFill>
                  <a:srgbClr val="000000"/>
                </a:solidFill>
                <a:latin typeface="Garamond"/>
              </a:defRPr>
            </a:pPr>
            <a:endParaRPr lang="en-US" altLang="zh-TW" sz="2000" dirty="0"/>
          </a:p>
          <a:p>
            <a:pPr lvl="1">
              <a:defRPr sz="2000">
                <a:solidFill>
                  <a:srgbClr val="000000"/>
                </a:solidFill>
                <a:latin typeface="Garamond"/>
              </a:defRPr>
            </a:pPr>
            <a:endParaRPr lang="en-US" altLang="zh-TW" sz="2000" dirty="0"/>
          </a:p>
        </p:txBody>
      </p:sp>
      <p:sp>
        <p:nvSpPr>
          <p:cNvPr id="4" name="Rectangle 3">
            <a:extLst>
              <a:ext uri="{FF2B5EF4-FFF2-40B4-BE49-F238E27FC236}">
                <a16:creationId xmlns:a16="http://schemas.microsoft.com/office/drawing/2014/main" id="{A056A68F-BCEF-2403-79A6-D55E0E0C6E30}"/>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09F4B4-B779-7620-D760-697C5B21E53A}"/>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The Normal Form: Harry’s Point of View</a:t>
            </a:r>
          </a:p>
        </p:txBody>
      </p:sp>
      <p:sp>
        <p:nvSpPr>
          <p:cNvPr id="5" name="Rectangle 4">
            <a:extLst>
              <a:ext uri="{FF2B5EF4-FFF2-40B4-BE49-F238E27FC236}">
                <a16:creationId xmlns:a16="http://schemas.microsoft.com/office/drawing/2014/main" id="{13A5906B-1D79-8F1D-7E59-E7BDC921E697}"/>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A752BE05-DD23-3D5C-AAE2-416BA1BC6730}"/>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6989860E-9A6F-BFC3-9E02-CD7F77A41030}"/>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38</a:t>
            </a:fld>
            <a:r>
              <a:rPr lang="en-US" b="1" dirty="0">
                <a:solidFill>
                  <a:schemeClr val="bg1"/>
                </a:solidFill>
                <a:latin typeface="Garamond" panose="02020404030301010803" pitchFamily="18" charset="0"/>
              </a:rPr>
              <a:t> </a:t>
            </a:r>
          </a:p>
        </p:txBody>
      </p:sp>
      <p:pic>
        <p:nvPicPr>
          <p:cNvPr id="9" name="Picture 8">
            <a:extLst>
              <a:ext uri="{FF2B5EF4-FFF2-40B4-BE49-F238E27FC236}">
                <a16:creationId xmlns:a16="http://schemas.microsoft.com/office/drawing/2014/main" id="{EC9B6AF1-F910-3DB1-BB79-8101F27000D1}"/>
              </a:ext>
            </a:extLst>
          </p:cNvPr>
          <p:cNvPicPr>
            <a:picLocks noChangeAspect="1"/>
          </p:cNvPicPr>
          <p:nvPr/>
        </p:nvPicPr>
        <p:blipFill>
          <a:blip r:embed="rId2"/>
          <a:stretch>
            <a:fillRect/>
          </a:stretch>
        </p:blipFill>
        <p:spPr>
          <a:xfrm>
            <a:off x="541770" y="1656132"/>
            <a:ext cx="5893456" cy="4114800"/>
          </a:xfrm>
          <a:prstGeom prst="rect">
            <a:avLst/>
          </a:prstGeom>
        </p:spPr>
      </p:pic>
      <p:sp>
        <p:nvSpPr>
          <p:cNvPr id="8" name="Rectangle 7">
            <a:extLst>
              <a:ext uri="{FF2B5EF4-FFF2-40B4-BE49-F238E27FC236}">
                <a16:creationId xmlns:a16="http://schemas.microsoft.com/office/drawing/2014/main" id="{97801358-E5D1-D759-DD6F-0BC31905868D}"/>
              </a:ext>
            </a:extLst>
          </p:cNvPr>
          <p:cNvSpPr/>
          <p:nvPr/>
        </p:nvSpPr>
        <p:spPr>
          <a:xfrm>
            <a:off x="2895599" y="2266950"/>
            <a:ext cx="1743076" cy="345757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6BB10193-1982-ADE0-7DE6-3966ADA30264}"/>
              </a:ext>
            </a:extLst>
          </p:cNvPr>
          <p:cNvCxnSpPr/>
          <p:nvPr/>
        </p:nvCxnSpPr>
        <p:spPr>
          <a:xfrm>
            <a:off x="3338513" y="5219700"/>
            <a:ext cx="209550"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F3C93D68-C251-3CDB-6873-DC0B64D574AF}"/>
              </a:ext>
            </a:extLst>
          </p:cNvPr>
          <p:cNvSpPr/>
          <p:nvPr/>
        </p:nvSpPr>
        <p:spPr>
          <a:xfrm>
            <a:off x="4653577" y="2266949"/>
            <a:ext cx="1743076" cy="345757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7278DEDD-EC4D-1BEF-7279-80CBC285EF48}"/>
              </a:ext>
            </a:extLst>
          </p:cNvPr>
          <p:cNvCxnSpPr>
            <a:cxnSpLocks/>
          </p:cNvCxnSpPr>
          <p:nvPr/>
        </p:nvCxnSpPr>
        <p:spPr>
          <a:xfrm>
            <a:off x="4931785" y="5207000"/>
            <a:ext cx="536142" cy="1270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95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xit" presetSubtype="0" fill="hold" grpId="1" nodeType="withEffect">
                                  <p:stCondLst>
                                    <p:cond delay="0"/>
                                  </p:stCondLst>
                                  <p:childTnLst>
                                    <p:animEffect transition="out" filter="fade">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500"/>
                                        <p:tgtEl>
                                          <p:spTgt spid="3">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fade">
                                      <p:cBhvr>
                                        <p:cTn id="54" dur="500"/>
                                        <p:tgtEl>
                                          <p:spTgt spid="3">
                                            <p:txEl>
                                              <p:pRg st="8" end="8"/>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xit" presetSubtype="0" fill="hold" grpId="1" nodeType="withEffect">
                                  <p:stCondLst>
                                    <p:cond delay="0"/>
                                  </p:stCondLst>
                                  <p:childTnLst>
                                    <p:animEffect transition="out" filter="fade">
                                      <p:cBhvr>
                                        <p:cTn id="59" dur="500"/>
                                        <p:tgtEl>
                                          <p:spTgt spid="17"/>
                                        </p:tgtEl>
                                      </p:cBhvr>
                                    </p:animEffect>
                                    <p:set>
                                      <p:cBhvr>
                                        <p:cTn id="60" dur="1" fill="hold">
                                          <p:stCondLst>
                                            <p:cond delay="499"/>
                                          </p:stCondLst>
                                        </p:cTn>
                                        <p:tgtEl>
                                          <p:spTgt spid="17"/>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Effect transition="in" filter="fade">
                                      <p:cBhvr>
                                        <p:cTn id="6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7" grpId="0" animBg="1"/>
      <p:bldP spid="17"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E302B-A2E2-32F3-99D0-0CCB3D695C3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FA6B17-22CB-18C6-B8F0-88983A43B74A}"/>
              </a:ext>
            </a:extLst>
          </p:cNvPr>
          <p:cNvSpPr>
            <a:spLocks noGrp="1"/>
          </p:cNvSpPr>
          <p:nvPr>
            <p:ph idx="1"/>
          </p:nvPr>
        </p:nvSpPr>
        <p:spPr>
          <a:xfrm>
            <a:off x="6530109" y="1300900"/>
            <a:ext cx="5116946" cy="5081046"/>
          </a:xfrm>
        </p:spPr>
        <p:txBody>
          <a:bodyPr>
            <a:normAutofit/>
          </a:bodyPr>
          <a:lstStyle/>
          <a:p>
            <a:pPr>
              <a:defRPr sz="2000">
                <a:solidFill>
                  <a:srgbClr val="000000"/>
                </a:solidFill>
                <a:latin typeface="Garamond"/>
              </a:defRPr>
            </a:pPr>
            <a:r>
              <a:rPr lang="en-US" altLang="zh-TW" sz="2400" dirty="0"/>
              <a:t>If we assume Harry will cooperate (C):</a:t>
            </a:r>
          </a:p>
          <a:p>
            <a:pPr lvl="1">
              <a:defRPr sz="2000">
                <a:solidFill>
                  <a:srgbClr val="000000"/>
                </a:solidFill>
                <a:latin typeface="Garamond"/>
              </a:defRPr>
            </a:pPr>
            <a:r>
              <a:rPr lang="en-US" altLang="zh-TW" sz="2000" dirty="0"/>
              <a:t>Choosing C pays off -1.</a:t>
            </a:r>
          </a:p>
          <a:p>
            <a:pPr lvl="1">
              <a:defRPr sz="2000">
                <a:solidFill>
                  <a:srgbClr val="000000"/>
                </a:solidFill>
                <a:latin typeface="Garamond"/>
              </a:defRPr>
            </a:pPr>
            <a:r>
              <a:rPr lang="en-US" altLang="zh-TW" sz="2000" dirty="0"/>
              <a:t>Choosing D pays off 0.</a:t>
            </a:r>
          </a:p>
          <a:p>
            <a:pPr lvl="1">
              <a:defRPr sz="2000">
                <a:solidFill>
                  <a:srgbClr val="000000"/>
                </a:solidFill>
                <a:latin typeface="Garamond"/>
              </a:defRPr>
            </a:pPr>
            <a:r>
              <a:rPr lang="en-US" altLang="zh-TW" sz="2000" dirty="0"/>
              <a:t>Choosing D is the best response.</a:t>
            </a:r>
          </a:p>
          <a:p>
            <a:pPr lvl="4">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If we assume Harry will defect (D):</a:t>
            </a:r>
          </a:p>
          <a:p>
            <a:pPr lvl="1">
              <a:defRPr sz="2000">
                <a:solidFill>
                  <a:srgbClr val="000000"/>
                </a:solidFill>
                <a:latin typeface="Garamond"/>
              </a:defRPr>
            </a:pPr>
            <a:r>
              <a:rPr lang="en-US" altLang="zh-TW" sz="2000" dirty="0"/>
              <a:t>Choosing C pays off -20.</a:t>
            </a:r>
          </a:p>
          <a:p>
            <a:pPr lvl="1">
              <a:defRPr sz="2000">
                <a:solidFill>
                  <a:srgbClr val="000000"/>
                </a:solidFill>
                <a:latin typeface="Garamond"/>
              </a:defRPr>
            </a:pPr>
            <a:r>
              <a:rPr lang="en-US" altLang="zh-TW" sz="2000" dirty="0"/>
              <a:t>Choosing D pays off -10.</a:t>
            </a:r>
          </a:p>
          <a:p>
            <a:pPr lvl="1">
              <a:defRPr sz="2000">
                <a:solidFill>
                  <a:srgbClr val="000000"/>
                </a:solidFill>
                <a:latin typeface="Garamond"/>
              </a:defRPr>
            </a:pPr>
            <a:r>
              <a:rPr lang="en-US" altLang="zh-TW" sz="2000" dirty="0"/>
              <a:t>Choosing D is the best response.</a:t>
            </a:r>
          </a:p>
          <a:p>
            <a:pPr lvl="4">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We can see that the Nash Equilibrium is found at (D,D) where both players choose to defect.</a:t>
            </a:r>
          </a:p>
          <a:p>
            <a:pPr lvl="1">
              <a:defRPr sz="2000">
                <a:solidFill>
                  <a:srgbClr val="000000"/>
                </a:solidFill>
                <a:latin typeface="Garamond"/>
              </a:defRPr>
            </a:pPr>
            <a:endParaRPr lang="en-US" altLang="zh-TW" sz="2000" dirty="0"/>
          </a:p>
          <a:p>
            <a:pPr lvl="1">
              <a:defRPr sz="2000">
                <a:solidFill>
                  <a:srgbClr val="000000"/>
                </a:solidFill>
                <a:latin typeface="Garamond"/>
              </a:defRPr>
            </a:pPr>
            <a:endParaRPr lang="en-US" altLang="zh-TW" sz="2000" dirty="0"/>
          </a:p>
        </p:txBody>
      </p:sp>
      <p:sp>
        <p:nvSpPr>
          <p:cNvPr id="4" name="Rectangle 3">
            <a:extLst>
              <a:ext uri="{FF2B5EF4-FFF2-40B4-BE49-F238E27FC236}">
                <a16:creationId xmlns:a16="http://schemas.microsoft.com/office/drawing/2014/main" id="{9BC0F355-987C-59D7-B726-EA7D54D9BE58}"/>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7F7DCB-8514-AE82-86A5-38D95F261E19}"/>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The Normal Form: Marv’s Point of View</a:t>
            </a:r>
          </a:p>
        </p:txBody>
      </p:sp>
      <p:sp>
        <p:nvSpPr>
          <p:cNvPr id="5" name="Rectangle 4">
            <a:extLst>
              <a:ext uri="{FF2B5EF4-FFF2-40B4-BE49-F238E27FC236}">
                <a16:creationId xmlns:a16="http://schemas.microsoft.com/office/drawing/2014/main" id="{6548CFEF-310D-2BBE-C924-0E9ABCD0689B}"/>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A56705BD-DB82-FA6E-D595-41086B2E7EC3}"/>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1B2DA3CA-10DF-D2D3-8712-07A7007C9510}"/>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39</a:t>
            </a:fld>
            <a:r>
              <a:rPr lang="en-US" b="1" dirty="0">
                <a:solidFill>
                  <a:schemeClr val="bg1"/>
                </a:solidFill>
                <a:latin typeface="Garamond" panose="02020404030301010803" pitchFamily="18" charset="0"/>
              </a:rPr>
              <a:t> </a:t>
            </a:r>
          </a:p>
        </p:txBody>
      </p:sp>
      <p:pic>
        <p:nvPicPr>
          <p:cNvPr id="9" name="Picture 8">
            <a:extLst>
              <a:ext uri="{FF2B5EF4-FFF2-40B4-BE49-F238E27FC236}">
                <a16:creationId xmlns:a16="http://schemas.microsoft.com/office/drawing/2014/main" id="{5F489308-86BD-C204-0E10-42664AB0AA99}"/>
              </a:ext>
            </a:extLst>
          </p:cNvPr>
          <p:cNvPicPr>
            <a:picLocks noChangeAspect="1"/>
          </p:cNvPicPr>
          <p:nvPr/>
        </p:nvPicPr>
        <p:blipFill>
          <a:blip r:embed="rId2"/>
          <a:stretch>
            <a:fillRect/>
          </a:stretch>
        </p:blipFill>
        <p:spPr>
          <a:xfrm>
            <a:off x="541770" y="1656132"/>
            <a:ext cx="5893456" cy="4114800"/>
          </a:xfrm>
          <a:prstGeom prst="rect">
            <a:avLst/>
          </a:prstGeom>
        </p:spPr>
      </p:pic>
      <p:sp>
        <p:nvSpPr>
          <p:cNvPr id="8" name="Rectangle 7">
            <a:extLst>
              <a:ext uri="{FF2B5EF4-FFF2-40B4-BE49-F238E27FC236}">
                <a16:creationId xmlns:a16="http://schemas.microsoft.com/office/drawing/2014/main" id="{7296EAC7-7F8C-87D9-CB00-510715B660B4}"/>
              </a:ext>
            </a:extLst>
          </p:cNvPr>
          <p:cNvSpPr/>
          <p:nvPr/>
        </p:nvSpPr>
        <p:spPr>
          <a:xfrm>
            <a:off x="1745422" y="2851150"/>
            <a:ext cx="4642678" cy="1428750"/>
          </a:xfrm>
          <a:prstGeom prst="rect">
            <a:avLst/>
          </a:prstGeom>
          <a:noFill/>
          <a:ln w="3810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EED05875-B76D-855D-3D97-72DE097B540E}"/>
              </a:ext>
            </a:extLst>
          </p:cNvPr>
          <p:cNvCxnSpPr/>
          <p:nvPr/>
        </p:nvCxnSpPr>
        <p:spPr>
          <a:xfrm>
            <a:off x="3338513" y="5219700"/>
            <a:ext cx="209550"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3D63EC30-8FD2-7B2D-51B1-A3624100C2A9}"/>
              </a:ext>
            </a:extLst>
          </p:cNvPr>
          <p:cNvSpPr/>
          <p:nvPr/>
        </p:nvSpPr>
        <p:spPr>
          <a:xfrm>
            <a:off x="1745422" y="4292601"/>
            <a:ext cx="4642678" cy="1435100"/>
          </a:xfrm>
          <a:prstGeom prst="rect">
            <a:avLst/>
          </a:prstGeom>
          <a:noFill/>
          <a:ln w="3810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CCCBF394-B023-7907-CBC6-FDC96A620F03}"/>
              </a:ext>
            </a:extLst>
          </p:cNvPr>
          <p:cNvCxnSpPr>
            <a:cxnSpLocks/>
          </p:cNvCxnSpPr>
          <p:nvPr/>
        </p:nvCxnSpPr>
        <p:spPr>
          <a:xfrm>
            <a:off x="4931785" y="5207000"/>
            <a:ext cx="536142" cy="1270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18A598BB-F286-98C8-F2B7-9806E3C83FD3}"/>
              </a:ext>
            </a:extLst>
          </p:cNvPr>
          <p:cNvCxnSpPr>
            <a:cxnSpLocks/>
          </p:cNvCxnSpPr>
          <p:nvPr/>
        </p:nvCxnSpPr>
        <p:spPr>
          <a:xfrm>
            <a:off x="5585042" y="5213350"/>
            <a:ext cx="536142" cy="12700"/>
          </a:xfrm>
          <a:prstGeom prst="line">
            <a:avLst/>
          </a:prstGeom>
          <a:ln w="38100">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82856E71-571C-36E9-53BB-E8B8702CC2B9}"/>
              </a:ext>
            </a:extLst>
          </p:cNvPr>
          <p:cNvCxnSpPr/>
          <p:nvPr/>
        </p:nvCxnSpPr>
        <p:spPr>
          <a:xfrm>
            <a:off x="5738813" y="3790950"/>
            <a:ext cx="209550" cy="0"/>
          </a:xfrm>
          <a:prstGeom prst="line">
            <a:avLst/>
          </a:prstGeom>
          <a:ln w="38100">
            <a:solidFill>
              <a:srgbClr val="0070C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342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xit" presetSubtype="0" fill="hold" grpId="1" nodeType="withEffect">
                                  <p:stCondLst>
                                    <p:cond delay="0"/>
                                  </p:stCondLst>
                                  <p:childTnLst>
                                    <p:animEffect transition="out" filter="fade">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500"/>
                                        <p:tgtEl>
                                          <p:spTgt spid="3">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fade">
                                      <p:cBhvr>
                                        <p:cTn id="54" dur="500"/>
                                        <p:tgtEl>
                                          <p:spTgt spid="3">
                                            <p:txEl>
                                              <p:pRg st="8" end="8"/>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par>
                                <p:cTn id="58" presetID="10" presetClass="exit" presetSubtype="0" fill="hold" grpId="1" nodeType="withEffect">
                                  <p:stCondLst>
                                    <p:cond delay="0"/>
                                  </p:stCondLst>
                                  <p:childTnLst>
                                    <p:animEffect transition="out" filter="fade">
                                      <p:cBhvr>
                                        <p:cTn id="59" dur="500"/>
                                        <p:tgtEl>
                                          <p:spTgt spid="17"/>
                                        </p:tgtEl>
                                      </p:cBhvr>
                                    </p:animEffect>
                                    <p:set>
                                      <p:cBhvr>
                                        <p:cTn id="60" dur="1" fill="hold">
                                          <p:stCondLst>
                                            <p:cond delay="499"/>
                                          </p:stCondLst>
                                        </p:cTn>
                                        <p:tgtEl>
                                          <p:spTgt spid="17"/>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Effect transition="in" filter="fade">
                                      <p:cBhvr>
                                        <p:cTn id="6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7" grpId="0" animBg="1"/>
      <p:bldP spid="1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1B4D1-F016-F92C-0D25-C03AE559327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981A1D-D704-5BBB-8C3F-83A875944542}"/>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sz="2400" dirty="0"/>
              <a:t>Monopolistic Competition: A market structure in which many firms sell products that are similar, but not identical.</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Many Firms: </a:t>
            </a:r>
          </a:p>
          <a:p>
            <a:pPr lvl="1">
              <a:defRPr sz="2000">
                <a:solidFill>
                  <a:srgbClr val="000000"/>
                </a:solidFill>
                <a:latin typeface="Garamond"/>
              </a:defRPr>
            </a:pPr>
            <a:r>
              <a:rPr lang="en-US" sz="2000" dirty="0"/>
              <a:t>Many firms compete for the same group of customers.</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Product Differentiation: </a:t>
            </a:r>
          </a:p>
          <a:p>
            <a:pPr lvl="1">
              <a:defRPr sz="2000">
                <a:solidFill>
                  <a:srgbClr val="000000"/>
                </a:solidFill>
                <a:latin typeface="Garamond"/>
              </a:defRPr>
            </a:pPr>
            <a:r>
              <a:rPr lang="en-US" sz="2000" dirty="0"/>
              <a:t>Each firm offers a product that is slightly different from those of its competitors.</a:t>
            </a:r>
          </a:p>
          <a:p>
            <a:pPr lvl="1">
              <a:defRPr sz="2000">
                <a:solidFill>
                  <a:srgbClr val="000000"/>
                </a:solidFill>
                <a:latin typeface="Garamond"/>
              </a:defRPr>
            </a:pPr>
            <a:r>
              <a:rPr lang="en-US" sz="2000" dirty="0"/>
              <a:t>This gives each firm some market power and a downward-sloping demand curve.</a:t>
            </a:r>
          </a:p>
          <a:p>
            <a:pPr lvl="4">
              <a:defRPr sz="2000">
                <a:solidFill>
                  <a:srgbClr val="000000"/>
                </a:solidFill>
                <a:latin typeface="Garamond"/>
              </a:defRPr>
            </a:pPr>
            <a:endParaRPr lang="en-US" sz="1200" dirty="0"/>
          </a:p>
          <a:p>
            <a:pPr>
              <a:defRPr sz="2000">
                <a:solidFill>
                  <a:srgbClr val="000000"/>
                </a:solidFill>
                <a:latin typeface="Garamond"/>
              </a:defRPr>
            </a:pPr>
            <a:r>
              <a:rPr lang="en-US" sz="2400" dirty="0"/>
              <a:t>(Add-on for the Long-Run) Free Entry and Exit:</a:t>
            </a:r>
          </a:p>
          <a:p>
            <a:pPr lvl="1">
              <a:defRPr sz="2000">
                <a:solidFill>
                  <a:srgbClr val="000000"/>
                </a:solidFill>
                <a:latin typeface="Garamond"/>
              </a:defRPr>
            </a:pPr>
            <a:r>
              <a:rPr lang="en-US" sz="2000" dirty="0"/>
              <a:t>Firms can enter or exit the market without significant barriers.</a:t>
            </a:r>
          </a:p>
          <a:p>
            <a:pPr lvl="1">
              <a:defRPr sz="2000">
                <a:solidFill>
                  <a:srgbClr val="000000"/>
                </a:solidFill>
                <a:latin typeface="Garamond"/>
              </a:defRPr>
            </a:pPr>
            <a:r>
              <a:rPr lang="en-US" sz="2000" dirty="0"/>
              <a:t>The number of firms adjusts until economic profits are driven to zero.</a:t>
            </a:r>
          </a:p>
        </p:txBody>
      </p:sp>
      <p:sp>
        <p:nvSpPr>
          <p:cNvPr id="4" name="Rectangle 3">
            <a:extLst>
              <a:ext uri="{FF2B5EF4-FFF2-40B4-BE49-F238E27FC236}">
                <a16:creationId xmlns:a16="http://schemas.microsoft.com/office/drawing/2014/main" id="{52675312-CEA4-4C5C-29F5-E9620545896D}"/>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EA8411-B13F-E5DD-D425-0D0F3C90EC73}"/>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Characteristics of Monopolistic Competition</a:t>
            </a:r>
          </a:p>
        </p:txBody>
      </p:sp>
      <p:sp>
        <p:nvSpPr>
          <p:cNvPr id="5" name="Rectangle 4">
            <a:extLst>
              <a:ext uri="{FF2B5EF4-FFF2-40B4-BE49-F238E27FC236}">
                <a16:creationId xmlns:a16="http://schemas.microsoft.com/office/drawing/2014/main" id="{3EDEBECF-FBED-7587-FA52-3887C84ED634}"/>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B75B3B5A-A987-9211-9CD2-AB0225DABD1F}"/>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64457FBC-A80F-5E94-DCB5-3455FE554B15}"/>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4</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383194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E21C7-E4E1-FE00-9D74-069349B9FB8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0EF7A8-42FF-DA53-5758-AC615BC93448}"/>
              </a:ext>
            </a:extLst>
          </p:cNvPr>
          <p:cNvSpPr>
            <a:spLocks noGrp="1"/>
          </p:cNvSpPr>
          <p:nvPr>
            <p:ph idx="1"/>
          </p:nvPr>
        </p:nvSpPr>
        <p:spPr>
          <a:xfrm>
            <a:off x="4819650" y="1300900"/>
            <a:ext cx="6827404" cy="5081046"/>
          </a:xfrm>
        </p:spPr>
        <p:txBody>
          <a:bodyPr>
            <a:normAutofit lnSpcReduction="10000"/>
          </a:bodyPr>
          <a:lstStyle/>
          <a:p>
            <a:pPr>
              <a:defRPr sz="2000">
                <a:solidFill>
                  <a:srgbClr val="000000"/>
                </a:solidFill>
                <a:latin typeface="Garamond"/>
              </a:defRPr>
            </a:pPr>
            <a:r>
              <a:rPr lang="en-US" altLang="zh-TW" sz="2400" dirty="0"/>
              <a:t>Two competing merchants: Antonio and Shylock.</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Two levels of prices: High (H) or Low (L).</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The payoff structure is as follows:</a:t>
            </a:r>
          </a:p>
          <a:p>
            <a:pPr lvl="1">
              <a:defRPr sz="2000">
                <a:solidFill>
                  <a:srgbClr val="000000"/>
                </a:solidFill>
                <a:latin typeface="Garamond"/>
              </a:defRPr>
            </a:pPr>
            <a:r>
              <a:rPr lang="en-US" altLang="zh-TW" sz="2000" dirty="0"/>
              <a:t>If both Antonio and Shylock choose H, they each earn $500 in profits.</a:t>
            </a:r>
          </a:p>
          <a:p>
            <a:pPr lvl="1">
              <a:defRPr sz="2000">
                <a:solidFill>
                  <a:srgbClr val="000000"/>
                </a:solidFill>
                <a:latin typeface="Garamond"/>
              </a:defRPr>
            </a:pPr>
            <a:r>
              <a:rPr lang="en-US" altLang="zh-TW" sz="2000" dirty="0"/>
              <a:t>If both Antonio and Shylock choose L, they each earn $200 in profits.</a:t>
            </a:r>
          </a:p>
          <a:p>
            <a:pPr lvl="1">
              <a:defRPr sz="2000">
                <a:solidFill>
                  <a:srgbClr val="000000"/>
                </a:solidFill>
                <a:latin typeface="Garamond"/>
              </a:defRPr>
            </a:pPr>
            <a:r>
              <a:rPr lang="en-US" altLang="zh-TW" sz="2000" dirty="0"/>
              <a:t>If one chooses H while the other chooses L, the merchant who chooses H earns $50 in profits, while the merchant who chooses L earns $800 in profits.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Task: Represent this game in its normal form and find the Nash equilibrium.</a:t>
            </a:r>
          </a:p>
          <a:p>
            <a:pPr lvl="3">
              <a:defRPr sz="2000">
                <a:solidFill>
                  <a:srgbClr val="000000"/>
                </a:solidFill>
                <a:latin typeface="Garamond"/>
              </a:defRPr>
            </a:pPr>
            <a:endParaRPr lang="en-US" altLang="zh-TW" sz="1200" dirty="0"/>
          </a:p>
          <a:p>
            <a:pPr>
              <a:defRPr sz="2000">
                <a:solidFill>
                  <a:srgbClr val="000000"/>
                </a:solidFill>
                <a:latin typeface="Garamond"/>
              </a:defRPr>
            </a:pPr>
            <a:endParaRPr lang="en-US" altLang="zh-TW" sz="2400" dirty="0"/>
          </a:p>
          <a:p>
            <a:pPr lvl="1">
              <a:defRPr sz="2000">
                <a:solidFill>
                  <a:srgbClr val="000000"/>
                </a:solidFill>
                <a:latin typeface="Garamond"/>
              </a:defRPr>
            </a:pPr>
            <a:endParaRPr lang="en-US" altLang="zh-TW" sz="2000" dirty="0"/>
          </a:p>
        </p:txBody>
      </p:sp>
      <p:sp>
        <p:nvSpPr>
          <p:cNvPr id="4" name="Rectangle 3">
            <a:extLst>
              <a:ext uri="{FF2B5EF4-FFF2-40B4-BE49-F238E27FC236}">
                <a16:creationId xmlns:a16="http://schemas.microsoft.com/office/drawing/2014/main" id="{A4CD2F39-AEE8-3C6A-F0BE-AA4339C5F9EF}"/>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B53F5B-D8F2-8184-9ECA-C43C0CC96C85}"/>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Exercise: Prisoner’s Dilemma Revisited</a:t>
            </a:r>
          </a:p>
        </p:txBody>
      </p:sp>
      <p:sp>
        <p:nvSpPr>
          <p:cNvPr id="5" name="Rectangle 4">
            <a:extLst>
              <a:ext uri="{FF2B5EF4-FFF2-40B4-BE49-F238E27FC236}">
                <a16:creationId xmlns:a16="http://schemas.microsoft.com/office/drawing/2014/main" id="{C5BE9EB3-0CED-E372-F944-CC8990A7D0DA}"/>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5C971A4E-0772-D623-0720-D893869DB2F6}"/>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D37BDFE1-4CCF-046D-91E3-20E30F21BFB1}"/>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40</a:t>
            </a:fld>
            <a:r>
              <a:rPr lang="en-US" b="1" dirty="0">
                <a:solidFill>
                  <a:schemeClr val="bg1"/>
                </a:solidFill>
                <a:latin typeface="Garamond" panose="02020404030301010803" pitchFamily="18" charset="0"/>
              </a:rPr>
              <a:t> </a:t>
            </a:r>
          </a:p>
        </p:txBody>
      </p:sp>
      <p:pic>
        <p:nvPicPr>
          <p:cNvPr id="1028" name="Picture 4">
            <a:extLst>
              <a:ext uri="{FF2B5EF4-FFF2-40B4-BE49-F238E27FC236}">
                <a16:creationId xmlns:a16="http://schemas.microsoft.com/office/drawing/2014/main" id="{CBD822D5-7725-2492-D3A1-13BFCD1F43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009" r="21294"/>
          <a:stretch/>
        </p:blipFill>
        <p:spPr bwMode="auto">
          <a:xfrm>
            <a:off x="541771" y="1427532"/>
            <a:ext cx="4152901"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21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4718C-0CC5-0DD5-EEE8-C78972AEF4E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8DF419-A1A8-89E0-A56D-2576A4E5F4FC}"/>
              </a:ext>
            </a:extLst>
          </p:cNvPr>
          <p:cNvSpPr>
            <a:spLocks noGrp="1"/>
          </p:cNvSpPr>
          <p:nvPr>
            <p:ph idx="1"/>
          </p:nvPr>
        </p:nvSpPr>
        <p:spPr>
          <a:xfrm>
            <a:off x="6148186" y="1300900"/>
            <a:ext cx="5498869" cy="5081046"/>
          </a:xfrm>
        </p:spPr>
        <p:txBody>
          <a:bodyPr>
            <a:normAutofit/>
          </a:bodyPr>
          <a:lstStyle/>
          <a:p>
            <a:pPr>
              <a:defRPr sz="2000">
                <a:solidFill>
                  <a:srgbClr val="000000"/>
                </a:solidFill>
                <a:latin typeface="Garamond"/>
              </a:defRPr>
            </a:pPr>
            <a:r>
              <a:rPr lang="en-US" altLang="zh-TW" sz="2400" dirty="0"/>
              <a:t>Start by assigning players to rows (Antonio) and columns (Shylock).</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Write down each of their actions.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Fill out the corresponding payoffs:</a:t>
            </a:r>
          </a:p>
          <a:p>
            <a:pPr lvl="1">
              <a:defRPr sz="2000">
                <a:solidFill>
                  <a:srgbClr val="000000"/>
                </a:solidFill>
                <a:latin typeface="Garamond"/>
              </a:defRPr>
            </a:pPr>
            <a:r>
              <a:rPr lang="en-US" altLang="zh-TW" sz="2000" dirty="0"/>
              <a:t>When both choose H, they each earn $500.</a:t>
            </a:r>
          </a:p>
          <a:p>
            <a:pPr lvl="1">
              <a:defRPr sz="2000">
                <a:solidFill>
                  <a:srgbClr val="000000"/>
                </a:solidFill>
                <a:latin typeface="Garamond"/>
              </a:defRPr>
            </a:pPr>
            <a:r>
              <a:rPr lang="en-US" altLang="zh-TW" sz="2000" dirty="0"/>
              <a:t>If Antonio chooses L and Shylock chooses H, Antonio earns $800, and Shylock earns $50.</a:t>
            </a:r>
          </a:p>
          <a:p>
            <a:pPr lvl="1">
              <a:defRPr sz="2000">
                <a:solidFill>
                  <a:srgbClr val="000000"/>
                </a:solidFill>
                <a:latin typeface="Garamond"/>
              </a:defRPr>
            </a:pPr>
            <a:r>
              <a:rPr lang="en-US" altLang="zh-TW" sz="2000" dirty="0"/>
              <a:t>If Antonio chooses H and Shylock chooses L, Antonio earns $50, and Shylock earns $800.</a:t>
            </a:r>
          </a:p>
          <a:p>
            <a:pPr lvl="1">
              <a:defRPr sz="2000">
                <a:solidFill>
                  <a:srgbClr val="000000"/>
                </a:solidFill>
                <a:latin typeface="Garamond"/>
              </a:defRPr>
            </a:pPr>
            <a:r>
              <a:rPr lang="en-US" altLang="zh-TW" sz="2000" dirty="0"/>
              <a:t>When both choose L, they each earn $200.</a:t>
            </a:r>
          </a:p>
          <a:p>
            <a:pPr lvl="1">
              <a:defRPr sz="2000">
                <a:solidFill>
                  <a:srgbClr val="000000"/>
                </a:solidFill>
                <a:latin typeface="Garamond"/>
              </a:defRPr>
            </a:pPr>
            <a:endParaRPr lang="en-US" altLang="zh-TW" sz="2000" dirty="0"/>
          </a:p>
          <a:p>
            <a:pPr lvl="1">
              <a:defRPr sz="2000">
                <a:solidFill>
                  <a:srgbClr val="000000"/>
                </a:solidFill>
                <a:latin typeface="Garamond"/>
              </a:defRPr>
            </a:pPr>
            <a:endParaRPr lang="en-US" altLang="zh-TW" sz="2000" dirty="0"/>
          </a:p>
        </p:txBody>
      </p:sp>
      <p:sp>
        <p:nvSpPr>
          <p:cNvPr id="4" name="Rectangle 3">
            <a:extLst>
              <a:ext uri="{FF2B5EF4-FFF2-40B4-BE49-F238E27FC236}">
                <a16:creationId xmlns:a16="http://schemas.microsoft.com/office/drawing/2014/main" id="{E0C3A21D-FBF6-20D5-81E5-63B9AAAEFBF9}"/>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A8945F-2EB8-8D74-7FD5-12CF220D80BF}"/>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Exercise: Finding the Normal Form Representation</a:t>
            </a:r>
          </a:p>
        </p:txBody>
      </p:sp>
      <p:sp>
        <p:nvSpPr>
          <p:cNvPr id="5" name="Rectangle 4">
            <a:extLst>
              <a:ext uri="{FF2B5EF4-FFF2-40B4-BE49-F238E27FC236}">
                <a16:creationId xmlns:a16="http://schemas.microsoft.com/office/drawing/2014/main" id="{5CB98C34-6557-9514-A035-57D41FE2D002}"/>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F0211DD-0645-4378-6026-10516E82AADC}"/>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70006269-CDE5-5F8E-43B8-B4A1C7C7F990}"/>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41</a:t>
            </a:fld>
            <a:r>
              <a:rPr lang="en-US" b="1" dirty="0">
                <a:solidFill>
                  <a:schemeClr val="bg1"/>
                </a:solidFill>
                <a:latin typeface="Garamond" panose="02020404030301010803" pitchFamily="18" charset="0"/>
              </a:rPr>
              <a:t> </a:t>
            </a:r>
          </a:p>
        </p:txBody>
      </p:sp>
      <p:pic>
        <p:nvPicPr>
          <p:cNvPr id="13" name="Picture 12">
            <a:extLst>
              <a:ext uri="{FF2B5EF4-FFF2-40B4-BE49-F238E27FC236}">
                <a16:creationId xmlns:a16="http://schemas.microsoft.com/office/drawing/2014/main" id="{51AF6D4A-B3A7-5954-C001-04A5E8395BCB}"/>
              </a:ext>
            </a:extLst>
          </p:cNvPr>
          <p:cNvPicPr>
            <a:picLocks noChangeAspect="1"/>
          </p:cNvPicPr>
          <p:nvPr/>
        </p:nvPicPr>
        <p:blipFill>
          <a:blip r:embed="rId2"/>
          <a:srcRect/>
          <a:stretch/>
        </p:blipFill>
        <p:spPr>
          <a:xfrm>
            <a:off x="541770" y="1656132"/>
            <a:ext cx="5498868" cy="4114800"/>
          </a:xfrm>
          <a:prstGeom prst="rect">
            <a:avLst/>
          </a:prstGeom>
        </p:spPr>
      </p:pic>
      <p:pic>
        <p:nvPicPr>
          <p:cNvPr id="28" name="Picture 27" descr="A grid of white squares&#10;&#10;AI-generated content may be incorrect.">
            <a:extLst>
              <a:ext uri="{FF2B5EF4-FFF2-40B4-BE49-F238E27FC236}">
                <a16:creationId xmlns:a16="http://schemas.microsoft.com/office/drawing/2014/main" id="{8251AF23-C80C-D7A5-515E-EF1CD6D21C28}"/>
              </a:ext>
            </a:extLst>
          </p:cNvPr>
          <p:cNvPicPr>
            <a:picLocks noChangeAspect="1"/>
          </p:cNvPicPr>
          <p:nvPr/>
        </p:nvPicPr>
        <p:blipFill>
          <a:blip r:embed="rId3"/>
          <a:stretch>
            <a:fillRect/>
          </a:stretch>
        </p:blipFill>
        <p:spPr>
          <a:xfrm>
            <a:off x="541770" y="1656132"/>
            <a:ext cx="5498869" cy="4114800"/>
          </a:xfrm>
          <a:prstGeom prst="rect">
            <a:avLst/>
          </a:prstGeom>
        </p:spPr>
      </p:pic>
      <p:pic>
        <p:nvPicPr>
          <p:cNvPr id="30" name="Picture 29" descr="A grid of white squares with black letters&#10;&#10;AI-generated content may be incorrect.">
            <a:extLst>
              <a:ext uri="{FF2B5EF4-FFF2-40B4-BE49-F238E27FC236}">
                <a16:creationId xmlns:a16="http://schemas.microsoft.com/office/drawing/2014/main" id="{1CE96D0B-44BF-3818-AB7C-EBDAF58594E5}"/>
              </a:ext>
            </a:extLst>
          </p:cNvPr>
          <p:cNvPicPr>
            <a:picLocks noChangeAspect="1"/>
          </p:cNvPicPr>
          <p:nvPr/>
        </p:nvPicPr>
        <p:blipFill>
          <a:blip r:embed="rId4"/>
          <a:stretch>
            <a:fillRect/>
          </a:stretch>
        </p:blipFill>
        <p:spPr>
          <a:xfrm>
            <a:off x="541770" y="1656132"/>
            <a:ext cx="5498869" cy="4114800"/>
          </a:xfrm>
          <a:prstGeom prst="rect">
            <a:avLst/>
          </a:prstGeom>
        </p:spPr>
      </p:pic>
      <p:pic>
        <p:nvPicPr>
          <p:cNvPr id="32" name="Picture 31" descr="A white grid with black letters and numbers&#10;&#10;AI-generated content may be incorrect.">
            <a:extLst>
              <a:ext uri="{FF2B5EF4-FFF2-40B4-BE49-F238E27FC236}">
                <a16:creationId xmlns:a16="http://schemas.microsoft.com/office/drawing/2014/main" id="{34A2E83A-946C-544E-4F96-3C065622CD39}"/>
              </a:ext>
            </a:extLst>
          </p:cNvPr>
          <p:cNvPicPr>
            <a:picLocks noChangeAspect="1"/>
          </p:cNvPicPr>
          <p:nvPr/>
        </p:nvPicPr>
        <p:blipFill>
          <a:blip r:embed="rId5"/>
          <a:stretch>
            <a:fillRect/>
          </a:stretch>
        </p:blipFill>
        <p:spPr>
          <a:xfrm>
            <a:off x="541770" y="1656132"/>
            <a:ext cx="5498869" cy="4114800"/>
          </a:xfrm>
          <a:prstGeom prst="rect">
            <a:avLst/>
          </a:prstGeom>
        </p:spPr>
      </p:pic>
      <p:pic>
        <p:nvPicPr>
          <p:cNvPr id="34" name="Picture 33" descr="A table with numbers and letters&#10;&#10;AI-generated content may be incorrect.">
            <a:extLst>
              <a:ext uri="{FF2B5EF4-FFF2-40B4-BE49-F238E27FC236}">
                <a16:creationId xmlns:a16="http://schemas.microsoft.com/office/drawing/2014/main" id="{78768DAB-FE92-6857-74B2-FCDE7AF61C4B}"/>
              </a:ext>
            </a:extLst>
          </p:cNvPr>
          <p:cNvPicPr>
            <a:picLocks noChangeAspect="1"/>
          </p:cNvPicPr>
          <p:nvPr/>
        </p:nvPicPr>
        <p:blipFill>
          <a:blip r:embed="rId6"/>
          <a:stretch>
            <a:fillRect/>
          </a:stretch>
        </p:blipFill>
        <p:spPr>
          <a:xfrm>
            <a:off x="541769" y="1656132"/>
            <a:ext cx="5498869" cy="4114800"/>
          </a:xfrm>
          <a:prstGeom prst="rect">
            <a:avLst/>
          </a:prstGeom>
        </p:spPr>
      </p:pic>
      <p:pic>
        <p:nvPicPr>
          <p:cNvPr id="36" name="Picture 35" descr="A table with numbers and letters&#10;&#10;AI-generated content may be incorrect.">
            <a:extLst>
              <a:ext uri="{FF2B5EF4-FFF2-40B4-BE49-F238E27FC236}">
                <a16:creationId xmlns:a16="http://schemas.microsoft.com/office/drawing/2014/main" id="{5877C79E-9CC6-2A7E-86B3-BDCF7B1A6693}"/>
              </a:ext>
            </a:extLst>
          </p:cNvPr>
          <p:cNvPicPr>
            <a:picLocks noChangeAspect="1"/>
          </p:cNvPicPr>
          <p:nvPr/>
        </p:nvPicPr>
        <p:blipFill>
          <a:blip r:embed="rId7"/>
          <a:stretch>
            <a:fillRect/>
          </a:stretch>
        </p:blipFill>
        <p:spPr>
          <a:xfrm>
            <a:off x="541768" y="1656132"/>
            <a:ext cx="5498869" cy="4114800"/>
          </a:xfrm>
          <a:prstGeom prst="rect">
            <a:avLst/>
          </a:prstGeom>
        </p:spPr>
      </p:pic>
      <p:pic>
        <p:nvPicPr>
          <p:cNvPr id="38" name="Picture 37" descr="A table with numbers and letters&#10;&#10;AI-generated content may be incorrect.">
            <a:extLst>
              <a:ext uri="{FF2B5EF4-FFF2-40B4-BE49-F238E27FC236}">
                <a16:creationId xmlns:a16="http://schemas.microsoft.com/office/drawing/2014/main" id="{43D57C81-FC44-AC78-C958-6DE8D3A893CB}"/>
              </a:ext>
            </a:extLst>
          </p:cNvPr>
          <p:cNvPicPr>
            <a:picLocks noChangeAspect="1"/>
          </p:cNvPicPr>
          <p:nvPr/>
        </p:nvPicPr>
        <p:blipFill>
          <a:blip r:embed="rId8"/>
          <a:stretch>
            <a:fillRect/>
          </a:stretch>
        </p:blipFill>
        <p:spPr>
          <a:xfrm>
            <a:off x="541770" y="1656132"/>
            <a:ext cx="5498869" cy="4114800"/>
          </a:xfrm>
          <a:prstGeom prst="rect">
            <a:avLst/>
          </a:prstGeom>
        </p:spPr>
      </p:pic>
    </p:spTree>
    <p:extLst>
      <p:ext uri="{BB962C8B-B14F-4D97-AF65-F5344CB8AC3E}">
        <p14:creationId xmlns:p14="http://schemas.microsoft.com/office/powerpoint/2010/main" val="109437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500"/>
                                        <p:tgtEl>
                                          <p:spTgt spid="3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500"/>
                                        <p:tgtEl>
                                          <p:spTgt spid="3">
                                            <p:txEl>
                                              <p:pRg st="7" end="7"/>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fade">
                                      <p:cBhvr>
                                        <p:cTn id="57" dur="500"/>
                                        <p:tgtEl>
                                          <p:spTgt spid="3">
                                            <p:txEl>
                                              <p:pRg st="8" end="8"/>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1EAF1-81AD-25D9-0C7B-925C7996019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046EE6-AB6A-7E61-9B4E-CCC4CBC2148B}"/>
              </a:ext>
            </a:extLst>
          </p:cNvPr>
          <p:cNvSpPr>
            <a:spLocks noGrp="1"/>
          </p:cNvSpPr>
          <p:nvPr>
            <p:ph idx="1"/>
          </p:nvPr>
        </p:nvSpPr>
        <p:spPr>
          <a:xfrm>
            <a:off x="6148186" y="1300900"/>
            <a:ext cx="5498869" cy="5081046"/>
          </a:xfrm>
        </p:spPr>
        <p:txBody>
          <a:bodyPr>
            <a:normAutofit/>
          </a:bodyPr>
          <a:lstStyle/>
          <a:p>
            <a:pPr>
              <a:defRPr sz="2000">
                <a:solidFill>
                  <a:srgbClr val="000000"/>
                </a:solidFill>
                <a:latin typeface="Garamond"/>
              </a:defRPr>
            </a:pPr>
            <a:r>
              <a:rPr lang="en-US" altLang="zh-TW" sz="2400" dirty="0"/>
              <a:t>Antonio’s Point of View:</a:t>
            </a:r>
          </a:p>
          <a:p>
            <a:pPr lvl="1">
              <a:defRPr sz="2000">
                <a:solidFill>
                  <a:srgbClr val="000000"/>
                </a:solidFill>
                <a:latin typeface="Garamond"/>
              </a:defRPr>
            </a:pPr>
            <a:r>
              <a:rPr lang="en-US" altLang="zh-TW" sz="2000" dirty="0"/>
              <a:t>If Shylock chooses H, my best response is to choose L and earn $800 in profit.</a:t>
            </a:r>
          </a:p>
          <a:p>
            <a:pPr lvl="1">
              <a:defRPr sz="2000">
                <a:solidFill>
                  <a:srgbClr val="000000"/>
                </a:solidFill>
                <a:latin typeface="Garamond"/>
              </a:defRPr>
            </a:pPr>
            <a:r>
              <a:rPr lang="en-US" altLang="zh-TW" sz="2000" dirty="0"/>
              <a:t>If Shylock chooses L, my best response is to choose L and earn $200 in profit.</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Shylock’s Point of View:</a:t>
            </a:r>
            <a:endParaRPr lang="en-US" altLang="zh-TW" sz="2000" dirty="0"/>
          </a:p>
          <a:p>
            <a:pPr lvl="1">
              <a:defRPr sz="2000">
                <a:solidFill>
                  <a:srgbClr val="000000"/>
                </a:solidFill>
                <a:latin typeface="Garamond"/>
              </a:defRPr>
            </a:pPr>
            <a:r>
              <a:rPr lang="en-US" altLang="zh-TW" sz="2000" dirty="0"/>
              <a:t>If Antonio chooses H, my best response is to choose L and earn $800 in profit.</a:t>
            </a:r>
          </a:p>
          <a:p>
            <a:pPr lvl="1">
              <a:defRPr sz="2000">
                <a:solidFill>
                  <a:srgbClr val="000000"/>
                </a:solidFill>
                <a:latin typeface="Garamond"/>
              </a:defRPr>
            </a:pPr>
            <a:r>
              <a:rPr lang="en-US" altLang="zh-TW" sz="2000" dirty="0"/>
              <a:t>If Antonio chooses L, my best response is to choose L and earn $200 in profit.</a:t>
            </a:r>
          </a:p>
          <a:p>
            <a:pPr lvl="4">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The Nash Equilibrium is found at (L,L).</a:t>
            </a:r>
          </a:p>
          <a:p>
            <a:pPr marL="457200" lvl="1" indent="0">
              <a:buNone/>
              <a:defRPr sz="2000">
                <a:solidFill>
                  <a:srgbClr val="000000"/>
                </a:solidFill>
                <a:latin typeface="Garamond"/>
              </a:defRPr>
            </a:pPr>
            <a:endParaRPr lang="en-US" altLang="zh-TW" sz="2000" dirty="0"/>
          </a:p>
          <a:p>
            <a:pPr lvl="1">
              <a:defRPr sz="2000">
                <a:solidFill>
                  <a:srgbClr val="000000"/>
                </a:solidFill>
                <a:latin typeface="Garamond"/>
              </a:defRPr>
            </a:pPr>
            <a:endParaRPr lang="en-US" altLang="zh-TW" sz="2000" dirty="0"/>
          </a:p>
        </p:txBody>
      </p:sp>
      <p:sp>
        <p:nvSpPr>
          <p:cNvPr id="4" name="Rectangle 3">
            <a:extLst>
              <a:ext uri="{FF2B5EF4-FFF2-40B4-BE49-F238E27FC236}">
                <a16:creationId xmlns:a16="http://schemas.microsoft.com/office/drawing/2014/main" id="{E3F1501A-4259-4267-DC35-58DED42DB2D3}"/>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03CE98-9871-D3FF-33F9-FCDDABBB31F4}"/>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Exercise: Finding the Nash Equilibrium</a:t>
            </a:r>
          </a:p>
        </p:txBody>
      </p:sp>
      <p:sp>
        <p:nvSpPr>
          <p:cNvPr id="5" name="Rectangle 4">
            <a:extLst>
              <a:ext uri="{FF2B5EF4-FFF2-40B4-BE49-F238E27FC236}">
                <a16:creationId xmlns:a16="http://schemas.microsoft.com/office/drawing/2014/main" id="{1D4F20A0-AD5C-E884-9685-7FC494FF6878}"/>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74C9EEEA-39CF-ED87-23BB-7DE749146C79}"/>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86771383-6AE3-0E1C-5B74-DA2D1FDC98BC}"/>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42</a:t>
            </a:fld>
            <a:r>
              <a:rPr lang="en-US" b="1" dirty="0">
                <a:solidFill>
                  <a:schemeClr val="bg1"/>
                </a:solidFill>
                <a:latin typeface="Garamond" panose="02020404030301010803" pitchFamily="18" charset="0"/>
              </a:rPr>
              <a:t> </a:t>
            </a:r>
          </a:p>
        </p:txBody>
      </p:sp>
      <p:pic>
        <p:nvPicPr>
          <p:cNvPr id="13" name="Picture 12">
            <a:extLst>
              <a:ext uri="{FF2B5EF4-FFF2-40B4-BE49-F238E27FC236}">
                <a16:creationId xmlns:a16="http://schemas.microsoft.com/office/drawing/2014/main" id="{09B4E04F-DB7C-5BEE-772B-8A90E00B6145}"/>
              </a:ext>
            </a:extLst>
          </p:cNvPr>
          <p:cNvPicPr>
            <a:picLocks noChangeAspect="1"/>
          </p:cNvPicPr>
          <p:nvPr/>
        </p:nvPicPr>
        <p:blipFill>
          <a:blip r:embed="rId2"/>
          <a:srcRect/>
          <a:stretch/>
        </p:blipFill>
        <p:spPr>
          <a:xfrm>
            <a:off x="541770" y="1656132"/>
            <a:ext cx="5498868" cy="4114799"/>
          </a:xfrm>
          <a:prstGeom prst="rect">
            <a:avLst/>
          </a:prstGeom>
        </p:spPr>
      </p:pic>
      <p:cxnSp>
        <p:nvCxnSpPr>
          <p:cNvPr id="8" name="Straight Connector 7">
            <a:extLst>
              <a:ext uri="{FF2B5EF4-FFF2-40B4-BE49-F238E27FC236}">
                <a16:creationId xmlns:a16="http://schemas.microsoft.com/office/drawing/2014/main" id="{0C22315E-7678-F6BA-42B8-DBEDEBC33662}"/>
              </a:ext>
            </a:extLst>
          </p:cNvPr>
          <p:cNvCxnSpPr>
            <a:cxnSpLocks/>
          </p:cNvCxnSpPr>
          <p:nvPr/>
        </p:nvCxnSpPr>
        <p:spPr>
          <a:xfrm>
            <a:off x="2790824" y="5219700"/>
            <a:ext cx="600076"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BE26FC43-1A05-40E3-BF96-58B2B539DA3D}"/>
              </a:ext>
            </a:extLst>
          </p:cNvPr>
          <p:cNvCxnSpPr>
            <a:cxnSpLocks/>
          </p:cNvCxnSpPr>
          <p:nvPr/>
        </p:nvCxnSpPr>
        <p:spPr>
          <a:xfrm>
            <a:off x="4457699" y="5219700"/>
            <a:ext cx="600076"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D0728492-8810-366D-8E30-83CE78843CF8}"/>
              </a:ext>
            </a:extLst>
          </p:cNvPr>
          <p:cNvCxnSpPr>
            <a:cxnSpLocks/>
          </p:cNvCxnSpPr>
          <p:nvPr/>
        </p:nvCxnSpPr>
        <p:spPr>
          <a:xfrm>
            <a:off x="5067300" y="3771573"/>
            <a:ext cx="693737" cy="0"/>
          </a:xfrm>
          <a:prstGeom prst="line">
            <a:avLst/>
          </a:prstGeom>
          <a:ln w="38100">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AB7C27C5-7096-7F06-1998-B7978877AD56}"/>
              </a:ext>
            </a:extLst>
          </p:cNvPr>
          <p:cNvCxnSpPr>
            <a:cxnSpLocks/>
          </p:cNvCxnSpPr>
          <p:nvPr/>
        </p:nvCxnSpPr>
        <p:spPr>
          <a:xfrm>
            <a:off x="5153025" y="5219373"/>
            <a:ext cx="693737" cy="0"/>
          </a:xfrm>
          <a:prstGeom prst="line">
            <a:avLst/>
          </a:prstGeom>
          <a:ln w="38100">
            <a:solidFill>
              <a:srgbClr val="0070C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325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D0057-2CF2-524B-E6B9-6EA03CF97D0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858AB5-A057-840A-B271-7C3E1615B87E}"/>
              </a:ext>
            </a:extLst>
          </p:cNvPr>
          <p:cNvSpPr>
            <a:spLocks noGrp="1"/>
          </p:cNvSpPr>
          <p:nvPr>
            <p:ph idx="1"/>
          </p:nvPr>
        </p:nvSpPr>
        <p:spPr>
          <a:xfrm>
            <a:off x="541771" y="1300900"/>
            <a:ext cx="11105283" cy="5081046"/>
          </a:xfrm>
        </p:spPr>
        <p:txBody>
          <a:bodyPr>
            <a:normAutofit/>
          </a:bodyPr>
          <a:lstStyle/>
          <a:p>
            <a:pPr>
              <a:defRPr sz="2000">
                <a:solidFill>
                  <a:srgbClr val="000000"/>
                </a:solidFill>
                <a:latin typeface="Garamond"/>
              </a:defRPr>
            </a:pPr>
            <a:r>
              <a:rPr lang="en-US" altLang="zh-TW" sz="2400" dirty="0"/>
              <a:t>In reality, not all criminals or duopolies fall into the trap of the prisoner’s dilemma.</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Game theory offers a potential reason: many games are repeated over time.</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Suppose the game between Antonio and Shylock is played every week when they receive a new shipment of goods.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Either player can adopt a “trigger strategy” that states:</a:t>
            </a:r>
          </a:p>
          <a:p>
            <a:pPr lvl="1">
              <a:defRPr sz="2000">
                <a:solidFill>
                  <a:srgbClr val="000000"/>
                </a:solidFill>
                <a:latin typeface="Garamond"/>
              </a:defRPr>
            </a:pPr>
            <a:r>
              <a:rPr lang="en-US" altLang="zh-TW" sz="2000" dirty="0"/>
              <a:t>“As long as you keep choosing H (cooperate), I will keep choosing H as well.”</a:t>
            </a:r>
          </a:p>
          <a:p>
            <a:pPr lvl="1">
              <a:defRPr sz="2000">
                <a:solidFill>
                  <a:srgbClr val="000000"/>
                </a:solidFill>
                <a:latin typeface="Garamond"/>
              </a:defRPr>
            </a:pPr>
            <a:r>
              <a:rPr lang="en-US" altLang="zh-TW" sz="2000" dirty="0"/>
              <a:t>“If you choose L (defect) even once, I will switch to L forever.”</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The short-term benefit of defecting lasts only a week, while the punishment continues for as long as the relationship does, which creates an incentive for long-term cooperation.</a:t>
            </a:r>
          </a:p>
          <a:p>
            <a:pPr lvl="1">
              <a:defRPr sz="2000">
                <a:solidFill>
                  <a:srgbClr val="000000"/>
                </a:solidFill>
                <a:latin typeface="Garamond"/>
              </a:defRPr>
            </a:pPr>
            <a:endParaRPr lang="en-US" altLang="zh-TW" sz="2000" dirty="0"/>
          </a:p>
        </p:txBody>
      </p:sp>
      <p:sp>
        <p:nvSpPr>
          <p:cNvPr id="4" name="Rectangle 3">
            <a:extLst>
              <a:ext uri="{FF2B5EF4-FFF2-40B4-BE49-F238E27FC236}">
                <a16:creationId xmlns:a16="http://schemas.microsoft.com/office/drawing/2014/main" id="{10824BDC-714E-14A8-1057-B9C3C74D858B}"/>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D984DD-F953-37A2-81B1-18E8271A3FFD}"/>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Potential for Cooperation: Repeated Games</a:t>
            </a:r>
          </a:p>
        </p:txBody>
      </p:sp>
      <p:sp>
        <p:nvSpPr>
          <p:cNvPr id="5" name="Rectangle 4">
            <a:extLst>
              <a:ext uri="{FF2B5EF4-FFF2-40B4-BE49-F238E27FC236}">
                <a16:creationId xmlns:a16="http://schemas.microsoft.com/office/drawing/2014/main" id="{2510B941-3C43-9D8B-7DA9-EED0E1633892}"/>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860C5764-288B-49D0-ED6C-9F175959D1A3}"/>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AFBBC45D-92BE-A0BE-E599-214BEE7DC3DD}"/>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43</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298121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10C35-AC71-64C8-2653-DE9880856F3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EB98F11-FD9F-D18C-74A5-841C9CA2FE2B}"/>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F33AF4-544A-057F-1577-649A9D003F35}"/>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Hawk-Dove Game</a:t>
            </a:r>
          </a:p>
        </p:txBody>
      </p:sp>
      <p:sp>
        <p:nvSpPr>
          <p:cNvPr id="5" name="Rectangle 4">
            <a:extLst>
              <a:ext uri="{FF2B5EF4-FFF2-40B4-BE49-F238E27FC236}">
                <a16:creationId xmlns:a16="http://schemas.microsoft.com/office/drawing/2014/main" id="{BC52E20D-59DE-4374-96AE-B77E51957833}"/>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F1DDDB41-C4E8-0A50-BA2F-E86EA4998A54}"/>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15526DFD-F1D9-B27D-C47D-E7701B3A9B0E}"/>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44</a:t>
            </a:fld>
            <a:r>
              <a:rPr lang="en-US" b="1" dirty="0">
                <a:solidFill>
                  <a:schemeClr val="bg1"/>
                </a:solidFill>
                <a:latin typeface="Garamond" panose="02020404030301010803" pitchFamily="18" charset="0"/>
              </a:rPr>
              <a:t> </a:t>
            </a:r>
          </a:p>
        </p:txBody>
      </p:sp>
      <p:sp>
        <p:nvSpPr>
          <p:cNvPr id="8" name="Content Placeholder 2">
            <a:extLst>
              <a:ext uri="{FF2B5EF4-FFF2-40B4-BE49-F238E27FC236}">
                <a16:creationId xmlns:a16="http://schemas.microsoft.com/office/drawing/2014/main" id="{AD669CEA-7DF6-82A5-20DB-76D5D582C9B7}"/>
              </a:ext>
            </a:extLst>
          </p:cNvPr>
          <p:cNvSpPr txBox="1">
            <a:spLocks/>
          </p:cNvSpPr>
          <p:nvPr/>
        </p:nvSpPr>
        <p:spPr>
          <a:xfrm>
            <a:off x="4017673" y="1300900"/>
            <a:ext cx="7629382" cy="508104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sz="2000">
                <a:solidFill>
                  <a:srgbClr val="000000"/>
                </a:solidFill>
                <a:latin typeface="Garamond"/>
              </a:defRPr>
            </a:pPr>
            <a:r>
              <a:rPr lang="en-US" altLang="zh-TW" sz="2400" dirty="0">
                <a:solidFill>
                  <a:srgbClr val="000000"/>
                </a:solidFill>
                <a:latin typeface="Garamond"/>
              </a:rPr>
              <a:t>Players:</a:t>
            </a:r>
          </a:p>
          <a:p>
            <a:pPr lvl="1">
              <a:defRPr sz="2000">
                <a:solidFill>
                  <a:srgbClr val="000000"/>
                </a:solidFill>
                <a:latin typeface="Garamond"/>
              </a:defRPr>
            </a:pPr>
            <a:r>
              <a:rPr lang="en-US" altLang="zh-TW" sz="2000" dirty="0">
                <a:solidFill>
                  <a:srgbClr val="000000"/>
                </a:solidFill>
                <a:latin typeface="Garamond"/>
              </a:rPr>
              <a:t>Driver A</a:t>
            </a:r>
          </a:p>
          <a:p>
            <a:pPr lvl="1">
              <a:defRPr sz="2000">
                <a:solidFill>
                  <a:srgbClr val="000000"/>
                </a:solidFill>
                <a:latin typeface="Garamond"/>
              </a:defRPr>
            </a:pPr>
            <a:r>
              <a:rPr lang="en-US" altLang="zh-TW" sz="2000" dirty="0">
                <a:solidFill>
                  <a:srgbClr val="000000"/>
                </a:solidFill>
                <a:latin typeface="Garamond"/>
              </a:rPr>
              <a:t>Driver B</a:t>
            </a:r>
          </a:p>
          <a:p>
            <a:pPr lvl="4">
              <a:defRPr sz="2000">
                <a:solidFill>
                  <a:srgbClr val="000000"/>
                </a:solidFill>
                <a:latin typeface="Garamond"/>
              </a:defRPr>
            </a:pPr>
            <a:endParaRPr lang="en-US" altLang="zh-TW" sz="1200" dirty="0">
              <a:solidFill>
                <a:srgbClr val="000000"/>
              </a:solidFill>
              <a:latin typeface="Garamond"/>
            </a:endParaRPr>
          </a:p>
          <a:p>
            <a:pPr>
              <a:defRPr sz="2000">
                <a:solidFill>
                  <a:srgbClr val="000000"/>
                </a:solidFill>
                <a:latin typeface="Garamond"/>
              </a:defRPr>
            </a:pPr>
            <a:r>
              <a:rPr lang="en-US" altLang="zh-TW" sz="2400" dirty="0">
                <a:solidFill>
                  <a:srgbClr val="000000"/>
                </a:solidFill>
                <a:latin typeface="Garamond"/>
              </a:rPr>
              <a:t>Payoffs:</a:t>
            </a:r>
          </a:p>
          <a:p>
            <a:pPr marL="457200" lvl="1" indent="0">
              <a:buNone/>
              <a:defRPr sz="2000">
                <a:solidFill>
                  <a:srgbClr val="000000"/>
                </a:solidFill>
                <a:latin typeface="Garamond"/>
              </a:defRPr>
            </a:pPr>
            <a:endParaRPr lang="en-US" altLang="zh-TW" sz="2000" dirty="0">
              <a:solidFill>
                <a:srgbClr val="000000"/>
              </a:solidFill>
              <a:latin typeface="Garamond"/>
            </a:endParaRPr>
          </a:p>
          <a:p>
            <a:pPr marL="457200" lvl="1" indent="0">
              <a:buNone/>
              <a:defRPr sz="2000">
                <a:solidFill>
                  <a:srgbClr val="000000"/>
                </a:solidFill>
                <a:latin typeface="Garamond"/>
              </a:defRPr>
            </a:pPr>
            <a:endParaRPr lang="en-US" altLang="zh-TW" sz="2000" dirty="0">
              <a:solidFill>
                <a:srgbClr val="000000"/>
              </a:solidFill>
              <a:latin typeface="Garamond"/>
            </a:endParaRPr>
          </a:p>
          <a:p>
            <a:pPr lvl="1">
              <a:defRPr sz="2000">
                <a:solidFill>
                  <a:srgbClr val="000000"/>
                </a:solidFill>
                <a:latin typeface="Garamond"/>
              </a:defRPr>
            </a:pPr>
            <a:endParaRPr lang="en-US" altLang="zh-TW" sz="2000" dirty="0">
              <a:solidFill>
                <a:srgbClr val="000000"/>
              </a:solidFill>
              <a:latin typeface="Garamond"/>
            </a:endParaRPr>
          </a:p>
          <a:p>
            <a:pPr lvl="1">
              <a:defRPr sz="2000">
                <a:solidFill>
                  <a:srgbClr val="000000"/>
                </a:solidFill>
                <a:latin typeface="Garamond"/>
              </a:defRPr>
            </a:pPr>
            <a:endParaRPr lang="en-US" altLang="zh-TW" sz="2000" dirty="0">
              <a:solidFill>
                <a:srgbClr val="000000"/>
              </a:solidFill>
              <a:latin typeface="Garamond"/>
            </a:endParaRPr>
          </a:p>
          <a:p>
            <a:pPr lvl="2">
              <a:defRPr sz="2000">
                <a:solidFill>
                  <a:srgbClr val="000000"/>
                </a:solidFill>
                <a:latin typeface="Garamond"/>
              </a:defRPr>
            </a:pPr>
            <a:endParaRPr lang="en-US" altLang="zh-TW" sz="1600" dirty="0">
              <a:solidFill>
                <a:srgbClr val="000000"/>
              </a:solidFill>
              <a:latin typeface="Garamond"/>
            </a:endParaRPr>
          </a:p>
          <a:p>
            <a:pPr lvl="3">
              <a:defRPr sz="2000">
                <a:solidFill>
                  <a:srgbClr val="000000"/>
                </a:solidFill>
                <a:latin typeface="Garamond"/>
              </a:defRPr>
            </a:pPr>
            <a:endParaRPr lang="en-US" altLang="zh-TW" sz="1200" dirty="0">
              <a:solidFill>
                <a:srgbClr val="000000"/>
              </a:solidFill>
              <a:latin typeface="Garamond"/>
            </a:endParaRPr>
          </a:p>
          <a:p>
            <a:pPr>
              <a:defRPr sz="2000">
                <a:solidFill>
                  <a:srgbClr val="000000"/>
                </a:solidFill>
                <a:latin typeface="Garamond"/>
              </a:defRPr>
            </a:pPr>
            <a:r>
              <a:rPr lang="en-US" altLang="zh-TW" sz="2400" dirty="0">
                <a:solidFill>
                  <a:srgbClr val="000000"/>
                </a:solidFill>
                <a:latin typeface="Garamond"/>
              </a:rPr>
              <a:t>Information:</a:t>
            </a:r>
          </a:p>
          <a:p>
            <a:pPr lvl="1">
              <a:defRPr sz="2000">
                <a:solidFill>
                  <a:srgbClr val="000000"/>
                </a:solidFill>
                <a:latin typeface="Garamond"/>
              </a:defRPr>
            </a:pPr>
            <a:r>
              <a:rPr lang="en-US" altLang="zh-TW" sz="2000" dirty="0">
                <a:solidFill>
                  <a:srgbClr val="000000"/>
                </a:solidFill>
                <a:latin typeface="Garamond"/>
              </a:rPr>
              <a:t>A and B make their decisions simultaneously.</a:t>
            </a:r>
          </a:p>
          <a:p>
            <a:pPr lvl="1">
              <a:defRPr sz="2000">
                <a:solidFill>
                  <a:srgbClr val="000000"/>
                </a:solidFill>
                <a:latin typeface="Garamond"/>
              </a:defRPr>
            </a:pPr>
            <a:r>
              <a:rPr lang="en-US" altLang="zh-TW" sz="2000" dirty="0">
                <a:solidFill>
                  <a:srgbClr val="000000"/>
                </a:solidFill>
                <a:latin typeface="Garamond"/>
              </a:rPr>
              <a:t>A and B both know the rules and payoffs of the game.</a:t>
            </a:r>
          </a:p>
          <a:p>
            <a:pPr>
              <a:defRPr sz="2000">
                <a:solidFill>
                  <a:srgbClr val="000000"/>
                </a:solidFill>
                <a:latin typeface="Garamond"/>
              </a:defRPr>
            </a:pPr>
            <a:endParaRPr lang="en-US" altLang="zh-TW" sz="2400" dirty="0">
              <a:solidFill>
                <a:srgbClr val="000000"/>
              </a:solidFill>
              <a:latin typeface="Garamond"/>
            </a:endParaRPr>
          </a:p>
        </p:txBody>
      </p:sp>
      <p:sp>
        <p:nvSpPr>
          <p:cNvPr id="16" name="Content Placeholder 2">
            <a:extLst>
              <a:ext uri="{FF2B5EF4-FFF2-40B4-BE49-F238E27FC236}">
                <a16:creationId xmlns:a16="http://schemas.microsoft.com/office/drawing/2014/main" id="{881F09EF-FC81-9212-EDAC-0B7C8EB89C9D}"/>
              </a:ext>
            </a:extLst>
          </p:cNvPr>
          <p:cNvSpPr txBox="1">
            <a:spLocks/>
          </p:cNvSpPr>
          <p:nvPr/>
        </p:nvSpPr>
        <p:spPr>
          <a:xfrm>
            <a:off x="6565392" y="1300900"/>
            <a:ext cx="5234063" cy="508104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sz="2000">
                <a:solidFill>
                  <a:srgbClr val="000000"/>
                </a:solidFill>
                <a:latin typeface="Garamond"/>
              </a:defRPr>
            </a:pPr>
            <a:r>
              <a:rPr lang="en-US" altLang="zh-TW" sz="2400" dirty="0">
                <a:solidFill>
                  <a:srgbClr val="000000"/>
                </a:solidFill>
                <a:latin typeface="Garamond"/>
              </a:rPr>
              <a:t>Strategies:</a:t>
            </a:r>
          </a:p>
          <a:p>
            <a:pPr lvl="1">
              <a:defRPr sz="2000">
                <a:solidFill>
                  <a:srgbClr val="000000"/>
                </a:solidFill>
                <a:latin typeface="Garamond"/>
              </a:defRPr>
            </a:pPr>
            <a:r>
              <a:rPr lang="en-US" altLang="zh-TW" sz="2000" dirty="0">
                <a:solidFill>
                  <a:srgbClr val="000000"/>
                </a:solidFill>
                <a:latin typeface="Garamond"/>
              </a:rPr>
              <a:t>Hawk (H): Driving Straight.</a:t>
            </a:r>
          </a:p>
          <a:p>
            <a:pPr lvl="1">
              <a:defRPr sz="2000">
                <a:solidFill>
                  <a:srgbClr val="000000"/>
                </a:solidFill>
                <a:latin typeface="Garamond"/>
              </a:defRPr>
            </a:pPr>
            <a:r>
              <a:rPr lang="en-US" altLang="zh-TW" sz="2000" dirty="0">
                <a:solidFill>
                  <a:srgbClr val="000000"/>
                </a:solidFill>
                <a:latin typeface="Garamond"/>
              </a:rPr>
              <a:t>Dove (D): Swerving to Avoid.</a:t>
            </a:r>
          </a:p>
          <a:p>
            <a:pPr lvl="3">
              <a:defRPr sz="2000">
                <a:solidFill>
                  <a:srgbClr val="000000"/>
                </a:solidFill>
                <a:latin typeface="Garamond"/>
              </a:defRPr>
            </a:pPr>
            <a:endParaRPr lang="en-US" altLang="zh-TW" sz="1200" dirty="0">
              <a:solidFill>
                <a:srgbClr val="000000"/>
              </a:solidFill>
              <a:latin typeface="Garamond"/>
            </a:endParaRPr>
          </a:p>
          <a:p>
            <a:pPr>
              <a:defRPr sz="2000">
                <a:solidFill>
                  <a:srgbClr val="000000"/>
                </a:solidFill>
                <a:latin typeface="Garamond"/>
              </a:defRPr>
            </a:pPr>
            <a:endParaRPr lang="en-US" altLang="zh-TW" sz="2400" dirty="0">
              <a:solidFill>
                <a:srgbClr val="000000"/>
              </a:solidFill>
              <a:latin typeface="Garamond"/>
            </a:endParaRPr>
          </a:p>
        </p:txBody>
      </p:sp>
      <p:graphicFrame>
        <p:nvGraphicFramePr>
          <p:cNvPr id="17" name="Table 16">
            <a:extLst>
              <a:ext uri="{FF2B5EF4-FFF2-40B4-BE49-F238E27FC236}">
                <a16:creationId xmlns:a16="http://schemas.microsoft.com/office/drawing/2014/main" id="{557E4FB0-0FAF-5966-C19F-2278D6F037AB}"/>
              </a:ext>
            </a:extLst>
          </p:cNvPr>
          <p:cNvGraphicFramePr>
            <a:graphicFrameLocks noGrp="1"/>
          </p:cNvGraphicFramePr>
          <p:nvPr>
            <p:extLst>
              <p:ext uri="{D42A27DB-BD31-4B8C-83A1-F6EECF244321}">
                <p14:modId xmlns:p14="http://schemas.microsoft.com/office/powerpoint/2010/main" val="367431794"/>
              </p:ext>
            </p:extLst>
          </p:nvPr>
        </p:nvGraphicFramePr>
        <p:xfrm>
          <a:off x="4418055" y="3141528"/>
          <a:ext cx="7229000" cy="1854200"/>
        </p:xfrm>
        <a:graphic>
          <a:graphicData uri="http://schemas.openxmlformats.org/drawingml/2006/table">
            <a:tbl>
              <a:tblPr firstRow="1" bandRow="1">
                <a:tableStyleId>{5C22544A-7EE6-4342-B048-85BDC9FD1C3A}</a:tableStyleId>
              </a:tblPr>
              <a:tblGrid>
                <a:gridCol w="1807250">
                  <a:extLst>
                    <a:ext uri="{9D8B030D-6E8A-4147-A177-3AD203B41FA5}">
                      <a16:colId xmlns:a16="http://schemas.microsoft.com/office/drawing/2014/main" val="1574886023"/>
                    </a:ext>
                  </a:extLst>
                </a:gridCol>
                <a:gridCol w="1807250">
                  <a:extLst>
                    <a:ext uri="{9D8B030D-6E8A-4147-A177-3AD203B41FA5}">
                      <a16:colId xmlns:a16="http://schemas.microsoft.com/office/drawing/2014/main" val="2529780793"/>
                    </a:ext>
                  </a:extLst>
                </a:gridCol>
                <a:gridCol w="1807250">
                  <a:extLst>
                    <a:ext uri="{9D8B030D-6E8A-4147-A177-3AD203B41FA5}">
                      <a16:colId xmlns:a16="http://schemas.microsoft.com/office/drawing/2014/main" val="305005410"/>
                    </a:ext>
                  </a:extLst>
                </a:gridCol>
                <a:gridCol w="1807250">
                  <a:extLst>
                    <a:ext uri="{9D8B030D-6E8A-4147-A177-3AD203B41FA5}">
                      <a16:colId xmlns:a16="http://schemas.microsoft.com/office/drawing/2014/main" val="907157645"/>
                    </a:ext>
                  </a:extLst>
                </a:gridCol>
              </a:tblGrid>
              <a:tr h="370840">
                <a:tc>
                  <a:txBody>
                    <a:bodyPr/>
                    <a:lstStyle/>
                    <a:p>
                      <a:pPr algn="ctr"/>
                      <a:r>
                        <a:rPr lang="en-US" dirty="0">
                          <a:latin typeface="Garamond" panose="02020404030301010803" pitchFamily="18" charset="0"/>
                        </a:rPr>
                        <a:t>A’s Choice</a:t>
                      </a:r>
                    </a:p>
                  </a:txBody>
                  <a:tcPr>
                    <a:solidFill>
                      <a:srgbClr val="77122C"/>
                    </a:solidFill>
                  </a:tcPr>
                </a:tc>
                <a:tc>
                  <a:txBody>
                    <a:bodyPr/>
                    <a:lstStyle/>
                    <a:p>
                      <a:pPr algn="ctr"/>
                      <a:r>
                        <a:rPr lang="en-US" dirty="0">
                          <a:latin typeface="Garamond" panose="02020404030301010803" pitchFamily="18" charset="0"/>
                        </a:rPr>
                        <a:t>B’s Choice</a:t>
                      </a:r>
                    </a:p>
                  </a:txBody>
                  <a:tcPr>
                    <a:solidFill>
                      <a:srgbClr val="77122C"/>
                    </a:solidFill>
                  </a:tcPr>
                </a:tc>
                <a:tc>
                  <a:txBody>
                    <a:bodyPr/>
                    <a:lstStyle/>
                    <a:p>
                      <a:pPr algn="ctr"/>
                      <a:r>
                        <a:rPr lang="en-US" dirty="0">
                          <a:latin typeface="Garamond" panose="02020404030301010803" pitchFamily="18" charset="0"/>
                        </a:rPr>
                        <a:t>A’s Payoff</a:t>
                      </a:r>
                    </a:p>
                  </a:txBody>
                  <a:tcPr>
                    <a:solidFill>
                      <a:srgbClr val="77122C"/>
                    </a:solidFill>
                  </a:tcPr>
                </a:tc>
                <a:tc>
                  <a:txBody>
                    <a:bodyPr/>
                    <a:lstStyle/>
                    <a:p>
                      <a:pPr algn="ctr"/>
                      <a:r>
                        <a:rPr lang="en-US" dirty="0">
                          <a:latin typeface="Garamond" panose="02020404030301010803" pitchFamily="18" charset="0"/>
                        </a:rPr>
                        <a:t>B’s Payoff</a:t>
                      </a:r>
                    </a:p>
                  </a:txBody>
                  <a:tcPr>
                    <a:solidFill>
                      <a:srgbClr val="77122C"/>
                    </a:solidFill>
                  </a:tcPr>
                </a:tc>
                <a:extLst>
                  <a:ext uri="{0D108BD9-81ED-4DB2-BD59-A6C34878D82A}">
                    <a16:rowId xmlns:a16="http://schemas.microsoft.com/office/drawing/2014/main" val="1417327754"/>
                  </a:ext>
                </a:extLst>
              </a:tr>
              <a:tr h="370840">
                <a:tc>
                  <a:txBody>
                    <a:bodyPr/>
                    <a:lstStyle/>
                    <a:p>
                      <a:pPr algn="ctr"/>
                      <a:r>
                        <a:rPr lang="en-US" dirty="0">
                          <a:latin typeface="Garamond" panose="02020404030301010803" pitchFamily="18" charset="0"/>
                        </a:rPr>
                        <a:t>H</a:t>
                      </a:r>
                    </a:p>
                  </a:txBody>
                  <a:tcPr/>
                </a:tc>
                <a:tc>
                  <a:txBody>
                    <a:bodyPr/>
                    <a:lstStyle/>
                    <a:p>
                      <a:pPr algn="ctr"/>
                      <a:r>
                        <a:rPr lang="en-US" dirty="0">
                          <a:latin typeface="Garamond" panose="02020404030301010803" pitchFamily="18" charset="0"/>
                        </a:rPr>
                        <a:t>H</a:t>
                      </a:r>
                    </a:p>
                  </a:txBody>
                  <a:tcPr/>
                </a:tc>
                <a:tc>
                  <a:txBody>
                    <a:bodyPr/>
                    <a:lstStyle/>
                    <a:p>
                      <a:pPr algn="ctr"/>
                      <a:r>
                        <a:rPr lang="en-US" dirty="0">
                          <a:latin typeface="Garamond" panose="02020404030301010803" pitchFamily="18" charset="0"/>
                        </a:rPr>
                        <a:t>-100</a:t>
                      </a:r>
                    </a:p>
                  </a:txBody>
                  <a:tcPr/>
                </a:tc>
                <a:tc>
                  <a:txBody>
                    <a:bodyPr/>
                    <a:lstStyle/>
                    <a:p>
                      <a:pPr algn="ctr"/>
                      <a:r>
                        <a:rPr lang="en-US" dirty="0">
                          <a:latin typeface="Garamond" panose="02020404030301010803" pitchFamily="18" charset="0"/>
                        </a:rPr>
                        <a:t>-100</a:t>
                      </a:r>
                    </a:p>
                  </a:txBody>
                  <a:tcPr/>
                </a:tc>
                <a:extLst>
                  <a:ext uri="{0D108BD9-81ED-4DB2-BD59-A6C34878D82A}">
                    <a16:rowId xmlns:a16="http://schemas.microsoft.com/office/drawing/2014/main" val="904884790"/>
                  </a:ext>
                </a:extLst>
              </a:tr>
              <a:tr h="370840">
                <a:tc>
                  <a:txBody>
                    <a:bodyPr/>
                    <a:lstStyle/>
                    <a:p>
                      <a:pPr algn="ctr"/>
                      <a:r>
                        <a:rPr lang="en-US" dirty="0">
                          <a:latin typeface="Garamond" panose="02020404030301010803" pitchFamily="18" charset="0"/>
                        </a:rPr>
                        <a:t>H</a:t>
                      </a:r>
                    </a:p>
                  </a:txBody>
                  <a:tcPr/>
                </a:tc>
                <a:tc>
                  <a:txBody>
                    <a:bodyPr/>
                    <a:lstStyle/>
                    <a:p>
                      <a:pPr algn="ctr"/>
                      <a:r>
                        <a:rPr lang="en-US" dirty="0">
                          <a:latin typeface="Garamond" panose="02020404030301010803" pitchFamily="18" charset="0"/>
                        </a:rPr>
                        <a:t>D</a:t>
                      </a:r>
                    </a:p>
                  </a:txBody>
                  <a:tcPr/>
                </a:tc>
                <a:tc>
                  <a:txBody>
                    <a:bodyPr/>
                    <a:lstStyle/>
                    <a:p>
                      <a:pPr algn="ctr"/>
                      <a:r>
                        <a:rPr lang="en-US" dirty="0">
                          <a:latin typeface="Garamond" panose="02020404030301010803" pitchFamily="18" charset="0"/>
                        </a:rPr>
                        <a:t>5</a:t>
                      </a:r>
                    </a:p>
                  </a:txBody>
                  <a:tcPr/>
                </a:tc>
                <a:tc>
                  <a:txBody>
                    <a:bodyPr/>
                    <a:lstStyle/>
                    <a:p>
                      <a:pPr algn="ctr"/>
                      <a:r>
                        <a:rPr lang="en-US" dirty="0">
                          <a:latin typeface="Garamond" panose="02020404030301010803" pitchFamily="18" charset="0"/>
                        </a:rPr>
                        <a:t>-5</a:t>
                      </a:r>
                    </a:p>
                  </a:txBody>
                  <a:tcPr/>
                </a:tc>
                <a:extLst>
                  <a:ext uri="{0D108BD9-81ED-4DB2-BD59-A6C34878D82A}">
                    <a16:rowId xmlns:a16="http://schemas.microsoft.com/office/drawing/2014/main" val="1878765063"/>
                  </a:ext>
                </a:extLst>
              </a:tr>
              <a:tr h="370840">
                <a:tc>
                  <a:txBody>
                    <a:bodyPr/>
                    <a:lstStyle/>
                    <a:p>
                      <a:pPr algn="ctr"/>
                      <a:r>
                        <a:rPr lang="en-US" dirty="0">
                          <a:latin typeface="Garamond" panose="02020404030301010803" pitchFamily="18" charset="0"/>
                        </a:rPr>
                        <a:t>D</a:t>
                      </a:r>
                    </a:p>
                  </a:txBody>
                  <a:tcPr/>
                </a:tc>
                <a:tc>
                  <a:txBody>
                    <a:bodyPr/>
                    <a:lstStyle/>
                    <a:p>
                      <a:pPr algn="ctr"/>
                      <a:r>
                        <a:rPr lang="en-US" dirty="0">
                          <a:latin typeface="Garamond" panose="02020404030301010803" pitchFamily="18" charset="0"/>
                        </a:rPr>
                        <a:t>H</a:t>
                      </a:r>
                    </a:p>
                  </a:txBody>
                  <a:tcPr/>
                </a:tc>
                <a:tc>
                  <a:txBody>
                    <a:bodyPr/>
                    <a:lstStyle/>
                    <a:p>
                      <a:pPr algn="ctr"/>
                      <a:r>
                        <a:rPr lang="en-US" dirty="0">
                          <a:latin typeface="Garamond" panose="02020404030301010803" pitchFamily="18" charset="0"/>
                        </a:rPr>
                        <a:t>-5</a:t>
                      </a:r>
                    </a:p>
                  </a:txBody>
                  <a:tcPr/>
                </a:tc>
                <a:tc>
                  <a:txBody>
                    <a:bodyPr/>
                    <a:lstStyle/>
                    <a:p>
                      <a:pPr algn="ctr"/>
                      <a:r>
                        <a:rPr lang="en-US" dirty="0">
                          <a:latin typeface="Garamond" panose="02020404030301010803" pitchFamily="18" charset="0"/>
                        </a:rPr>
                        <a:t>5</a:t>
                      </a:r>
                    </a:p>
                  </a:txBody>
                  <a:tcPr/>
                </a:tc>
                <a:extLst>
                  <a:ext uri="{0D108BD9-81ED-4DB2-BD59-A6C34878D82A}">
                    <a16:rowId xmlns:a16="http://schemas.microsoft.com/office/drawing/2014/main" val="3170735766"/>
                  </a:ext>
                </a:extLst>
              </a:tr>
              <a:tr h="370840">
                <a:tc>
                  <a:txBody>
                    <a:bodyPr/>
                    <a:lstStyle/>
                    <a:p>
                      <a:pPr algn="ctr"/>
                      <a:r>
                        <a:rPr lang="en-US" dirty="0">
                          <a:latin typeface="Garamond" panose="02020404030301010803" pitchFamily="18" charset="0"/>
                        </a:rPr>
                        <a:t>D</a:t>
                      </a:r>
                    </a:p>
                  </a:txBody>
                  <a:tcPr/>
                </a:tc>
                <a:tc>
                  <a:txBody>
                    <a:bodyPr/>
                    <a:lstStyle/>
                    <a:p>
                      <a:pPr algn="ctr"/>
                      <a:r>
                        <a:rPr lang="en-US" dirty="0">
                          <a:latin typeface="Garamond" panose="02020404030301010803" pitchFamily="18" charset="0"/>
                        </a:rPr>
                        <a:t>D</a:t>
                      </a:r>
                    </a:p>
                  </a:txBody>
                  <a:tcPr/>
                </a:tc>
                <a:tc>
                  <a:txBody>
                    <a:bodyPr/>
                    <a:lstStyle/>
                    <a:p>
                      <a:pPr algn="ctr"/>
                      <a:r>
                        <a:rPr lang="en-US" dirty="0">
                          <a:latin typeface="Garamond" panose="02020404030301010803" pitchFamily="18" charset="0"/>
                        </a:rPr>
                        <a:t>0</a:t>
                      </a:r>
                    </a:p>
                  </a:txBody>
                  <a:tcPr/>
                </a:tc>
                <a:tc>
                  <a:txBody>
                    <a:bodyPr/>
                    <a:lstStyle/>
                    <a:p>
                      <a:pPr algn="ctr"/>
                      <a:r>
                        <a:rPr lang="en-US" dirty="0">
                          <a:latin typeface="Garamond" panose="02020404030301010803" pitchFamily="18" charset="0"/>
                        </a:rPr>
                        <a:t>0</a:t>
                      </a:r>
                    </a:p>
                  </a:txBody>
                  <a:tcPr/>
                </a:tc>
                <a:extLst>
                  <a:ext uri="{0D108BD9-81ED-4DB2-BD59-A6C34878D82A}">
                    <a16:rowId xmlns:a16="http://schemas.microsoft.com/office/drawing/2014/main" val="1762499330"/>
                  </a:ext>
                </a:extLst>
              </a:tr>
            </a:tbl>
          </a:graphicData>
        </a:graphic>
      </p:graphicFrame>
      <p:pic>
        <p:nvPicPr>
          <p:cNvPr id="1026" name="Picture 2" descr="3. The game of chicken. | Download Scientific Diagram">
            <a:extLst>
              <a:ext uri="{FF2B5EF4-FFF2-40B4-BE49-F238E27FC236}">
                <a16:creationId xmlns:a16="http://schemas.microsoft.com/office/drawing/2014/main" id="{AA457621-A81B-DF66-0164-0C506FEC63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712" r="16480"/>
          <a:stretch>
            <a:fillRect/>
          </a:stretch>
        </p:blipFill>
        <p:spPr bwMode="auto">
          <a:xfrm>
            <a:off x="538803" y="1427531"/>
            <a:ext cx="347887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38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0" end="0"/>
                                            </p:txEl>
                                          </p:spTgt>
                                        </p:tgtEl>
                                        <p:attrNameLst>
                                          <p:attrName>style.visibility</p:attrName>
                                        </p:attrNameLst>
                                      </p:cBhvr>
                                      <p:to>
                                        <p:strVal val="visible"/>
                                      </p:to>
                                    </p:set>
                                    <p:animEffect transition="in" filter="fade">
                                      <p:cBhvr>
                                        <p:cTn id="10" dur="500"/>
                                        <p:tgtEl>
                                          <p:spTgt spid="16">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animEffect transition="in" filter="fade">
                                      <p:cBhvr>
                                        <p:cTn id="13" dur="500"/>
                                        <p:tgtEl>
                                          <p:spTgt spid="8">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11" end="11"/>
                                            </p:txEl>
                                          </p:spTgt>
                                        </p:tgtEl>
                                        <p:attrNameLst>
                                          <p:attrName>style.visibility</p:attrName>
                                        </p:attrNameLst>
                                      </p:cBhvr>
                                      <p:to>
                                        <p:strVal val="visible"/>
                                      </p:to>
                                    </p:set>
                                    <p:animEffect transition="in" filter="fade">
                                      <p:cBhvr>
                                        <p:cTn id="16" dur="500"/>
                                        <p:tgtEl>
                                          <p:spTgt spid="8">
                                            <p:txEl>
                                              <p:pRg st="11" end="1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fade">
                                      <p:cBhvr>
                                        <p:cTn id="21" dur="500"/>
                                        <p:tgtEl>
                                          <p:spTgt spid="8">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Effect transition="in" filter="fade">
                                      <p:cBhvr>
                                        <p:cTn id="26" dur="500"/>
                                        <p:tgtEl>
                                          <p:spTgt spid="8">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6">
                                            <p:txEl>
                                              <p:pRg st="1" end="1"/>
                                            </p:txEl>
                                          </p:spTgt>
                                        </p:tgtEl>
                                        <p:attrNameLst>
                                          <p:attrName>style.visibility</p:attrName>
                                        </p:attrNameLst>
                                      </p:cBhvr>
                                      <p:to>
                                        <p:strVal val="visible"/>
                                      </p:to>
                                    </p:set>
                                    <p:animEffect transition="in" filter="fade">
                                      <p:cBhvr>
                                        <p:cTn id="31" dur="500"/>
                                        <p:tgtEl>
                                          <p:spTgt spid="16">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6">
                                            <p:txEl>
                                              <p:pRg st="2" end="2"/>
                                            </p:txEl>
                                          </p:spTgt>
                                        </p:tgtEl>
                                        <p:attrNameLst>
                                          <p:attrName>style.visibility</p:attrName>
                                        </p:attrNameLst>
                                      </p:cBhvr>
                                      <p:to>
                                        <p:strVal val="visible"/>
                                      </p:to>
                                    </p:set>
                                    <p:animEffect transition="in" filter="fade">
                                      <p:cBhvr>
                                        <p:cTn id="36" dur="500"/>
                                        <p:tgtEl>
                                          <p:spTgt spid="16">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8">
                                            <p:txEl>
                                              <p:pRg st="12" end="12"/>
                                            </p:txEl>
                                          </p:spTgt>
                                        </p:tgtEl>
                                        <p:attrNameLst>
                                          <p:attrName>style.visibility</p:attrName>
                                        </p:attrNameLst>
                                      </p:cBhvr>
                                      <p:to>
                                        <p:strVal val="visible"/>
                                      </p:to>
                                    </p:set>
                                    <p:animEffect transition="in" filter="fade">
                                      <p:cBhvr>
                                        <p:cTn id="46" dur="500"/>
                                        <p:tgtEl>
                                          <p:spTgt spid="8">
                                            <p:txEl>
                                              <p:pRg st="12" end="1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8">
                                            <p:txEl>
                                              <p:pRg st="13" end="13"/>
                                            </p:txEl>
                                          </p:spTgt>
                                        </p:tgtEl>
                                        <p:attrNameLst>
                                          <p:attrName>style.visibility</p:attrName>
                                        </p:attrNameLst>
                                      </p:cBhvr>
                                      <p:to>
                                        <p:strVal val="visible"/>
                                      </p:to>
                                    </p:set>
                                    <p:animEffect transition="in" filter="fade">
                                      <p:cBhvr>
                                        <p:cTn id="51" dur="500"/>
                                        <p:tgtEl>
                                          <p:spTgt spid="8">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8E49C-FE29-47F7-2EBD-419208E1341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1EE608-2914-9268-DC9F-AAFAA62614F6}"/>
              </a:ext>
            </a:extLst>
          </p:cNvPr>
          <p:cNvSpPr>
            <a:spLocks noGrp="1"/>
          </p:cNvSpPr>
          <p:nvPr>
            <p:ph idx="1"/>
          </p:nvPr>
        </p:nvSpPr>
        <p:spPr>
          <a:xfrm>
            <a:off x="6148186" y="1300900"/>
            <a:ext cx="5498869" cy="5081046"/>
          </a:xfrm>
        </p:spPr>
        <p:txBody>
          <a:bodyPr>
            <a:normAutofit/>
          </a:bodyPr>
          <a:lstStyle/>
          <a:p>
            <a:pPr>
              <a:defRPr sz="2000">
                <a:solidFill>
                  <a:srgbClr val="000000"/>
                </a:solidFill>
                <a:latin typeface="Garamond"/>
              </a:defRPr>
            </a:pPr>
            <a:r>
              <a:rPr lang="en-US" altLang="zh-TW" sz="2400" dirty="0"/>
              <a:t>Represent the game in the normal form.</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Consider Driver A:</a:t>
            </a:r>
          </a:p>
          <a:p>
            <a:pPr lvl="1">
              <a:defRPr sz="2000">
                <a:solidFill>
                  <a:srgbClr val="000000"/>
                </a:solidFill>
                <a:latin typeface="Garamond"/>
              </a:defRPr>
            </a:pPr>
            <a:r>
              <a:rPr lang="en-US" altLang="zh-TW" sz="2000" dirty="0"/>
              <a:t>If driver B plays H, the best response is D.</a:t>
            </a:r>
          </a:p>
          <a:p>
            <a:pPr lvl="1">
              <a:defRPr sz="2000">
                <a:solidFill>
                  <a:srgbClr val="000000"/>
                </a:solidFill>
                <a:latin typeface="Garamond"/>
              </a:defRPr>
            </a:pPr>
            <a:r>
              <a:rPr lang="en-US" altLang="zh-TW" sz="2000" dirty="0"/>
              <a:t>If driver B plays D, the best response is H.</a:t>
            </a:r>
          </a:p>
          <a:p>
            <a:pPr lvl="4">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Consider Driver B:</a:t>
            </a:r>
          </a:p>
          <a:p>
            <a:pPr lvl="1">
              <a:defRPr sz="2000">
                <a:solidFill>
                  <a:srgbClr val="000000"/>
                </a:solidFill>
                <a:latin typeface="Garamond"/>
              </a:defRPr>
            </a:pPr>
            <a:r>
              <a:rPr lang="en-US" altLang="zh-TW" sz="2000" dirty="0"/>
              <a:t>If driver A plays H, the best response is D.</a:t>
            </a:r>
          </a:p>
          <a:p>
            <a:pPr lvl="1">
              <a:defRPr sz="2000">
                <a:solidFill>
                  <a:srgbClr val="000000"/>
                </a:solidFill>
                <a:latin typeface="Garamond"/>
              </a:defRPr>
            </a:pPr>
            <a:r>
              <a:rPr lang="en-US" altLang="zh-TW" sz="2000" dirty="0"/>
              <a:t>If driver A plays D, the best response is H.</a:t>
            </a:r>
          </a:p>
          <a:p>
            <a:pPr lvl="4">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There are two Nash Equilibria:</a:t>
            </a:r>
          </a:p>
          <a:p>
            <a:pPr lvl="1">
              <a:defRPr sz="2000">
                <a:solidFill>
                  <a:srgbClr val="000000"/>
                </a:solidFill>
                <a:latin typeface="Garamond"/>
              </a:defRPr>
            </a:pPr>
            <a:r>
              <a:rPr lang="en-US" altLang="zh-TW" sz="2000" dirty="0"/>
              <a:t>(H, D) and (D, H)</a:t>
            </a:r>
          </a:p>
          <a:p>
            <a:pPr lvl="1">
              <a:defRPr sz="2000">
                <a:solidFill>
                  <a:srgbClr val="000000"/>
                </a:solidFill>
                <a:latin typeface="Garamond"/>
              </a:defRPr>
            </a:pPr>
            <a:r>
              <a:rPr lang="en-US" altLang="zh-TW" sz="2000" dirty="0"/>
              <a:t>One player swerves away, while the other drives straight.</a:t>
            </a:r>
          </a:p>
          <a:p>
            <a:pPr>
              <a:defRPr sz="2000">
                <a:solidFill>
                  <a:srgbClr val="000000"/>
                </a:solidFill>
                <a:latin typeface="Garamond"/>
              </a:defRPr>
            </a:pPr>
            <a:endParaRPr lang="en-US" altLang="zh-TW" sz="2000" dirty="0"/>
          </a:p>
          <a:p>
            <a:pPr lvl="1">
              <a:defRPr sz="2000">
                <a:solidFill>
                  <a:srgbClr val="000000"/>
                </a:solidFill>
                <a:latin typeface="Garamond"/>
              </a:defRPr>
            </a:pPr>
            <a:endParaRPr lang="en-US" altLang="zh-TW" sz="2000" dirty="0"/>
          </a:p>
          <a:p>
            <a:pPr lvl="1">
              <a:defRPr sz="2000">
                <a:solidFill>
                  <a:srgbClr val="000000"/>
                </a:solidFill>
                <a:latin typeface="Garamond"/>
              </a:defRPr>
            </a:pPr>
            <a:endParaRPr lang="en-US" altLang="zh-TW" sz="2000" dirty="0"/>
          </a:p>
        </p:txBody>
      </p:sp>
      <p:sp>
        <p:nvSpPr>
          <p:cNvPr id="4" name="Rectangle 3">
            <a:extLst>
              <a:ext uri="{FF2B5EF4-FFF2-40B4-BE49-F238E27FC236}">
                <a16:creationId xmlns:a16="http://schemas.microsoft.com/office/drawing/2014/main" id="{4A25C787-59BC-FDA5-CBFF-8AA42CC0927A}"/>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C8A72F-43DE-BC0B-4396-B36178E8C74D}"/>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Hawk-Dove Game</a:t>
            </a:r>
          </a:p>
        </p:txBody>
      </p:sp>
      <p:sp>
        <p:nvSpPr>
          <p:cNvPr id="5" name="Rectangle 4">
            <a:extLst>
              <a:ext uri="{FF2B5EF4-FFF2-40B4-BE49-F238E27FC236}">
                <a16:creationId xmlns:a16="http://schemas.microsoft.com/office/drawing/2014/main" id="{D788E21A-9A9F-38E2-6104-F4297796C8C9}"/>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D13032F0-5059-CCEF-2993-BB1D7C67A080}"/>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2B8DCDDD-F8DE-7207-FF6D-E6FCF854C0B9}"/>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45</a:t>
            </a:fld>
            <a:r>
              <a:rPr lang="en-US" b="1" dirty="0">
                <a:solidFill>
                  <a:schemeClr val="bg1"/>
                </a:solidFill>
                <a:latin typeface="Garamond" panose="02020404030301010803" pitchFamily="18" charset="0"/>
              </a:rPr>
              <a:t> </a:t>
            </a:r>
          </a:p>
        </p:txBody>
      </p:sp>
      <p:pic>
        <p:nvPicPr>
          <p:cNvPr id="38" name="Picture 37">
            <a:extLst>
              <a:ext uri="{FF2B5EF4-FFF2-40B4-BE49-F238E27FC236}">
                <a16:creationId xmlns:a16="http://schemas.microsoft.com/office/drawing/2014/main" id="{29D089A4-E546-F0BA-DC3A-9FC5E13CC690}"/>
              </a:ext>
            </a:extLst>
          </p:cNvPr>
          <p:cNvPicPr>
            <a:picLocks noChangeAspect="1"/>
          </p:cNvPicPr>
          <p:nvPr/>
        </p:nvPicPr>
        <p:blipFill>
          <a:blip r:embed="rId2"/>
          <a:srcRect/>
          <a:stretch/>
        </p:blipFill>
        <p:spPr>
          <a:xfrm>
            <a:off x="541770" y="1782171"/>
            <a:ext cx="5486400" cy="3853965"/>
          </a:xfrm>
          <a:prstGeom prst="rect">
            <a:avLst/>
          </a:prstGeom>
        </p:spPr>
      </p:pic>
      <p:pic>
        <p:nvPicPr>
          <p:cNvPr id="9" name="Picture 8" descr="A white grid with black letters and numbers&#10;&#10;AI-generated content may be incorrect.">
            <a:extLst>
              <a:ext uri="{FF2B5EF4-FFF2-40B4-BE49-F238E27FC236}">
                <a16:creationId xmlns:a16="http://schemas.microsoft.com/office/drawing/2014/main" id="{7764ECCF-4D88-CDBB-8490-F97D9CA8CAD3}"/>
              </a:ext>
            </a:extLst>
          </p:cNvPr>
          <p:cNvPicPr>
            <a:picLocks noChangeAspect="1"/>
          </p:cNvPicPr>
          <p:nvPr/>
        </p:nvPicPr>
        <p:blipFill>
          <a:blip r:embed="rId3"/>
          <a:stretch>
            <a:fillRect/>
          </a:stretch>
        </p:blipFill>
        <p:spPr>
          <a:xfrm>
            <a:off x="541770" y="1782170"/>
            <a:ext cx="5486400" cy="3853965"/>
          </a:xfrm>
          <a:prstGeom prst="rect">
            <a:avLst/>
          </a:prstGeom>
        </p:spPr>
      </p:pic>
      <p:pic>
        <p:nvPicPr>
          <p:cNvPr id="11" name="Picture 10" descr="A white grid with black letters and numbers&#10;&#10;AI-generated content may be incorrect.">
            <a:extLst>
              <a:ext uri="{FF2B5EF4-FFF2-40B4-BE49-F238E27FC236}">
                <a16:creationId xmlns:a16="http://schemas.microsoft.com/office/drawing/2014/main" id="{5F8F1DE1-6D87-E16F-3264-30CF4992EB96}"/>
              </a:ext>
            </a:extLst>
          </p:cNvPr>
          <p:cNvPicPr>
            <a:picLocks noChangeAspect="1"/>
          </p:cNvPicPr>
          <p:nvPr/>
        </p:nvPicPr>
        <p:blipFill>
          <a:blip r:embed="rId4"/>
          <a:stretch>
            <a:fillRect/>
          </a:stretch>
        </p:blipFill>
        <p:spPr>
          <a:xfrm>
            <a:off x="541770" y="1782169"/>
            <a:ext cx="5486400" cy="3853965"/>
          </a:xfrm>
          <a:prstGeom prst="rect">
            <a:avLst/>
          </a:prstGeom>
        </p:spPr>
      </p:pic>
      <p:pic>
        <p:nvPicPr>
          <p:cNvPr id="14" name="Picture 13" descr="A white grid with black and red text&#10;&#10;AI-generated content may be incorrect.">
            <a:extLst>
              <a:ext uri="{FF2B5EF4-FFF2-40B4-BE49-F238E27FC236}">
                <a16:creationId xmlns:a16="http://schemas.microsoft.com/office/drawing/2014/main" id="{DE925955-ADA8-7200-5B85-3EAD05B51CE6}"/>
              </a:ext>
            </a:extLst>
          </p:cNvPr>
          <p:cNvPicPr>
            <a:picLocks noChangeAspect="1"/>
          </p:cNvPicPr>
          <p:nvPr/>
        </p:nvPicPr>
        <p:blipFill>
          <a:blip r:embed="rId5"/>
          <a:stretch>
            <a:fillRect/>
          </a:stretch>
        </p:blipFill>
        <p:spPr>
          <a:xfrm>
            <a:off x="541770" y="1782168"/>
            <a:ext cx="5486400" cy="3853965"/>
          </a:xfrm>
          <a:prstGeom prst="rect">
            <a:avLst/>
          </a:prstGeom>
        </p:spPr>
      </p:pic>
      <p:pic>
        <p:nvPicPr>
          <p:cNvPr id="16" name="Picture 15" descr="A white grid with black and red text&#10;&#10;AI-generated content may be incorrect.">
            <a:extLst>
              <a:ext uri="{FF2B5EF4-FFF2-40B4-BE49-F238E27FC236}">
                <a16:creationId xmlns:a16="http://schemas.microsoft.com/office/drawing/2014/main" id="{4223963B-438D-FA3C-2F45-BF0FD29AAE37}"/>
              </a:ext>
            </a:extLst>
          </p:cNvPr>
          <p:cNvPicPr>
            <a:picLocks noChangeAspect="1"/>
          </p:cNvPicPr>
          <p:nvPr/>
        </p:nvPicPr>
        <p:blipFill>
          <a:blip r:embed="rId6"/>
          <a:stretch>
            <a:fillRect/>
          </a:stretch>
        </p:blipFill>
        <p:spPr>
          <a:xfrm>
            <a:off x="541770" y="1782167"/>
            <a:ext cx="5486400" cy="3853965"/>
          </a:xfrm>
          <a:prstGeom prst="rect">
            <a:avLst/>
          </a:prstGeom>
        </p:spPr>
      </p:pic>
    </p:spTree>
    <p:extLst>
      <p:ext uri="{BB962C8B-B14F-4D97-AF65-F5344CB8AC3E}">
        <p14:creationId xmlns:p14="http://schemas.microsoft.com/office/powerpoint/2010/main" val="6432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500"/>
                                        <p:tgtEl>
                                          <p:spTgt spid="3">
                                            <p:txEl>
                                              <p:pRg st="8" end="8"/>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80257-5E80-9165-FDC0-71846C7B9F4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C5EDF3-0010-4644-62BB-29310C101C79}"/>
              </a:ext>
            </a:extLst>
          </p:cNvPr>
          <p:cNvSpPr>
            <a:spLocks noGrp="1"/>
          </p:cNvSpPr>
          <p:nvPr>
            <p:ph idx="1"/>
          </p:nvPr>
        </p:nvSpPr>
        <p:spPr>
          <a:xfrm>
            <a:off x="4591665" y="1300900"/>
            <a:ext cx="7055389" cy="5081046"/>
          </a:xfrm>
        </p:spPr>
        <p:txBody>
          <a:bodyPr>
            <a:normAutofit/>
          </a:bodyPr>
          <a:lstStyle/>
          <a:p>
            <a:pPr>
              <a:defRPr sz="2000">
                <a:solidFill>
                  <a:srgbClr val="000000"/>
                </a:solidFill>
                <a:latin typeface="Garamond"/>
              </a:defRPr>
            </a:pPr>
            <a:r>
              <a:rPr lang="en-US" altLang="zh-TW" sz="2400" dirty="0"/>
              <a:t>Hotelling’s Law (1929) states that it is rational for producers to make their products as similar as possible.</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An application of this idea is the Median Voter Theorem (1948).</a:t>
            </a:r>
          </a:p>
          <a:p>
            <a:pPr lvl="4">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Suppose there are two political candidates positioned at the far ends of the liberal–conservative spectrum.</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Assume that voters are uniformly distributed along this spectrum and that each voter chooses the candidate closest to their own viewpoint.</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As a result, each candidate receives 50% of the vote.</a:t>
            </a:r>
          </a:p>
        </p:txBody>
      </p:sp>
      <p:sp>
        <p:nvSpPr>
          <p:cNvPr id="4" name="Rectangle 3">
            <a:extLst>
              <a:ext uri="{FF2B5EF4-FFF2-40B4-BE49-F238E27FC236}">
                <a16:creationId xmlns:a16="http://schemas.microsoft.com/office/drawing/2014/main" id="{CF9406BE-5982-0D7F-BAAB-4475AF6DB88E}"/>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4DF38D-18B9-3810-4E79-CC70302A98B5}"/>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Hotelling’s Law</a:t>
            </a:r>
          </a:p>
        </p:txBody>
      </p:sp>
      <p:sp>
        <p:nvSpPr>
          <p:cNvPr id="5" name="Rectangle 4">
            <a:extLst>
              <a:ext uri="{FF2B5EF4-FFF2-40B4-BE49-F238E27FC236}">
                <a16:creationId xmlns:a16="http://schemas.microsoft.com/office/drawing/2014/main" id="{4111196E-7F10-F144-D252-163CD98AF347}"/>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89243CD-4771-7BDB-D4F2-E62357686426}"/>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E3BEE303-8B08-7811-8474-8FC4630FDCAC}"/>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46</a:t>
            </a:fld>
            <a:r>
              <a:rPr lang="en-US" b="1" dirty="0">
                <a:solidFill>
                  <a:schemeClr val="bg1"/>
                </a:solidFill>
                <a:latin typeface="Garamond" panose="02020404030301010803" pitchFamily="18" charset="0"/>
              </a:rPr>
              <a:t> </a:t>
            </a:r>
          </a:p>
        </p:txBody>
      </p:sp>
      <p:pic>
        <p:nvPicPr>
          <p:cNvPr id="8" name="Content Placeholder 9" descr="A line of political figures&#10;&#10;Description automatically generated with medium confidence">
            <a:extLst>
              <a:ext uri="{FF2B5EF4-FFF2-40B4-BE49-F238E27FC236}">
                <a16:creationId xmlns:a16="http://schemas.microsoft.com/office/drawing/2014/main" id="{E5774B4C-6CF3-F213-1D24-4AC8FB7C02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771" y="1682423"/>
            <a:ext cx="3886200" cy="4318000"/>
          </a:xfrm>
          <a:prstGeom prst="rect">
            <a:avLst/>
          </a:prstGeom>
        </p:spPr>
      </p:pic>
      <p:pic>
        <p:nvPicPr>
          <p:cNvPr id="9" name="Content Placeholder 10" descr="A line with red and blue dots and arrows&#10;&#10;Description automatically generated">
            <a:extLst>
              <a:ext uri="{FF2B5EF4-FFF2-40B4-BE49-F238E27FC236}">
                <a16:creationId xmlns:a16="http://schemas.microsoft.com/office/drawing/2014/main" id="{FEAFE48D-B971-1B4F-EDD4-144A74602F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771" y="1682423"/>
            <a:ext cx="3886200" cy="4318000"/>
          </a:xfrm>
          <a:prstGeom prst="rect">
            <a:avLst/>
          </a:prstGeom>
        </p:spPr>
      </p:pic>
      <p:pic>
        <p:nvPicPr>
          <p:cNvPr id="10" name="Content Placeholder 14" descr="A diagram of a political scheme&#10;&#10;Description automatically generated">
            <a:extLst>
              <a:ext uri="{FF2B5EF4-FFF2-40B4-BE49-F238E27FC236}">
                <a16:creationId xmlns:a16="http://schemas.microsoft.com/office/drawing/2014/main" id="{B3497B8D-4212-004C-2F4A-E114E878C4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771" y="1682423"/>
            <a:ext cx="3886200" cy="4318000"/>
          </a:xfrm>
          <a:prstGeom prst="rect">
            <a:avLst/>
          </a:prstGeom>
        </p:spPr>
      </p:pic>
    </p:spTree>
    <p:extLst>
      <p:ext uri="{BB962C8B-B14F-4D97-AF65-F5344CB8AC3E}">
        <p14:creationId xmlns:p14="http://schemas.microsoft.com/office/powerpoint/2010/main" val="131833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8C1C6-8E07-F632-859E-F345920917F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11827A-22A3-09AE-C4D1-85302278A2E3}"/>
              </a:ext>
            </a:extLst>
          </p:cNvPr>
          <p:cNvSpPr>
            <a:spLocks noGrp="1"/>
          </p:cNvSpPr>
          <p:nvPr>
            <p:ph idx="1"/>
          </p:nvPr>
        </p:nvSpPr>
        <p:spPr>
          <a:xfrm>
            <a:off x="4591665" y="1300900"/>
            <a:ext cx="7055389" cy="5081046"/>
          </a:xfrm>
        </p:spPr>
        <p:txBody>
          <a:bodyPr>
            <a:normAutofit/>
          </a:bodyPr>
          <a:lstStyle/>
          <a:p>
            <a:pPr>
              <a:defRPr sz="2000">
                <a:solidFill>
                  <a:srgbClr val="000000"/>
                </a:solidFill>
                <a:latin typeface="Garamond"/>
              </a:defRPr>
            </a:pPr>
            <a:r>
              <a:rPr lang="en-US" altLang="zh-TW" sz="2400" dirty="0"/>
              <a:t>By offering a slightly more moderate viewpoint, any candidate may increase their share of the vote.</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Suppose that the liberal candidate moderates their tone to increase their share to 55% of the vote.</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Then, the conservative candidate would move further toward the median to gain more votes.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This process continues until both candidates converge to appeal to the median voter.</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When there are two or more dimensions of competition, Hotelling’s Law can still be applied.</a:t>
            </a:r>
          </a:p>
          <a:p>
            <a:pPr>
              <a:defRPr sz="2000">
                <a:solidFill>
                  <a:srgbClr val="000000"/>
                </a:solidFill>
                <a:latin typeface="Garamond"/>
              </a:defRPr>
            </a:pPr>
            <a:endParaRPr lang="en-US" altLang="zh-TW" sz="2400" dirty="0"/>
          </a:p>
          <a:p>
            <a:pPr lvl="3">
              <a:defRPr sz="2000">
                <a:solidFill>
                  <a:srgbClr val="000000"/>
                </a:solidFill>
                <a:latin typeface="Garamond"/>
              </a:defRPr>
            </a:pPr>
            <a:endParaRPr lang="en-US" altLang="zh-TW" sz="1200" dirty="0"/>
          </a:p>
        </p:txBody>
      </p:sp>
      <p:sp>
        <p:nvSpPr>
          <p:cNvPr id="4" name="Rectangle 3">
            <a:extLst>
              <a:ext uri="{FF2B5EF4-FFF2-40B4-BE49-F238E27FC236}">
                <a16:creationId xmlns:a16="http://schemas.microsoft.com/office/drawing/2014/main" id="{E682990F-455A-27CA-A815-B16F654BC13E}"/>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400346-3656-E108-C2D0-BC65607C6423}"/>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Hotelling’s Law</a:t>
            </a:r>
          </a:p>
        </p:txBody>
      </p:sp>
      <p:sp>
        <p:nvSpPr>
          <p:cNvPr id="5" name="Rectangle 4">
            <a:extLst>
              <a:ext uri="{FF2B5EF4-FFF2-40B4-BE49-F238E27FC236}">
                <a16:creationId xmlns:a16="http://schemas.microsoft.com/office/drawing/2014/main" id="{948765F3-FE02-84D2-0511-EC39E0460EFB}"/>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DB48C4E8-3497-8724-2C4B-B5B7AD36F7C6}"/>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E21FFEF5-49DA-8FBE-7188-CE302F085878}"/>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47</a:t>
            </a:fld>
            <a:r>
              <a:rPr lang="en-US" b="1" dirty="0">
                <a:solidFill>
                  <a:schemeClr val="bg1"/>
                </a:solidFill>
                <a:latin typeface="Garamond" panose="02020404030301010803" pitchFamily="18" charset="0"/>
              </a:rPr>
              <a:t> </a:t>
            </a:r>
          </a:p>
        </p:txBody>
      </p:sp>
      <p:pic>
        <p:nvPicPr>
          <p:cNvPr id="11" name="Content Placeholder 14" descr="A diagram of a political scheme&#10;&#10;Description automatically generated">
            <a:extLst>
              <a:ext uri="{FF2B5EF4-FFF2-40B4-BE49-F238E27FC236}">
                <a16:creationId xmlns:a16="http://schemas.microsoft.com/office/drawing/2014/main" id="{B880E0A9-56FD-796A-7E86-C4A5FB6B10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771" y="1682423"/>
            <a:ext cx="3886200" cy="4318000"/>
          </a:xfrm>
          <a:prstGeom prst="rect">
            <a:avLst/>
          </a:prstGeom>
        </p:spPr>
      </p:pic>
      <p:pic>
        <p:nvPicPr>
          <p:cNvPr id="12" name="Content Placeholder 18" descr="A diagram of a political process&#10;&#10;Description automatically generated with medium confidence">
            <a:extLst>
              <a:ext uri="{FF2B5EF4-FFF2-40B4-BE49-F238E27FC236}">
                <a16:creationId xmlns:a16="http://schemas.microsoft.com/office/drawing/2014/main" id="{85D70A6C-1046-1C99-4302-588D9730DB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771" y="1682423"/>
            <a:ext cx="3886200" cy="4318000"/>
          </a:xfrm>
          <a:prstGeom prst="rect">
            <a:avLst/>
          </a:prstGeom>
        </p:spPr>
      </p:pic>
      <p:pic>
        <p:nvPicPr>
          <p:cNvPr id="13" name="Content Placeholder 22">
            <a:extLst>
              <a:ext uri="{FF2B5EF4-FFF2-40B4-BE49-F238E27FC236}">
                <a16:creationId xmlns:a16="http://schemas.microsoft.com/office/drawing/2014/main" id="{A1214583-57AD-5A14-F942-5BBEDD3DDB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771" y="1682423"/>
            <a:ext cx="3886200" cy="4318000"/>
          </a:xfrm>
          <a:prstGeom prst="rect">
            <a:avLst/>
          </a:prstGeom>
        </p:spPr>
      </p:pic>
      <p:pic>
        <p:nvPicPr>
          <p:cNvPr id="14" name="Content Placeholder 26">
            <a:extLst>
              <a:ext uri="{FF2B5EF4-FFF2-40B4-BE49-F238E27FC236}">
                <a16:creationId xmlns:a16="http://schemas.microsoft.com/office/drawing/2014/main" id="{3A6E034B-AFB6-1B23-44DA-5C3BC6CCF7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771" y="1682423"/>
            <a:ext cx="3886200" cy="4318000"/>
          </a:xfrm>
          <a:prstGeom prst="rect">
            <a:avLst/>
          </a:prstGeom>
        </p:spPr>
      </p:pic>
    </p:spTree>
    <p:extLst>
      <p:ext uri="{BB962C8B-B14F-4D97-AF65-F5344CB8AC3E}">
        <p14:creationId xmlns:p14="http://schemas.microsoft.com/office/powerpoint/2010/main" val="118237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4C7C-E1D5-20D5-A507-8294909CB3F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EFC421-FF9A-563F-A4B4-95DD29232833}"/>
              </a:ext>
            </a:extLst>
          </p:cNvPr>
          <p:cNvSpPr>
            <a:spLocks noGrp="1"/>
          </p:cNvSpPr>
          <p:nvPr>
            <p:ph idx="1"/>
          </p:nvPr>
        </p:nvSpPr>
        <p:spPr>
          <a:xfrm>
            <a:off x="4591665" y="1300900"/>
            <a:ext cx="7055389" cy="5081046"/>
          </a:xfrm>
        </p:spPr>
        <p:txBody>
          <a:bodyPr>
            <a:normAutofit/>
          </a:bodyPr>
          <a:lstStyle/>
          <a:p>
            <a:pPr>
              <a:defRPr sz="2000">
                <a:solidFill>
                  <a:srgbClr val="000000"/>
                </a:solidFill>
                <a:latin typeface="Garamond"/>
              </a:defRPr>
            </a:pPr>
            <a:r>
              <a:rPr lang="en-US" altLang="zh-TW" sz="2400" dirty="0"/>
              <a:t>Suppose voters now care about two topics: fiscal policies and social policies.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One candidate starts out being both fiscally and socially liberal, while the other begins as fiscally and socially conservative.</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Voters choose the candidate who is “closest” to their own viewpoints across both dimensions.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Candidates have incentives to move toward the median voter, since shifting toward the center increases their share of votes.</a:t>
            </a:r>
          </a:p>
        </p:txBody>
      </p:sp>
      <p:sp>
        <p:nvSpPr>
          <p:cNvPr id="4" name="Rectangle 3">
            <a:extLst>
              <a:ext uri="{FF2B5EF4-FFF2-40B4-BE49-F238E27FC236}">
                <a16:creationId xmlns:a16="http://schemas.microsoft.com/office/drawing/2014/main" id="{3D07C4DF-07C1-5623-98E2-BF6DC2A19FCA}"/>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BCDF0E-3435-67D0-EE88-0CAFF1218A3E}"/>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Hotelling’s Law</a:t>
            </a:r>
          </a:p>
        </p:txBody>
      </p:sp>
      <p:sp>
        <p:nvSpPr>
          <p:cNvPr id="5" name="Rectangle 4">
            <a:extLst>
              <a:ext uri="{FF2B5EF4-FFF2-40B4-BE49-F238E27FC236}">
                <a16:creationId xmlns:a16="http://schemas.microsoft.com/office/drawing/2014/main" id="{4764D259-CF4A-979D-0A43-C9353287B4B1}"/>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A13B4E66-AF17-1F0B-FCCF-16F511B42AEF}"/>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531B9372-9D4E-FFC8-DA58-A6CCDDC068D6}"/>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48</a:t>
            </a:fld>
            <a:r>
              <a:rPr lang="en-US" b="1" dirty="0">
                <a:solidFill>
                  <a:schemeClr val="bg1"/>
                </a:solidFill>
                <a:latin typeface="Garamond" panose="02020404030301010803" pitchFamily="18" charset="0"/>
              </a:rPr>
              <a:t> </a:t>
            </a:r>
          </a:p>
        </p:txBody>
      </p:sp>
      <p:pic>
        <p:nvPicPr>
          <p:cNvPr id="8" name="Content Placeholder 13" descr="A diagram of political party&#10;&#10;Description automatically generated with medium confidence">
            <a:extLst>
              <a:ext uri="{FF2B5EF4-FFF2-40B4-BE49-F238E27FC236}">
                <a16:creationId xmlns:a16="http://schemas.microsoft.com/office/drawing/2014/main" id="{94AC8FCC-3261-0305-9B4F-710C7AE9A5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771" y="1682423"/>
            <a:ext cx="3886200" cy="4318000"/>
          </a:xfrm>
          <a:prstGeom prst="rect">
            <a:avLst/>
          </a:prstGeom>
        </p:spPr>
      </p:pic>
      <p:pic>
        <p:nvPicPr>
          <p:cNvPr id="9" name="Content Placeholder 18" descr="A diagram of political party&#10;&#10;Description automatically generated with medium confidence">
            <a:extLst>
              <a:ext uri="{FF2B5EF4-FFF2-40B4-BE49-F238E27FC236}">
                <a16:creationId xmlns:a16="http://schemas.microsoft.com/office/drawing/2014/main" id="{2779A694-1531-820C-BE22-5C4FA34A5E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771" y="1682423"/>
            <a:ext cx="3886200" cy="4318000"/>
          </a:xfrm>
          <a:prstGeom prst="rect">
            <a:avLst/>
          </a:prstGeom>
        </p:spPr>
      </p:pic>
      <p:pic>
        <p:nvPicPr>
          <p:cNvPr id="10" name="Content Placeholder 22" descr="A diagram of political party&#10;&#10;Description automatically generated">
            <a:extLst>
              <a:ext uri="{FF2B5EF4-FFF2-40B4-BE49-F238E27FC236}">
                <a16:creationId xmlns:a16="http://schemas.microsoft.com/office/drawing/2014/main" id="{07E2E518-667A-2B0E-E0D1-5C951A93CF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771" y="1682423"/>
            <a:ext cx="3886200" cy="4318000"/>
          </a:xfrm>
          <a:prstGeom prst="rect">
            <a:avLst/>
          </a:prstGeom>
        </p:spPr>
      </p:pic>
    </p:spTree>
    <p:extLst>
      <p:ext uri="{BB962C8B-B14F-4D97-AF65-F5344CB8AC3E}">
        <p14:creationId xmlns:p14="http://schemas.microsoft.com/office/powerpoint/2010/main" val="2291026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695BF-BE1A-EBAC-FC79-A819E72DAB2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4D0C37-93D7-3167-EEBB-DBC944CF32A2}"/>
              </a:ext>
            </a:extLst>
          </p:cNvPr>
          <p:cNvSpPr>
            <a:spLocks noGrp="1"/>
          </p:cNvSpPr>
          <p:nvPr>
            <p:ph idx="1"/>
          </p:nvPr>
        </p:nvSpPr>
        <p:spPr>
          <a:xfrm>
            <a:off x="540181" y="1300900"/>
            <a:ext cx="11106874" cy="5081046"/>
          </a:xfrm>
        </p:spPr>
        <p:txBody>
          <a:bodyPr>
            <a:normAutofit/>
          </a:bodyPr>
          <a:lstStyle/>
          <a:p>
            <a:pPr>
              <a:defRPr sz="2000">
                <a:solidFill>
                  <a:srgbClr val="000000"/>
                </a:solidFill>
                <a:latin typeface="Garamond"/>
              </a:defRPr>
            </a:pPr>
            <a:r>
              <a:rPr lang="en-US" altLang="zh-TW" sz="2400" dirty="0"/>
              <a:t>In some games, players’ actions are not revealed simultaneously.</a:t>
            </a:r>
          </a:p>
          <a:p>
            <a:pPr lvl="1">
              <a:defRPr sz="2000">
                <a:solidFill>
                  <a:srgbClr val="000000"/>
                </a:solidFill>
                <a:latin typeface="Garamond"/>
              </a:defRPr>
            </a:pPr>
            <a:r>
              <a:rPr lang="en-US" altLang="zh-TW" sz="2000" dirty="0"/>
              <a:t>e.g., Chess is the classical example of dynamic (or sequential) games.</a:t>
            </a:r>
          </a:p>
          <a:p>
            <a:pPr lvl="1">
              <a:defRPr sz="2000">
                <a:solidFill>
                  <a:srgbClr val="000000"/>
                </a:solidFill>
                <a:latin typeface="Garamond"/>
              </a:defRPr>
            </a:pPr>
            <a:r>
              <a:rPr lang="en-US" altLang="zh-TW" sz="2000" dirty="0"/>
              <a:t>e.g., In oligopolies, incumbent firms “act” first, and then entrants “react.”</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Suppose that the rule of a game is given as follows:</a:t>
            </a:r>
          </a:p>
          <a:p>
            <a:pPr lvl="1">
              <a:defRPr sz="2000">
                <a:solidFill>
                  <a:srgbClr val="000000"/>
                </a:solidFill>
                <a:latin typeface="Garamond"/>
              </a:defRPr>
            </a:pPr>
            <a:r>
              <a:rPr lang="en-US" altLang="zh-TW" sz="2000" dirty="0"/>
              <a:t>P1 makes the first move, and they can choose Up (U) or Down (D).</a:t>
            </a:r>
          </a:p>
          <a:p>
            <a:pPr lvl="1">
              <a:defRPr sz="2000">
                <a:solidFill>
                  <a:srgbClr val="000000"/>
                </a:solidFill>
                <a:latin typeface="Garamond"/>
              </a:defRPr>
            </a:pPr>
            <a:r>
              <a:rPr lang="en-US" altLang="zh-TW" sz="2000" dirty="0"/>
              <a:t>P2 observes this choice, and then they can choose either Top (T) or Bottom (B).</a:t>
            </a:r>
            <a:endParaRPr lang="en-US" altLang="zh-TW" sz="2400" dirty="0"/>
          </a:p>
          <a:p>
            <a:pPr lvl="1">
              <a:defRPr sz="2000">
                <a:solidFill>
                  <a:srgbClr val="000000"/>
                </a:solidFill>
                <a:latin typeface="Garamond"/>
              </a:defRPr>
            </a:pPr>
            <a:r>
              <a:rPr lang="en-US" altLang="zh-TW" sz="2000" dirty="0"/>
              <a:t>U</a:t>
            </a:r>
            <a:r>
              <a:rPr lang="zh-TW" altLang="en-US" sz="2000" dirty="0"/>
              <a:t>→</a:t>
            </a:r>
            <a:r>
              <a:rPr lang="en-US" altLang="zh-TW" sz="2000" dirty="0"/>
              <a:t>T: Player 1’s payoff is 12, Player 2’s payoff is 14.</a:t>
            </a:r>
          </a:p>
          <a:p>
            <a:pPr lvl="1">
              <a:defRPr sz="2000">
                <a:solidFill>
                  <a:srgbClr val="000000"/>
                </a:solidFill>
                <a:latin typeface="Garamond"/>
              </a:defRPr>
            </a:pPr>
            <a:r>
              <a:rPr lang="en-US" altLang="zh-TW" sz="2000" dirty="0"/>
              <a:t>U</a:t>
            </a:r>
            <a:r>
              <a:rPr lang="zh-TW" altLang="en-US" sz="2000" dirty="0"/>
              <a:t>→</a:t>
            </a:r>
            <a:r>
              <a:rPr lang="en-US" altLang="zh-TW" sz="2000" dirty="0"/>
              <a:t>B: Player 1’s payoff is 7, Player 2’s payoff is 7.</a:t>
            </a:r>
          </a:p>
          <a:p>
            <a:pPr lvl="1">
              <a:defRPr sz="2000">
                <a:solidFill>
                  <a:srgbClr val="000000"/>
                </a:solidFill>
                <a:latin typeface="Garamond"/>
              </a:defRPr>
            </a:pPr>
            <a:r>
              <a:rPr lang="en-US" altLang="zh-TW" sz="2000" dirty="0"/>
              <a:t>D</a:t>
            </a:r>
            <a:r>
              <a:rPr lang="zh-TW" altLang="en-US" sz="2000" dirty="0"/>
              <a:t>→</a:t>
            </a:r>
            <a:r>
              <a:rPr lang="en-US" altLang="zh-TW" sz="2000" dirty="0"/>
              <a:t>T: Player 1’s payoff is 5, Player 2’s payoff is 4.</a:t>
            </a:r>
          </a:p>
          <a:p>
            <a:pPr lvl="1">
              <a:defRPr sz="2000">
                <a:solidFill>
                  <a:srgbClr val="000000"/>
                </a:solidFill>
                <a:latin typeface="Garamond"/>
              </a:defRPr>
            </a:pPr>
            <a:r>
              <a:rPr lang="en-US" altLang="zh-TW" sz="2000" dirty="0"/>
              <a:t>D</a:t>
            </a:r>
            <a:r>
              <a:rPr lang="zh-TW" altLang="en-US" sz="2000" dirty="0"/>
              <a:t>→</a:t>
            </a:r>
            <a:r>
              <a:rPr lang="en-US" altLang="zh-TW" sz="2000" dirty="0"/>
              <a:t>B: Player 1’s payoff is 9, Player 2’s payoff is 21.</a:t>
            </a:r>
            <a:endParaRPr lang="en-US" altLang="zh-TW" sz="2400" dirty="0"/>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When analyzing a game that is played sequentially, we typically use decision trees.</a:t>
            </a:r>
          </a:p>
          <a:p>
            <a:pPr>
              <a:defRPr sz="2000">
                <a:solidFill>
                  <a:srgbClr val="000000"/>
                </a:solidFill>
                <a:latin typeface="Garamond"/>
              </a:defRPr>
            </a:pPr>
            <a:endParaRPr lang="en-US" altLang="zh-TW" sz="2400" dirty="0"/>
          </a:p>
        </p:txBody>
      </p:sp>
      <p:sp>
        <p:nvSpPr>
          <p:cNvPr id="4" name="Rectangle 3">
            <a:extLst>
              <a:ext uri="{FF2B5EF4-FFF2-40B4-BE49-F238E27FC236}">
                <a16:creationId xmlns:a16="http://schemas.microsoft.com/office/drawing/2014/main" id="{8012A49B-E9E6-C27D-D944-C2D526A51CEF}"/>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E3A70B-5EF2-1A75-335C-C5CB88AAB526}"/>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Dynamic Games: Decision Trees</a:t>
            </a:r>
          </a:p>
        </p:txBody>
      </p:sp>
      <p:sp>
        <p:nvSpPr>
          <p:cNvPr id="5" name="Rectangle 4">
            <a:extLst>
              <a:ext uri="{FF2B5EF4-FFF2-40B4-BE49-F238E27FC236}">
                <a16:creationId xmlns:a16="http://schemas.microsoft.com/office/drawing/2014/main" id="{7B550CF4-D1C3-58FE-DBE4-D90DFD058B0D}"/>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B86C3298-078F-B85D-0025-F75FAE03CBD6}"/>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3BE2A3BD-4A90-90EB-CAC2-9BAE04F7A864}"/>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49</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392015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fade">
                                      <p:cBhvr>
                                        <p:cTn id="5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D9113-8064-5AA9-42AF-59DC3539EF7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255837-ABF0-467E-5253-4B80615AD940}"/>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sz="2400" dirty="0"/>
              <a:t>A comparison between the three types of market structures we have been covering is given in the table below:</a:t>
            </a:r>
          </a:p>
          <a:p>
            <a:pPr lvl="3">
              <a:defRPr sz="2000">
                <a:solidFill>
                  <a:srgbClr val="000000"/>
                </a:solidFill>
                <a:latin typeface="Garamond"/>
              </a:defRPr>
            </a:pPr>
            <a:endParaRPr lang="en-US" sz="1200" dirty="0"/>
          </a:p>
        </p:txBody>
      </p:sp>
      <p:sp>
        <p:nvSpPr>
          <p:cNvPr id="4" name="Rectangle 3">
            <a:extLst>
              <a:ext uri="{FF2B5EF4-FFF2-40B4-BE49-F238E27FC236}">
                <a16:creationId xmlns:a16="http://schemas.microsoft.com/office/drawing/2014/main" id="{95749BA3-F67B-2394-7C5A-7DCE9A97078F}"/>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02789C-6184-51CA-3145-84D840886804}"/>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Characteristics of Monopolistic Competition</a:t>
            </a:r>
          </a:p>
        </p:txBody>
      </p:sp>
      <p:sp>
        <p:nvSpPr>
          <p:cNvPr id="5" name="Rectangle 4">
            <a:extLst>
              <a:ext uri="{FF2B5EF4-FFF2-40B4-BE49-F238E27FC236}">
                <a16:creationId xmlns:a16="http://schemas.microsoft.com/office/drawing/2014/main" id="{4B3E8E47-8BA7-9558-30D1-3FBDF976BCAF}"/>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E7B1ACC-DCA9-0FBB-2652-CAAF5321001A}"/>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91E0A12D-117E-29CB-D32E-25FA58FAC87F}"/>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5</a:t>
            </a:fld>
            <a:r>
              <a:rPr lang="en-US" b="1" dirty="0">
                <a:solidFill>
                  <a:schemeClr val="bg1"/>
                </a:solidFill>
                <a:latin typeface="Garamond" panose="02020404030301010803" pitchFamily="18" charset="0"/>
              </a:rPr>
              <a:t> </a:t>
            </a:r>
          </a:p>
        </p:txBody>
      </p:sp>
      <p:graphicFrame>
        <p:nvGraphicFramePr>
          <p:cNvPr id="10" name="Table 9">
            <a:extLst>
              <a:ext uri="{FF2B5EF4-FFF2-40B4-BE49-F238E27FC236}">
                <a16:creationId xmlns:a16="http://schemas.microsoft.com/office/drawing/2014/main" id="{E5A5B881-399B-634C-CFD6-BDA003898CC0}"/>
              </a:ext>
            </a:extLst>
          </p:cNvPr>
          <p:cNvGraphicFramePr>
            <a:graphicFrameLocks noGrp="1"/>
          </p:cNvGraphicFramePr>
          <p:nvPr>
            <p:extLst>
              <p:ext uri="{D42A27DB-BD31-4B8C-83A1-F6EECF244321}">
                <p14:modId xmlns:p14="http://schemas.microsoft.com/office/powerpoint/2010/main" val="1343668564"/>
              </p:ext>
            </p:extLst>
          </p:nvPr>
        </p:nvGraphicFramePr>
        <p:xfrm>
          <a:off x="923418" y="2131060"/>
          <a:ext cx="10341993" cy="2595880"/>
        </p:xfrm>
        <a:graphic>
          <a:graphicData uri="http://schemas.openxmlformats.org/drawingml/2006/table">
            <a:tbl>
              <a:tblPr firstRow="1" bandRow="1">
                <a:tableStyleId>{5C22544A-7EE6-4342-B048-85BDC9FD1C3A}</a:tableStyleId>
              </a:tblPr>
              <a:tblGrid>
                <a:gridCol w="2030094">
                  <a:extLst>
                    <a:ext uri="{9D8B030D-6E8A-4147-A177-3AD203B41FA5}">
                      <a16:colId xmlns:a16="http://schemas.microsoft.com/office/drawing/2014/main" val="3976911598"/>
                    </a:ext>
                  </a:extLst>
                </a:gridCol>
                <a:gridCol w="2770633">
                  <a:extLst>
                    <a:ext uri="{9D8B030D-6E8A-4147-A177-3AD203B41FA5}">
                      <a16:colId xmlns:a16="http://schemas.microsoft.com/office/drawing/2014/main" val="422551100"/>
                    </a:ext>
                  </a:extLst>
                </a:gridCol>
                <a:gridCol w="2770633">
                  <a:extLst>
                    <a:ext uri="{9D8B030D-6E8A-4147-A177-3AD203B41FA5}">
                      <a16:colId xmlns:a16="http://schemas.microsoft.com/office/drawing/2014/main" val="2650574889"/>
                    </a:ext>
                  </a:extLst>
                </a:gridCol>
                <a:gridCol w="2770633">
                  <a:extLst>
                    <a:ext uri="{9D8B030D-6E8A-4147-A177-3AD203B41FA5}">
                      <a16:colId xmlns:a16="http://schemas.microsoft.com/office/drawing/2014/main" val="439607133"/>
                    </a:ext>
                  </a:extLst>
                </a:gridCol>
              </a:tblGrid>
              <a:tr h="370840">
                <a:tc>
                  <a:txBody>
                    <a:bodyPr/>
                    <a:lstStyle/>
                    <a:p>
                      <a:endParaRPr lang="en-US" dirty="0">
                        <a:latin typeface="Garamond" panose="02020404030301010803" pitchFamily="18" charset="0"/>
                      </a:endParaRPr>
                    </a:p>
                  </a:txBody>
                  <a:tcPr>
                    <a:solidFill>
                      <a:srgbClr val="77122C"/>
                    </a:solidFill>
                  </a:tcPr>
                </a:tc>
                <a:tc>
                  <a:txBody>
                    <a:bodyPr/>
                    <a:lstStyle/>
                    <a:p>
                      <a:pPr algn="ctr"/>
                      <a:r>
                        <a:rPr lang="en-US" dirty="0">
                          <a:latin typeface="Garamond" panose="02020404030301010803" pitchFamily="18" charset="0"/>
                        </a:rPr>
                        <a:t>Perfect Competition</a:t>
                      </a:r>
                    </a:p>
                  </a:txBody>
                  <a:tcPr>
                    <a:solidFill>
                      <a:srgbClr val="77122C"/>
                    </a:solidFill>
                  </a:tcPr>
                </a:tc>
                <a:tc>
                  <a:txBody>
                    <a:bodyPr/>
                    <a:lstStyle/>
                    <a:p>
                      <a:pPr algn="ctr"/>
                      <a:r>
                        <a:rPr lang="en-US" dirty="0">
                          <a:latin typeface="Garamond" panose="02020404030301010803" pitchFamily="18" charset="0"/>
                        </a:rPr>
                        <a:t>Monopolistic Competition</a:t>
                      </a:r>
                    </a:p>
                  </a:txBody>
                  <a:tcPr>
                    <a:solidFill>
                      <a:srgbClr val="77122C"/>
                    </a:solidFill>
                  </a:tcPr>
                </a:tc>
                <a:tc>
                  <a:txBody>
                    <a:bodyPr/>
                    <a:lstStyle/>
                    <a:p>
                      <a:pPr algn="ctr"/>
                      <a:r>
                        <a:rPr lang="en-US" dirty="0">
                          <a:latin typeface="Garamond" panose="02020404030301010803" pitchFamily="18" charset="0"/>
                        </a:rPr>
                        <a:t>Monopoly</a:t>
                      </a:r>
                    </a:p>
                  </a:txBody>
                  <a:tcPr>
                    <a:solidFill>
                      <a:srgbClr val="77122C"/>
                    </a:solidFill>
                  </a:tcPr>
                </a:tc>
                <a:extLst>
                  <a:ext uri="{0D108BD9-81ED-4DB2-BD59-A6C34878D82A}">
                    <a16:rowId xmlns:a16="http://schemas.microsoft.com/office/drawing/2014/main" val="2905119969"/>
                  </a:ext>
                </a:extLst>
              </a:tr>
              <a:tr h="370840">
                <a:tc>
                  <a:txBody>
                    <a:bodyPr/>
                    <a:lstStyle/>
                    <a:p>
                      <a:r>
                        <a:rPr lang="en-US" dirty="0">
                          <a:latin typeface="Garamond" panose="02020404030301010803" pitchFamily="18" charset="0"/>
                        </a:rPr>
                        <a:t>Number of Firms</a:t>
                      </a:r>
                    </a:p>
                  </a:txBody>
                  <a:tcPr/>
                </a:tc>
                <a:tc>
                  <a:txBody>
                    <a:bodyPr/>
                    <a:lstStyle/>
                    <a:p>
                      <a:pPr algn="ctr"/>
                      <a:r>
                        <a:rPr lang="en-US" dirty="0">
                          <a:latin typeface="Garamond" panose="02020404030301010803" pitchFamily="18" charset="0"/>
                        </a:rPr>
                        <a:t>Many</a:t>
                      </a:r>
                    </a:p>
                  </a:txBody>
                  <a:tcPr/>
                </a:tc>
                <a:tc>
                  <a:txBody>
                    <a:bodyPr/>
                    <a:lstStyle/>
                    <a:p>
                      <a:pPr algn="ctr"/>
                      <a:r>
                        <a:rPr lang="en-US" dirty="0">
                          <a:latin typeface="Garamond" panose="02020404030301010803" pitchFamily="18" charset="0"/>
                        </a:rPr>
                        <a:t>Many</a:t>
                      </a:r>
                    </a:p>
                  </a:txBody>
                  <a:tcPr/>
                </a:tc>
                <a:tc>
                  <a:txBody>
                    <a:bodyPr/>
                    <a:lstStyle/>
                    <a:p>
                      <a:pPr algn="ctr"/>
                      <a:r>
                        <a:rPr lang="en-US" dirty="0">
                          <a:latin typeface="Garamond" panose="02020404030301010803" pitchFamily="18" charset="0"/>
                        </a:rPr>
                        <a:t>One</a:t>
                      </a:r>
                    </a:p>
                  </a:txBody>
                  <a:tcPr/>
                </a:tc>
                <a:extLst>
                  <a:ext uri="{0D108BD9-81ED-4DB2-BD59-A6C34878D82A}">
                    <a16:rowId xmlns:a16="http://schemas.microsoft.com/office/drawing/2014/main" val="4024573018"/>
                  </a:ext>
                </a:extLst>
              </a:tr>
              <a:tr h="370840">
                <a:tc>
                  <a:txBody>
                    <a:bodyPr/>
                    <a:lstStyle/>
                    <a:p>
                      <a:r>
                        <a:rPr lang="en-US" dirty="0">
                          <a:latin typeface="Garamond" panose="02020404030301010803" pitchFamily="18" charset="0"/>
                        </a:rPr>
                        <a:t>Free Entry/Exit</a:t>
                      </a:r>
                    </a:p>
                  </a:txBody>
                  <a:tcPr/>
                </a:tc>
                <a:tc>
                  <a:txBody>
                    <a:bodyPr/>
                    <a:lstStyle/>
                    <a:p>
                      <a:pPr algn="ctr"/>
                      <a:r>
                        <a:rPr lang="en-US" dirty="0">
                          <a:latin typeface="Garamond" panose="02020404030301010803" pitchFamily="18" charset="0"/>
                        </a:rPr>
                        <a:t>Yes</a:t>
                      </a:r>
                    </a:p>
                  </a:txBody>
                  <a:tcPr/>
                </a:tc>
                <a:tc>
                  <a:txBody>
                    <a:bodyPr/>
                    <a:lstStyle/>
                    <a:p>
                      <a:pPr algn="ctr"/>
                      <a:r>
                        <a:rPr lang="en-US" dirty="0">
                          <a:latin typeface="Garamond" panose="02020404030301010803" pitchFamily="18" charset="0"/>
                        </a:rPr>
                        <a:t>Yes</a:t>
                      </a:r>
                    </a:p>
                  </a:txBody>
                  <a:tcPr/>
                </a:tc>
                <a:tc>
                  <a:txBody>
                    <a:bodyPr/>
                    <a:lstStyle/>
                    <a:p>
                      <a:pPr algn="ctr"/>
                      <a:r>
                        <a:rPr lang="en-US" dirty="0">
                          <a:latin typeface="Garamond" panose="02020404030301010803" pitchFamily="18" charset="0"/>
                        </a:rPr>
                        <a:t>No</a:t>
                      </a:r>
                    </a:p>
                  </a:txBody>
                  <a:tcPr/>
                </a:tc>
                <a:extLst>
                  <a:ext uri="{0D108BD9-81ED-4DB2-BD59-A6C34878D82A}">
                    <a16:rowId xmlns:a16="http://schemas.microsoft.com/office/drawing/2014/main" val="3686278583"/>
                  </a:ext>
                </a:extLst>
              </a:tr>
              <a:tr h="370840">
                <a:tc>
                  <a:txBody>
                    <a:bodyPr/>
                    <a:lstStyle/>
                    <a:p>
                      <a:r>
                        <a:rPr lang="en-US" dirty="0">
                          <a:latin typeface="Garamond" panose="02020404030301010803" pitchFamily="18" charset="0"/>
                        </a:rPr>
                        <a:t>Long-run Profit</a:t>
                      </a:r>
                    </a:p>
                  </a:txBody>
                  <a:tcPr/>
                </a:tc>
                <a:tc>
                  <a:txBody>
                    <a:bodyPr/>
                    <a:lstStyle/>
                    <a:p>
                      <a:pPr algn="ctr"/>
                      <a:r>
                        <a:rPr lang="en-US" dirty="0">
                          <a:latin typeface="Garamond" panose="02020404030301010803" pitchFamily="18" charset="0"/>
                        </a:rPr>
                        <a:t>Zero</a:t>
                      </a:r>
                    </a:p>
                  </a:txBody>
                  <a:tcPr/>
                </a:tc>
                <a:tc>
                  <a:txBody>
                    <a:bodyPr/>
                    <a:lstStyle/>
                    <a:p>
                      <a:pPr algn="ctr"/>
                      <a:r>
                        <a:rPr lang="en-US" dirty="0">
                          <a:latin typeface="Garamond" panose="02020404030301010803" pitchFamily="18" charset="0"/>
                        </a:rPr>
                        <a:t>Zero</a:t>
                      </a:r>
                    </a:p>
                  </a:txBody>
                  <a:tcPr/>
                </a:tc>
                <a:tc>
                  <a:txBody>
                    <a:bodyPr/>
                    <a:lstStyle/>
                    <a:p>
                      <a:pPr algn="ctr"/>
                      <a:r>
                        <a:rPr lang="en-US" dirty="0">
                          <a:latin typeface="Garamond" panose="02020404030301010803" pitchFamily="18" charset="0"/>
                        </a:rPr>
                        <a:t>Positive</a:t>
                      </a:r>
                    </a:p>
                  </a:txBody>
                  <a:tcPr/>
                </a:tc>
                <a:extLst>
                  <a:ext uri="{0D108BD9-81ED-4DB2-BD59-A6C34878D82A}">
                    <a16:rowId xmlns:a16="http://schemas.microsoft.com/office/drawing/2014/main" val="1631616046"/>
                  </a:ext>
                </a:extLst>
              </a:tr>
              <a:tr h="370840">
                <a:tc>
                  <a:txBody>
                    <a:bodyPr/>
                    <a:lstStyle/>
                    <a:p>
                      <a:r>
                        <a:rPr lang="en-US" dirty="0">
                          <a:latin typeface="Garamond" panose="02020404030301010803" pitchFamily="18" charset="0"/>
                        </a:rPr>
                        <a:t>Products</a:t>
                      </a:r>
                    </a:p>
                  </a:txBody>
                  <a:tcPr/>
                </a:tc>
                <a:tc>
                  <a:txBody>
                    <a:bodyPr/>
                    <a:lstStyle/>
                    <a:p>
                      <a:pPr algn="ctr"/>
                      <a:r>
                        <a:rPr lang="en-US" dirty="0">
                          <a:latin typeface="Garamond" panose="02020404030301010803" pitchFamily="18" charset="0"/>
                        </a:rPr>
                        <a:t>Identical</a:t>
                      </a:r>
                    </a:p>
                  </a:txBody>
                  <a:tcPr/>
                </a:tc>
                <a:tc>
                  <a:txBody>
                    <a:bodyPr/>
                    <a:lstStyle/>
                    <a:p>
                      <a:pPr algn="ctr"/>
                      <a:r>
                        <a:rPr lang="en-US" dirty="0">
                          <a:latin typeface="Garamond" panose="02020404030301010803" pitchFamily="18" charset="0"/>
                        </a:rPr>
                        <a:t>Similar</a:t>
                      </a:r>
                    </a:p>
                  </a:txBody>
                  <a:tcPr/>
                </a:tc>
                <a:tc>
                  <a:txBody>
                    <a:bodyPr/>
                    <a:lstStyle/>
                    <a:p>
                      <a:pPr algn="ctr"/>
                      <a:r>
                        <a:rPr lang="en-US" dirty="0">
                          <a:latin typeface="Garamond" panose="02020404030301010803" pitchFamily="18" charset="0"/>
                        </a:rPr>
                        <a:t>No Substitute</a:t>
                      </a:r>
                    </a:p>
                  </a:txBody>
                  <a:tcPr/>
                </a:tc>
                <a:extLst>
                  <a:ext uri="{0D108BD9-81ED-4DB2-BD59-A6C34878D82A}">
                    <a16:rowId xmlns:a16="http://schemas.microsoft.com/office/drawing/2014/main" val="1435269009"/>
                  </a:ext>
                </a:extLst>
              </a:tr>
              <a:tr h="370840">
                <a:tc>
                  <a:txBody>
                    <a:bodyPr/>
                    <a:lstStyle/>
                    <a:p>
                      <a:r>
                        <a:rPr lang="en-US" dirty="0">
                          <a:latin typeface="Garamond" panose="02020404030301010803" pitchFamily="18" charset="0"/>
                        </a:rPr>
                        <a:t>Market Power</a:t>
                      </a:r>
                    </a:p>
                  </a:txBody>
                  <a:tcPr/>
                </a:tc>
                <a:tc>
                  <a:txBody>
                    <a:bodyPr/>
                    <a:lstStyle/>
                    <a:p>
                      <a:pPr algn="ctr"/>
                      <a:r>
                        <a:rPr lang="en-US" dirty="0">
                          <a:latin typeface="Garamond" panose="02020404030301010803" pitchFamily="18" charset="0"/>
                        </a:rPr>
                        <a:t>No (P=MC)</a:t>
                      </a:r>
                    </a:p>
                  </a:txBody>
                  <a:tcPr/>
                </a:tc>
                <a:tc>
                  <a:txBody>
                    <a:bodyPr/>
                    <a:lstStyle/>
                    <a:p>
                      <a:pPr algn="ctr"/>
                      <a:r>
                        <a:rPr lang="en-US" dirty="0">
                          <a:latin typeface="Garamond" panose="02020404030301010803" pitchFamily="18" charset="0"/>
                        </a:rPr>
                        <a:t>Yes (P&gt;MC)</a:t>
                      </a:r>
                    </a:p>
                  </a:txBody>
                  <a:tcPr/>
                </a:tc>
                <a:tc>
                  <a:txBody>
                    <a:bodyPr/>
                    <a:lstStyle/>
                    <a:p>
                      <a:pPr algn="ctr"/>
                      <a:r>
                        <a:rPr lang="en-US" dirty="0">
                          <a:latin typeface="Garamond" panose="02020404030301010803" pitchFamily="18" charset="0"/>
                        </a:rPr>
                        <a:t>Yes (P&gt;MC)</a:t>
                      </a:r>
                    </a:p>
                  </a:txBody>
                  <a:tcPr/>
                </a:tc>
                <a:extLst>
                  <a:ext uri="{0D108BD9-81ED-4DB2-BD59-A6C34878D82A}">
                    <a16:rowId xmlns:a16="http://schemas.microsoft.com/office/drawing/2014/main" val="4245654786"/>
                  </a:ext>
                </a:extLst>
              </a:tr>
              <a:tr h="370840">
                <a:tc>
                  <a:txBody>
                    <a:bodyPr/>
                    <a:lstStyle/>
                    <a:p>
                      <a:r>
                        <a:rPr lang="en-US" dirty="0">
                          <a:latin typeface="Garamond" panose="02020404030301010803" pitchFamily="18" charset="0"/>
                        </a:rPr>
                        <a:t>Demand Curve</a:t>
                      </a:r>
                    </a:p>
                  </a:txBody>
                  <a:tcPr/>
                </a:tc>
                <a:tc>
                  <a:txBody>
                    <a:bodyPr/>
                    <a:lstStyle/>
                    <a:p>
                      <a:pPr algn="ctr"/>
                      <a:r>
                        <a:rPr lang="en-US" dirty="0">
                          <a:latin typeface="Garamond" panose="02020404030301010803" pitchFamily="18" charset="0"/>
                        </a:rPr>
                        <a:t>Horizontal</a:t>
                      </a:r>
                    </a:p>
                  </a:txBody>
                  <a:tcPr/>
                </a:tc>
                <a:tc>
                  <a:txBody>
                    <a:bodyPr/>
                    <a:lstStyle/>
                    <a:p>
                      <a:pPr algn="ctr"/>
                      <a:r>
                        <a:rPr lang="en-US" dirty="0">
                          <a:latin typeface="Garamond" panose="02020404030301010803" pitchFamily="18" charset="0"/>
                        </a:rPr>
                        <a:t>Downward-sloping</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latin typeface="Garamond" panose="02020404030301010803" pitchFamily="18" charset="0"/>
                        </a:rPr>
                        <a:t>Downward-sloping</a:t>
                      </a:r>
                    </a:p>
                  </a:txBody>
                  <a:tcPr/>
                </a:tc>
                <a:extLst>
                  <a:ext uri="{0D108BD9-81ED-4DB2-BD59-A6C34878D82A}">
                    <a16:rowId xmlns:a16="http://schemas.microsoft.com/office/drawing/2014/main" val="1363957215"/>
                  </a:ext>
                </a:extLst>
              </a:tr>
            </a:tbl>
          </a:graphicData>
        </a:graphic>
      </p:graphicFrame>
    </p:spTree>
    <p:extLst>
      <p:ext uri="{BB962C8B-B14F-4D97-AF65-F5344CB8AC3E}">
        <p14:creationId xmlns:p14="http://schemas.microsoft.com/office/powerpoint/2010/main" val="325759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105637-8B93-5C3B-E236-9A5E88BEC8C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1BB50C-CAC7-04DF-F73C-B449F3484FE1}"/>
              </a:ext>
            </a:extLst>
          </p:cNvPr>
          <p:cNvSpPr>
            <a:spLocks noGrp="1"/>
          </p:cNvSpPr>
          <p:nvPr>
            <p:ph idx="1"/>
          </p:nvPr>
        </p:nvSpPr>
        <p:spPr>
          <a:xfrm>
            <a:off x="6160655" y="1300900"/>
            <a:ext cx="5486400" cy="5081046"/>
          </a:xfrm>
        </p:spPr>
        <p:txBody>
          <a:bodyPr>
            <a:normAutofit/>
          </a:bodyPr>
          <a:lstStyle/>
          <a:p>
            <a:pPr>
              <a:defRPr sz="2000">
                <a:solidFill>
                  <a:srgbClr val="000000"/>
                </a:solidFill>
                <a:latin typeface="Garamond"/>
              </a:defRPr>
            </a:pPr>
            <a:r>
              <a:rPr lang="en-US" altLang="zh-TW" sz="2400" dirty="0"/>
              <a:t>This is the game represented as a game tree, which contains information on the players, actions, and payoffs.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We solve this game by “backward induction,” which involves starting from the very last decision that can be made.</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If P1 had played U, P2 can…</a:t>
            </a:r>
          </a:p>
          <a:p>
            <a:pPr lvl="1">
              <a:defRPr sz="2000">
                <a:solidFill>
                  <a:srgbClr val="000000"/>
                </a:solidFill>
                <a:latin typeface="Garamond"/>
              </a:defRPr>
            </a:pPr>
            <a:r>
              <a:rPr lang="en-US" altLang="zh-TW" sz="2000" dirty="0"/>
              <a:t>Play T and receive a payoff of 14, or</a:t>
            </a:r>
          </a:p>
          <a:p>
            <a:pPr lvl="1">
              <a:defRPr sz="2000">
                <a:solidFill>
                  <a:srgbClr val="000000"/>
                </a:solidFill>
                <a:latin typeface="Garamond"/>
              </a:defRPr>
            </a:pPr>
            <a:r>
              <a:rPr lang="en-US" altLang="zh-TW" sz="2000" dirty="0"/>
              <a:t>Play B and receive a payoff of 7.</a:t>
            </a:r>
          </a:p>
          <a:p>
            <a:pPr lvl="4">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Since P2 prefers a payoff of 14, P2 would choose T if P1 chooses U. </a:t>
            </a:r>
          </a:p>
        </p:txBody>
      </p:sp>
      <p:sp>
        <p:nvSpPr>
          <p:cNvPr id="4" name="Rectangle 3">
            <a:extLst>
              <a:ext uri="{FF2B5EF4-FFF2-40B4-BE49-F238E27FC236}">
                <a16:creationId xmlns:a16="http://schemas.microsoft.com/office/drawing/2014/main" id="{A943BB3A-E6BA-ED2B-A277-9560D1940002}"/>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41037C-F3B4-0258-ADC2-A2893BA46D9B}"/>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Dynamic Games: Decision Trees</a:t>
            </a:r>
          </a:p>
        </p:txBody>
      </p:sp>
      <p:sp>
        <p:nvSpPr>
          <p:cNvPr id="5" name="Rectangle 4">
            <a:extLst>
              <a:ext uri="{FF2B5EF4-FFF2-40B4-BE49-F238E27FC236}">
                <a16:creationId xmlns:a16="http://schemas.microsoft.com/office/drawing/2014/main" id="{654C2F58-7A43-75B6-736F-FE089C2E4A4B}"/>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8AE1CC92-CFBA-92F8-B90D-D5F782766352}"/>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5B30BD3A-9C8F-6E11-7FAE-8925BDB90EE5}"/>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50</a:t>
            </a:fld>
            <a:r>
              <a:rPr lang="en-US" b="1" dirty="0">
                <a:solidFill>
                  <a:schemeClr val="bg1"/>
                </a:solidFill>
                <a:latin typeface="Garamond" panose="02020404030301010803" pitchFamily="18" charset="0"/>
              </a:rPr>
              <a:t> </a:t>
            </a:r>
          </a:p>
        </p:txBody>
      </p:sp>
      <p:pic>
        <p:nvPicPr>
          <p:cNvPr id="8" name="Picture 7" descr="A black background with white text&#10;&#10;Description automatically generated">
            <a:extLst>
              <a:ext uri="{FF2B5EF4-FFF2-40B4-BE49-F238E27FC236}">
                <a16:creationId xmlns:a16="http://schemas.microsoft.com/office/drawing/2014/main" id="{64E804B2-2846-FE04-5E2B-04AE145F23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181" y="2264320"/>
            <a:ext cx="5486400" cy="3154206"/>
          </a:xfrm>
          <a:prstGeom prst="rect">
            <a:avLst/>
          </a:prstGeom>
        </p:spPr>
      </p:pic>
      <p:pic>
        <p:nvPicPr>
          <p:cNvPr id="9" name="Picture 8" descr="A black background with white text&#10;&#10;Description automatically generated">
            <a:extLst>
              <a:ext uri="{FF2B5EF4-FFF2-40B4-BE49-F238E27FC236}">
                <a16:creationId xmlns:a16="http://schemas.microsoft.com/office/drawing/2014/main" id="{760F6165-04E1-1115-CF24-76BC23EB05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181" y="2264319"/>
            <a:ext cx="5486400" cy="3154207"/>
          </a:xfrm>
          <a:prstGeom prst="rect">
            <a:avLst/>
          </a:prstGeom>
        </p:spPr>
      </p:pic>
    </p:spTree>
    <p:extLst>
      <p:ext uri="{BB962C8B-B14F-4D97-AF65-F5344CB8AC3E}">
        <p14:creationId xmlns:p14="http://schemas.microsoft.com/office/powerpoint/2010/main" val="143738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xit" presetSubtype="0" fill="hold" nodeType="withEffect">
                                  <p:stCondLst>
                                    <p:cond delay="0"/>
                                  </p:stCondLst>
                                  <p:childTnLst>
                                    <p:animEffect transition="out" filter="fade">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5F1E5-46D3-C325-1CF9-B73FC459196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80BACD-1F88-6E8C-51A0-6FF3063E443C}"/>
              </a:ext>
            </a:extLst>
          </p:cNvPr>
          <p:cNvSpPr>
            <a:spLocks noGrp="1"/>
          </p:cNvSpPr>
          <p:nvPr>
            <p:ph idx="1"/>
          </p:nvPr>
        </p:nvSpPr>
        <p:spPr>
          <a:xfrm>
            <a:off x="6160655" y="1300900"/>
            <a:ext cx="5486400" cy="5081046"/>
          </a:xfrm>
        </p:spPr>
        <p:txBody>
          <a:bodyPr>
            <a:normAutofit/>
          </a:bodyPr>
          <a:lstStyle/>
          <a:p>
            <a:pPr>
              <a:defRPr sz="2000">
                <a:solidFill>
                  <a:srgbClr val="000000"/>
                </a:solidFill>
                <a:latin typeface="Garamond"/>
              </a:defRPr>
            </a:pPr>
            <a:r>
              <a:rPr lang="en-US" altLang="zh-TW" sz="2400" dirty="0"/>
              <a:t>If P1 had played D, P2 can…</a:t>
            </a:r>
          </a:p>
          <a:p>
            <a:pPr lvl="1">
              <a:defRPr sz="2000">
                <a:solidFill>
                  <a:srgbClr val="000000"/>
                </a:solidFill>
                <a:latin typeface="Garamond"/>
              </a:defRPr>
            </a:pPr>
            <a:r>
              <a:rPr lang="en-US" altLang="zh-TW" sz="2000" dirty="0"/>
              <a:t>Play T and receive a payoff of 4, or</a:t>
            </a:r>
          </a:p>
          <a:p>
            <a:pPr lvl="1">
              <a:defRPr sz="2000">
                <a:solidFill>
                  <a:srgbClr val="000000"/>
                </a:solidFill>
                <a:latin typeface="Garamond"/>
              </a:defRPr>
            </a:pPr>
            <a:r>
              <a:rPr lang="en-US" altLang="zh-TW" sz="2000" dirty="0"/>
              <a:t>Play B and receive a payoff of 21.</a:t>
            </a:r>
          </a:p>
          <a:p>
            <a:pPr lvl="4">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Since P2 prefers a payoff of 21, P2 would choose B if P1 chooses D.</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P1 knows this is how P2 will respond:</a:t>
            </a:r>
          </a:p>
          <a:p>
            <a:pPr lvl="1">
              <a:defRPr sz="2000">
                <a:solidFill>
                  <a:srgbClr val="000000"/>
                </a:solidFill>
                <a:latin typeface="Garamond"/>
              </a:defRPr>
            </a:pPr>
            <a:r>
              <a:rPr lang="en-US" altLang="zh-TW" sz="2000" dirty="0"/>
              <a:t>P2 will play T if P1 chooses U</a:t>
            </a:r>
          </a:p>
          <a:p>
            <a:pPr lvl="1">
              <a:defRPr sz="2000">
                <a:solidFill>
                  <a:srgbClr val="000000"/>
                </a:solidFill>
                <a:latin typeface="Garamond"/>
              </a:defRPr>
            </a:pPr>
            <a:r>
              <a:rPr lang="en-US" altLang="zh-TW" sz="2000" dirty="0"/>
              <a:t>P2 will play B if P1 chooses D</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P2’s strategy can be written down as “TB.”</a:t>
            </a:r>
          </a:p>
          <a:p>
            <a:pPr lvl="4">
              <a:defRPr sz="2000">
                <a:solidFill>
                  <a:srgbClr val="000000"/>
                </a:solidFill>
                <a:latin typeface="Garamond"/>
              </a:defRPr>
            </a:pPr>
            <a:endParaRPr lang="en-US" altLang="zh-TW" sz="1200" dirty="0"/>
          </a:p>
        </p:txBody>
      </p:sp>
      <p:sp>
        <p:nvSpPr>
          <p:cNvPr id="4" name="Rectangle 3">
            <a:extLst>
              <a:ext uri="{FF2B5EF4-FFF2-40B4-BE49-F238E27FC236}">
                <a16:creationId xmlns:a16="http://schemas.microsoft.com/office/drawing/2014/main" id="{EE69B801-5ACA-9696-A8D6-F112C3E233F5}"/>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CFFA4C-C935-2609-C315-BEF5849FD880}"/>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Dynamic Games: Decision Trees</a:t>
            </a:r>
          </a:p>
        </p:txBody>
      </p:sp>
      <p:sp>
        <p:nvSpPr>
          <p:cNvPr id="5" name="Rectangle 4">
            <a:extLst>
              <a:ext uri="{FF2B5EF4-FFF2-40B4-BE49-F238E27FC236}">
                <a16:creationId xmlns:a16="http://schemas.microsoft.com/office/drawing/2014/main" id="{24518044-F856-30D0-FC56-FA79A2150EE8}"/>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B05A8998-7E73-3682-4679-1677CA906DD3}"/>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C691AD90-9D91-C00C-F3B3-5B73A8F9F98F}"/>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51</a:t>
            </a:fld>
            <a:r>
              <a:rPr lang="en-US" b="1" dirty="0">
                <a:solidFill>
                  <a:schemeClr val="bg1"/>
                </a:solidFill>
                <a:latin typeface="Garamond" panose="02020404030301010803" pitchFamily="18" charset="0"/>
              </a:rPr>
              <a:t> </a:t>
            </a:r>
          </a:p>
        </p:txBody>
      </p:sp>
      <p:pic>
        <p:nvPicPr>
          <p:cNvPr id="9" name="Picture 8" descr="A black background with white text&#10;&#10;Description automatically generated">
            <a:extLst>
              <a:ext uri="{FF2B5EF4-FFF2-40B4-BE49-F238E27FC236}">
                <a16:creationId xmlns:a16="http://schemas.microsoft.com/office/drawing/2014/main" id="{EE5E92E4-8CB1-51B5-8738-A05080CDB3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181" y="2264319"/>
            <a:ext cx="5486400" cy="3154207"/>
          </a:xfrm>
          <a:prstGeom prst="rect">
            <a:avLst/>
          </a:prstGeom>
        </p:spPr>
      </p:pic>
      <p:pic>
        <p:nvPicPr>
          <p:cNvPr id="10" name="Picture 9" descr="A black background with red lines and white text&#10;&#10;Description automatically generated">
            <a:extLst>
              <a:ext uri="{FF2B5EF4-FFF2-40B4-BE49-F238E27FC236}">
                <a16:creationId xmlns:a16="http://schemas.microsoft.com/office/drawing/2014/main" id="{EE77E63F-787A-3A9C-D58A-C50F613AA5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181" y="2264319"/>
            <a:ext cx="5486400" cy="3154207"/>
          </a:xfrm>
          <a:prstGeom prst="rect">
            <a:avLst/>
          </a:prstGeom>
        </p:spPr>
      </p:pic>
    </p:spTree>
    <p:extLst>
      <p:ext uri="{BB962C8B-B14F-4D97-AF65-F5344CB8AC3E}">
        <p14:creationId xmlns:p14="http://schemas.microsoft.com/office/powerpoint/2010/main" val="318039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xit" presetSubtype="0" fill="hold" nodeType="with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fade">
                                      <p:cBhvr>
                                        <p:cTn id="4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A293D-5874-B0E6-8DC2-16E03A55A39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3B24EF-A4C1-53CE-0135-6F826CDCBF38}"/>
              </a:ext>
            </a:extLst>
          </p:cNvPr>
          <p:cNvSpPr>
            <a:spLocks noGrp="1"/>
          </p:cNvSpPr>
          <p:nvPr>
            <p:ph idx="1"/>
          </p:nvPr>
        </p:nvSpPr>
        <p:spPr>
          <a:xfrm>
            <a:off x="6160655" y="1300900"/>
            <a:ext cx="5486400" cy="5081046"/>
          </a:xfrm>
        </p:spPr>
        <p:txBody>
          <a:bodyPr>
            <a:normAutofit/>
          </a:bodyPr>
          <a:lstStyle/>
          <a:p>
            <a:pPr>
              <a:defRPr sz="2000">
                <a:solidFill>
                  <a:srgbClr val="000000"/>
                </a:solidFill>
                <a:latin typeface="Garamond"/>
              </a:defRPr>
            </a:pPr>
            <a:r>
              <a:rPr lang="en-US" altLang="zh-TW" sz="2400" dirty="0"/>
              <a:t>P1’s decision:</a:t>
            </a:r>
          </a:p>
          <a:p>
            <a:pPr lvl="1">
              <a:defRPr sz="2000">
                <a:solidFill>
                  <a:srgbClr val="000000"/>
                </a:solidFill>
                <a:latin typeface="Garamond"/>
              </a:defRPr>
            </a:pPr>
            <a:r>
              <a:rPr lang="en-US" altLang="zh-TW" sz="2000" dirty="0"/>
              <a:t>If P1 plays U, P2 plays T, and P1 receives 12.</a:t>
            </a:r>
          </a:p>
          <a:p>
            <a:pPr lvl="1">
              <a:defRPr sz="2000">
                <a:solidFill>
                  <a:srgbClr val="000000"/>
                </a:solidFill>
                <a:latin typeface="Garamond"/>
              </a:defRPr>
            </a:pPr>
            <a:r>
              <a:rPr lang="en-US" altLang="zh-TW" sz="2000" dirty="0"/>
              <a:t>If P1 plays D, P2 plays B, and P1 receives 9.</a:t>
            </a:r>
          </a:p>
          <a:p>
            <a:pPr lvl="4">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Since P1 prefers a payoff of 12, P1 chooses U.</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The Nash Equilibrium of this game:</a:t>
            </a:r>
          </a:p>
          <a:p>
            <a:pPr lvl="1">
              <a:defRPr sz="2000">
                <a:solidFill>
                  <a:srgbClr val="000000"/>
                </a:solidFill>
                <a:latin typeface="Garamond"/>
              </a:defRPr>
            </a:pPr>
            <a:r>
              <a:rPr lang="en-US" altLang="zh-TW" sz="2000" dirty="0"/>
              <a:t>(U, TB)</a:t>
            </a:r>
            <a:endParaRPr lang="en-US" altLang="zh-TW" sz="800" dirty="0"/>
          </a:p>
          <a:p>
            <a:pPr lvl="1">
              <a:defRPr sz="2000">
                <a:solidFill>
                  <a:srgbClr val="000000"/>
                </a:solidFill>
                <a:latin typeface="Garamond"/>
              </a:defRPr>
            </a:pPr>
            <a:r>
              <a:rPr lang="en-US" altLang="zh-TW" sz="2000" dirty="0"/>
              <a:t>P1 plays U; P2 plays T if given the chance after U, and B if given the chance after D.</a:t>
            </a:r>
          </a:p>
        </p:txBody>
      </p:sp>
      <p:sp>
        <p:nvSpPr>
          <p:cNvPr id="4" name="Rectangle 3">
            <a:extLst>
              <a:ext uri="{FF2B5EF4-FFF2-40B4-BE49-F238E27FC236}">
                <a16:creationId xmlns:a16="http://schemas.microsoft.com/office/drawing/2014/main" id="{2DAA8999-0B39-B3D0-2E35-22D8C46C3BFF}"/>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9448AC-E5A5-B0C8-BB62-6C8B07174198}"/>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Dynamic Games: Decision Trees</a:t>
            </a:r>
          </a:p>
        </p:txBody>
      </p:sp>
      <p:sp>
        <p:nvSpPr>
          <p:cNvPr id="5" name="Rectangle 4">
            <a:extLst>
              <a:ext uri="{FF2B5EF4-FFF2-40B4-BE49-F238E27FC236}">
                <a16:creationId xmlns:a16="http://schemas.microsoft.com/office/drawing/2014/main" id="{41570285-FC9F-C19F-0D4A-7DEBDD219C3C}"/>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3DAC703E-0488-393C-ED9B-FB4C4E18DFFB}"/>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063C25CF-832C-AF62-25BD-6A78914B2D51}"/>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52</a:t>
            </a:fld>
            <a:r>
              <a:rPr lang="en-US" b="1" dirty="0">
                <a:solidFill>
                  <a:schemeClr val="bg1"/>
                </a:solidFill>
                <a:latin typeface="Garamond" panose="02020404030301010803" pitchFamily="18" charset="0"/>
              </a:rPr>
              <a:t> </a:t>
            </a:r>
          </a:p>
        </p:txBody>
      </p:sp>
      <p:pic>
        <p:nvPicPr>
          <p:cNvPr id="10" name="Picture 9" descr="A black background with red lines and white text&#10;&#10;Description automatically generated">
            <a:extLst>
              <a:ext uri="{FF2B5EF4-FFF2-40B4-BE49-F238E27FC236}">
                <a16:creationId xmlns:a16="http://schemas.microsoft.com/office/drawing/2014/main" id="{6E4BCFC3-9A88-4EB7-744B-26192F37B8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181" y="2264319"/>
            <a:ext cx="5486400" cy="3154207"/>
          </a:xfrm>
          <a:prstGeom prst="rect">
            <a:avLst/>
          </a:prstGeom>
        </p:spPr>
      </p:pic>
      <p:pic>
        <p:nvPicPr>
          <p:cNvPr id="8" name="Picture 7" descr="A diagram of different types of objects&#10;&#10;Description automatically generated with medium confidence">
            <a:extLst>
              <a:ext uri="{FF2B5EF4-FFF2-40B4-BE49-F238E27FC236}">
                <a16:creationId xmlns:a16="http://schemas.microsoft.com/office/drawing/2014/main" id="{0AEE5BB9-165E-2BCA-FCB5-C86C085B27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181" y="2264318"/>
            <a:ext cx="5486400" cy="3154207"/>
          </a:xfrm>
          <a:prstGeom prst="rect">
            <a:avLst/>
          </a:prstGeom>
        </p:spPr>
      </p:pic>
    </p:spTree>
    <p:extLst>
      <p:ext uri="{BB962C8B-B14F-4D97-AF65-F5344CB8AC3E}">
        <p14:creationId xmlns:p14="http://schemas.microsoft.com/office/powerpoint/2010/main" val="397142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xit" presetSubtype="0" fill="hold" nodeType="withEffect">
                                  <p:stCondLst>
                                    <p:cond delay="0"/>
                                  </p:stCondLst>
                                  <p:childTnLst>
                                    <p:animEffect transition="out" filter="fade">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973F3-8FE2-684B-8638-BBB8B0012BA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5893BB-B706-E1D7-FA88-8FCF4F8437AE}"/>
              </a:ext>
            </a:extLst>
          </p:cNvPr>
          <p:cNvSpPr>
            <a:spLocks noGrp="1"/>
          </p:cNvSpPr>
          <p:nvPr>
            <p:ph idx="1"/>
          </p:nvPr>
        </p:nvSpPr>
        <p:spPr>
          <a:xfrm>
            <a:off x="541770" y="1300900"/>
            <a:ext cx="11105285" cy="5081046"/>
          </a:xfrm>
        </p:spPr>
        <p:txBody>
          <a:bodyPr>
            <a:normAutofit/>
          </a:bodyPr>
          <a:lstStyle/>
          <a:p>
            <a:pPr>
              <a:defRPr sz="2000">
                <a:solidFill>
                  <a:srgbClr val="000000"/>
                </a:solidFill>
                <a:latin typeface="Garamond"/>
              </a:defRPr>
            </a:pPr>
            <a:r>
              <a:rPr lang="en-US" altLang="zh-TW" sz="2400" dirty="0"/>
              <a:t>Consider this game, which is a version of the ultimatum game.</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A group of five rational pirates (Alice, Ben, Claire, David, and Emily, in order of seniority) find 100 gold coins, which they must distribute among themselves.</a:t>
            </a:r>
          </a:p>
          <a:p>
            <a:pPr lvl="1">
              <a:defRPr sz="2000">
                <a:solidFill>
                  <a:srgbClr val="000000"/>
                </a:solidFill>
                <a:latin typeface="Garamond"/>
              </a:defRPr>
            </a:pPr>
            <a:r>
              <a:rPr lang="en-US" altLang="zh-TW" sz="2000" dirty="0"/>
              <a:t>The pirates take turns proposing a distribution of gold coins, starting with the captain Alice.</a:t>
            </a:r>
          </a:p>
          <a:p>
            <a:pPr lvl="1">
              <a:defRPr sz="2000">
                <a:solidFill>
                  <a:srgbClr val="000000"/>
                </a:solidFill>
                <a:latin typeface="Garamond"/>
              </a:defRPr>
            </a:pPr>
            <a:r>
              <a:rPr lang="en-US" altLang="zh-TW" sz="2000" dirty="0"/>
              <a:t>All pirates including the captain vote yea or nay.</a:t>
            </a:r>
          </a:p>
          <a:p>
            <a:pPr lvl="1">
              <a:defRPr sz="2000">
                <a:solidFill>
                  <a:srgbClr val="000000"/>
                </a:solidFill>
                <a:latin typeface="Garamond"/>
              </a:defRPr>
            </a:pPr>
            <a:r>
              <a:rPr lang="en-US" altLang="zh-TW" sz="2000" dirty="0"/>
              <a:t>If a majority agrees or if the votes are tied, the coins are distributed according to the proposal and the game ends.</a:t>
            </a:r>
          </a:p>
          <a:p>
            <a:pPr lvl="1">
              <a:defRPr sz="2000">
                <a:solidFill>
                  <a:srgbClr val="000000"/>
                </a:solidFill>
                <a:latin typeface="Garamond"/>
              </a:defRPr>
            </a:pPr>
            <a:r>
              <a:rPr lang="en-US" altLang="zh-TW" sz="2000" dirty="0"/>
              <a:t>If the majority rejects the proposal, the captain walks the plank, and the next most senior pirate becomes the new captain.</a:t>
            </a:r>
          </a:p>
          <a:p>
            <a:pPr lvl="1">
              <a:defRPr sz="2000">
                <a:solidFill>
                  <a:srgbClr val="000000"/>
                </a:solidFill>
                <a:latin typeface="Garamond"/>
              </a:defRPr>
            </a:pPr>
            <a:r>
              <a:rPr lang="en-US" altLang="zh-TW" sz="2000" dirty="0"/>
              <a:t>The pirates are not allowed to collude or coordinate beforehand.</a:t>
            </a:r>
          </a:p>
          <a:p>
            <a:pPr lvl="1">
              <a:defRPr sz="2000">
                <a:solidFill>
                  <a:srgbClr val="000000"/>
                </a:solidFill>
                <a:latin typeface="Garamond"/>
              </a:defRPr>
            </a:pPr>
            <a:r>
              <a:rPr lang="en-US" altLang="zh-TW" sz="2000" dirty="0"/>
              <a:t>Each pirate’s goal is to survive while getting as many gold coins as possible.</a:t>
            </a:r>
          </a:p>
          <a:p>
            <a:pPr lvl="4">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If you are Alice, what is the best proposal you can make?</a:t>
            </a:r>
          </a:p>
        </p:txBody>
      </p:sp>
      <p:sp>
        <p:nvSpPr>
          <p:cNvPr id="4" name="Rectangle 3">
            <a:extLst>
              <a:ext uri="{FF2B5EF4-FFF2-40B4-BE49-F238E27FC236}">
                <a16:creationId xmlns:a16="http://schemas.microsoft.com/office/drawing/2014/main" id="{6133335E-5B57-D759-F065-A42B423F9250}"/>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F8B8C2-FD95-52B3-1C5D-5F4A67F48CE9}"/>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Dynamic Games: Pirate Game</a:t>
            </a:r>
          </a:p>
        </p:txBody>
      </p:sp>
      <p:sp>
        <p:nvSpPr>
          <p:cNvPr id="5" name="Rectangle 4">
            <a:extLst>
              <a:ext uri="{FF2B5EF4-FFF2-40B4-BE49-F238E27FC236}">
                <a16:creationId xmlns:a16="http://schemas.microsoft.com/office/drawing/2014/main" id="{B09C7152-16B7-9568-46C3-1AC261425286}"/>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4A714393-7E35-7187-D998-565FA621E423}"/>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038192B4-0E54-437C-93F0-245C23642EBE}"/>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53</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15236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2E3F9-0B77-681E-2D3D-0BC7FD1773E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546D96-3F73-5FBF-E22C-3BA7181EE930}"/>
              </a:ext>
            </a:extLst>
          </p:cNvPr>
          <p:cNvSpPr>
            <a:spLocks noGrp="1"/>
          </p:cNvSpPr>
          <p:nvPr>
            <p:ph idx="1"/>
          </p:nvPr>
        </p:nvSpPr>
        <p:spPr>
          <a:xfrm>
            <a:off x="541770" y="1300900"/>
            <a:ext cx="11105285" cy="5081046"/>
          </a:xfrm>
        </p:spPr>
        <p:txBody>
          <a:bodyPr>
            <a:normAutofit/>
          </a:bodyPr>
          <a:lstStyle/>
          <a:p>
            <a:pPr>
              <a:defRPr sz="2000">
                <a:solidFill>
                  <a:srgbClr val="000000"/>
                </a:solidFill>
                <a:latin typeface="Garamond"/>
              </a:defRPr>
            </a:pPr>
            <a:r>
              <a:rPr lang="en-US" altLang="zh-TW" sz="2400" dirty="0"/>
              <a:t>We can solve this sequential game by using backward induction, where we begin our analysis with the final round of the game.</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If David and Emily are the only pirates left, David proposes (100, 0):</a:t>
            </a:r>
          </a:p>
          <a:p>
            <a:pPr lvl="1">
              <a:defRPr sz="2000">
                <a:solidFill>
                  <a:srgbClr val="000000"/>
                </a:solidFill>
                <a:latin typeface="Garamond"/>
              </a:defRPr>
            </a:pPr>
            <a:r>
              <a:rPr lang="en-US" altLang="zh-TW" sz="2000" dirty="0"/>
              <a:t>David votes yea, Emily votes nay, and the motion passes.</a:t>
            </a:r>
          </a:p>
          <a:p>
            <a:pPr lvl="1">
              <a:defRPr sz="2000">
                <a:solidFill>
                  <a:srgbClr val="000000"/>
                </a:solidFill>
                <a:latin typeface="Garamond"/>
              </a:defRPr>
            </a:pPr>
            <a:r>
              <a:rPr lang="en-US" altLang="zh-TW" sz="2000" dirty="0"/>
              <a:t>Both David and Emily understand that this is the endgame.</a:t>
            </a:r>
          </a:p>
          <a:p>
            <a:pPr lvl="1">
              <a:defRPr sz="2000">
                <a:solidFill>
                  <a:srgbClr val="000000"/>
                </a:solidFill>
                <a:latin typeface="Garamond"/>
              </a:defRPr>
            </a:pPr>
            <a:r>
              <a:rPr lang="en-US" altLang="zh-TW" sz="2000" dirty="0"/>
              <a:t>Claire also understands that this is the outcome if their proposal is rejected.</a:t>
            </a:r>
          </a:p>
          <a:p>
            <a:pPr lvl="4">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Now consider the stage where Claire, David, and Emily remain. Claire proposes (99, 0, 1):</a:t>
            </a:r>
          </a:p>
          <a:p>
            <a:pPr lvl="1">
              <a:defRPr sz="2000">
                <a:solidFill>
                  <a:srgbClr val="000000"/>
                </a:solidFill>
                <a:latin typeface="Garamond"/>
              </a:defRPr>
            </a:pPr>
            <a:r>
              <a:rPr lang="en-US" altLang="zh-TW" sz="2000" dirty="0"/>
              <a:t>Emily knows that if they vote nay, they will end up with 0 coins in the next round.</a:t>
            </a:r>
          </a:p>
          <a:p>
            <a:pPr lvl="1">
              <a:defRPr sz="2000">
                <a:solidFill>
                  <a:srgbClr val="000000"/>
                </a:solidFill>
                <a:latin typeface="Garamond"/>
              </a:defRPr>
            </a:pPr>
            <a:r>
              <a:rPr lang="en-US" altLang="zh-TW" sz="2000" dirty="0"/>
              <a:t>Claire and Emily vote yea, David votes nay, and the motion passes.</a:t>
            </a:r>
          </a:p>
          <a:p>
            <a:pPr lvl="1">
              <a:defRPr sz="2000">
                <a:solidFill>
                  <a:srgbClr val="000000"/>
                </a:solidFill>
                <a:latin typeface="Garamond"/>
              </a:defRPr>
            </a:pPr>
            <a:r>
              <a:rPr lang="en-US" altLang="zh-TW" sz="2000" dirty="0"/>
              <a:t>Claire, David, and Emily all anticipate this outcome.</a:t>
            </a:r>
          </a:p>
          <a:p>
            <a:pPr lvl="1">
              <a:defRPr sz="2000">
                <a:solidFill>
                  <a:srgbClr val="000000"/>
                </a:solidFill>
                <a:latin typeface="Garamond"/>
              </a:defRPr>
            </a:pPr>
            <a:r>
              <a:rPr lang="en-US" altLang="zh-TW" sz="2000" dirty="0"/>
              <a:t>Ben also understands that this is the outcome if their proposal is rejected..</a:t>
            </a:r>
          </a:p>
          <a:p>
            <a:pPr lvl="4">
              <a:defRPr sz="2000">
                <a:solidFill>
                  <a:srgbClr val="000000"/>
                </a:solidFill>
                <a:latin typeface="Garamond"/>
              </a:defRPr>
            </a:pPr>
            <a:endParaRPr lang="en-US" altLang="zh-TW" sz="1200" dirty="0"/>
          </a:p>
          <a:p>
            <a:pPr>
              <a:defRPr sz="2000">
                <a:solidFill>
                  <a:srgbClr val="000000"/>
                </a:solidFill>
                <a:latin typeface="Garamond"/>
              </a:defRPr>
            </a:pPr>
            <a:endParaRPr lang="en-US" altLang="zh-TW" sz="2400" dirty="0"/>
          </a:p>
        </p:txBody>
      </p:sp>
      <p:sp>
        <p:nvSpPr>
          <p:cNvPr id="4" name="Rectangle 3">
            <a:extLst>
              <a:ext uri="{FF2B5EF4-FFF2-40B4-BE49-F238E27FC236}">
                <a16:creationId xmlns:a16="http://schemas.microsoft.com/office/drawing/2014/main" id="{AD4B1BD7-EC47-9D47-F92C-3CF68F40BEBC}"/>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DC66F1-A698-47B9-5957-FA7D154FFCB3}"/>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Dynamic Games: Pirate Game</a:t>
            </a:r>
          </a:p>
        </p:txBody>
      </p:sp>
      <p:sp>
        <p:nvSpPr>
          <p:cNvPr id="5" name="Rectangle 4">
            <a:extLst>
              <a:ext uri="{FF2B5EF4-FFF2-40B4-BE49-F238E27FC236}">
                <a16:creationId xmlns:a16="http://schemas.microsoft.com/office/drawing/2014/main" id="{5F3472F1-E73E-6183-9DD1-55131DEDC1D2}"/>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8AA2C4E7-C186-56D5-1CD1-731C8DC1C3A7}"/>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F16E17A4-6F98-9F4A-4F85-21F1549A9826}"/>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54</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33682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8900D-3782-DAD2-1408-CD94A837C96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FCBE21-2E7E-5889-9A79-4E519BF76ADF}"/>
              </a:ext>
            </a:extLst>
          </p:cNvPr>
          <p:cNvSpPr>
            <a:spLocks noGrp="1"/>
          </p:cNvSpPr>
          <p:nvPr>
            <p:ph idx="1"/>
          </p:nvPr>
        </p:nvSpPr>
        <p:spPr>
          <a:xfrm>
            <a:off x="541770" y="1300900"/>
            <a:ext cx="11105285" cy="5081046"/>
          </a:xfrm>
        </p:spPr>
        <p:txBody>
          <a:bodyPr>
            <a:normAutofit/>
          </a:bodyPr>
          <a:lstStyle/>
          <a:p>
            <a:pPr>
              <a:defRPr sz="2000">
                <a:solidFill>
                  <a:srgbClr val="000000"/>
                </a:solidFill>
                <a:latin typeface="Garamond"/>
              </a:defRPr>
            </a:pPr>
            <a:r>
              <a:rPr lang="en-US" altLang="zh-TW" sz="2400" dirty="0"/>
              <a:t>Next, Ben’s proposal should be (99, 0, 1, 0):</a:t>
            </a:r>
          </a:p>
          <a:p>
            <a:pPr lvl="1">
              <a:defRPr sz="2000">
                <a:solidFill>
                  <a:srgbClr val="000000"/>
                </a:solidFill>
                <a:latin typeface="Garamond"/>
              </a:defRPr>
            </a:pPr>
            <a:r>
              <a:rPr lang="en-US" altLang="zh-TW" sz="2000" dirty="0"/>
              <a:t>David knows that rejecting the offer leads to 0 coins when Emily becomes captain.</a:t>
            </a:r>
          </a:p>
          <a:p>
            <a:pPr lvl="1">
              <a:defRPr sz="2000">
                <a:solidFill>
                  <a:srgbClr val="000000"/>
                </a:solidFill>
                <a:latin typeface="Garamond"/>
              </a:defRPr>
            </a:pPr>
            <a:r>
              <a:rPr lang="en-US" altLang="zh-TW" sz="2000" dirty="0"/>
              <a:t>Ben and David vote yea, Claire and Emily vote nay, and the motion passes.</a:t>
            </a:r>
          </a:p>
          <a:p>
            <a:pPr lvl="1">
              <a:defRPr sz="2000">
                <a:solidFill>
                  <a:srgbClr val="000000"/>
                </a:solidFill>
                <a:latin typeface="Garamond"/>
              </a:defRPr>
            </a:pPr>
            <a:r>
              <a:rPr lang="en-US" altLang="zh-TW" sz="2000" dirty="0"/>
              <a:t>Ben, Claire, David, and Emily all know this will occur.</a:t>
            </a:r>
          </a:p>
          <a:p>
            <a:pPr lvl="1">
              <a:defRPr sz="2000">
                <a:solidFill>
                  <a:srgbClr val="000000"/>
                </a:solidFill>
                <a:latin typeface="Garamond"/>
              </a:defRPr>
            </a:pPr>
            <a:r>
              <a:rPr lang="en-US" altLang="zh-TW" sz="2000" dirty="0"/>
              <a:t>Alice also understands that this is the outcome if their proposal is rejected.</a:t>
            </a:r>
          </a:p>
          <a:p>
            <a:pPr lvl="4">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With all this information, Alice’s optimal proposal is (98, 0, 1, 0, 1):</a:t>
            </a:r>
          </a:p>
          <a:p>
            <a:pPr lvl="1">
              <a:defRPr sz="2000">
                <a:solidFill>
                  <a:srgbClr val="000000"/>
                </a:solidFill>
                <a:latin typeface="Garamond"/>
              </a:defRPr>
            </a:pPr>
            <a:r>
              <a:rPr lang="en-US" altLang="zh-TW" sz="2000" dirty="0"/>
              <a:t>Claire and Emily know that if they reject the deal, they will each end up with 0 coins.</a:t>
            </a:r>
          </a:p>
          <a:p>
            <a:pPr lvl="1">
              <a:defRPr sz="2000">
                <a:solidFill>
                  <a:srgbClr val="000000"/>
                </a:solidFill>
                <a:latin typeface="Garamond"/>
              </a:defRPr>
            </a:pPr>
            <a:r>
              <a:rPr lang="en-US" altLang="zh-TW" sz="2000" dirty="0"/>
              <a:t>Alice, Claire, and Emily vote yea, Ben and David vote nay, and the motion passes.</a:t>
            </a:r>
            <a:endParaRPr lang="en-US" altLang="zh-TW" sz="2400" dirty="0"/>
          </a:p>
          <a:p>
            <a:pPr>
              <a:defRPr sz="2000">
                <a:solidFill>
                  <a:srgbClr val="000000"/>
                </a:solidFill>
                <a:latin typeface="Garamond"/>
              </a:defRPr>
            </a:pPr>
            <a:endParaRPr lang="en-US" altLang="zh-TW" sz="2400" dirty="0"/>
          </a:p>
          <a:p>
            <a:pPr>
              <a:defRPr sz="2000">
                <a:solidFill>
                  <a:srgbClr val="000000"/>
                </a:solidFill>
                <a:latin typeface="Garamond"/>
              </a:defRPr>
            </a:pPr>
            <a:endParaRPr lang="en-US" altLang="zh-TW" sz="2400" dirty="0"/>
          </a:p>
        </p:txBody>
      </p:sp>
      <p:sp>
        <p:nvSpPr>
          <p:cNvPr id="4" name="Rectangle 3">
            <a:extLst>
              <a:ext uri="{FF2B5EF4-FFF2-40B4-BE49-F238E27FC236}">
                <a16:creationId xmlns:a16="http://schemas.microsoft.com/office/drawing/2014/main" id="{477CAB4C-5979-ED37-DA56-3752F76EC32C}"/>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0EC8E2-72E2-3DA6-D9E2-2B3D9DDA4072}"/>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Dynamic Games: Pirate Game</a:t>
            </a:r>
          </a:p>
        </p:txBody>
      </p:sp>
      <p:sp>
        <p:nvSpPr>
          <p:cNvPr id="5" name="Rectangle 4">
            <a:extLst>
              <a:ext uri="{FF2B5EF4-FFF2-40B4-BE49-F238E27FC236}">
                <a16:creationId xmlns:a16="http://schemas.microsoft.com/office/drawing/2014/main" id="{12BDFC69-81B2-416E-2273-59EC9C09EC5A}"/>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0DBCAFC9-AACE-9CB3-C571-2EFBEE5EC411}"/>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C78BCC31-DC5B-C8E0-E55D-DB7F3D80E1B3}"/>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55</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189457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a:extLst>
            <a:ext uri="{FF2B5EF4-FFF2-40B4-BE49-F238E27FC236}">
              <a16:creationId xmlns:a16="http://schemas.microsoft.com/office/drawing/2014/main" id="{E5BCCCA2-5049-63E9-F732-0DD6CB60D93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19BD685-72D9-EDDC-7597-2E639C118F36}"/>
              </a:ext>
            </a:extLst>
          </p:cNvPr>
          <p:cNvSpPr txBox="1"/>
          <p:nvPr/>
        </p:nvSpPr>
        <p:spPr>
          <a:xfrm>
            <a:off x="1" y="3013501"/>
            <a:ext cx="12188824" cy="830997"/>
          </a:xfrm>
          <a:prstGeom prst="rect">
            <a:avLst/>
          </a:prstGeom>
          <a:noFill/>
        </p:spPr>
        <p:txBody>
          <a:bodyPr wrap="square">
            <a:spAutoFit/>
          </a:bodyPr>
          <a:lstStyle/>
          <a:p>
            <a:pPr algn="ctr">
              <a:defRPr sz="4400" b="1">
                <a:solidFill>
                  <a:srgbClr val="FDB913"/>
                </a:solidFill>
                <a:latin typeface="Garamond"/>
              </a:defRPr>
            </a:pPr>
            <a:r>
              <a:rPr lang="en-US" sz="4800" dirty="0">
                <a:solidFill>
                  <a:schemeClr val="bg1"/>
                </a:solidFill>
              </a:rPr>
              <a:t>Recap of Chapter 17 &amp; 18</a:t>
            </a:r>
            <a:endParaRPr sz="4000" dirty="0">
              <a:solidFill>
                <a:schemeClr val="bg1"/>
              </a:solidFill>
            </a:endParaRPr>
          </a:p>
        </p:txBody>
      </p:sp>
    </p:spTree>
    <p:extLst>
      <p:ext uri="{BB962C8B-B14F-4D97-AF65-F5344CB8AC3E}">
        <p14:creationId xmlns:p14="http://schemas.microsoft.com/office/powerpoint/2010/main" val="40856411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F9591-C524-EA4B-D0F6-519365BC864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5C9CF70-A65D-B843-4AEB-8B7692201B9A}"/>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80E2B3-3228-C754-73A2-6349DBFD68E3}"/>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Recap</a:t>
            </a:r>
          </a:p>
        </p:txBody>
      </p:sp>
      <p:sp>
        <p:nvSpPr>
          <p:cNvPr id="5" name="Rectangle 4">
            <a:extLst>
              <a:ext uri="{FF2B5EF4-FFF2-40B4-BE49-F238E27FC236}">
                <a16:creationId xmlns:a16="http://schemas.microsoft.com/office/drawing/2014/main" id="{50B003BA-74C8-03D4-28C2-F2AD1532AE81}"/>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578CE243-F385-3907-7CB6-7F2C0BEA801C}"/>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59DA5AC3-B79F-D41E-98BD-BFF76C731305}"/>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57</a:t>
            </a:fld>
            <a:r>
              <a:rPr lang="en-US" b="1" dirty="0">
                <a:solidFill>
                  <a:schemeClr val="bg1"/>
                </a:solidFill>
                <a:latin typeface="Garamond" panose="02020404030301010803" pitchFamily="18" charset="0"/>
              </a:rPr>
              <a:t> </a:t>
            </a:r>
          </a:p>
        </p:txBody>
      </p:sp>
      <p:graphicFrame>
        <p:nvGraphicFramePr>
          <p:cNvPr id="8" name="Table 7">
            <a:extLst>
              <a:ext uri="{FF2B5EF4-FFF2-40B4-BE49-F238E27FC236}">
                <a16:creationId xmlns:a16="http://schemas.microsoft.com/office/drawing/2014/main" id="{E00F5FF9-ADE4-F092-5072-EE9A1682EE05}"/>
              </a:ext>
            </a:extLst>
          </p:cNvPr>
          <p:cNvGraphicFramePr>
            <a:graphicFrameLocks noGrp="1"/>
          </p:cNvGraphicFramePr>
          <p:nvPr>
            <p:extLst>
              <p:ext uri="{D42A27DB-BD31-4B8C-83A1-F6EECF244321}">
                <p14:modId xmlns:p14="http://schemas.microsoft.com/office/powerpoint/2010/main" val="344586735"/>
              </p:ext>
            </p:extLst>
          </p:nvPr>
        </p:nvGraphicFramePr>
        <p:xfrm>
          <a:off x="457200" y="1353313"/>
          <a:ext cx="11189855" cy="4745734"/>
        </p:xfrm>
        <a:graphic>
          <a:graphicData uri="http://schemas.openxmlformats.org/drawingml/2006/table">
            <a:tbl>
              <a:tblPr firstRow="1" bandRow="1">
                <a:tableStyleId>{5C22544A-7EE6-4342-B048-85BDC9FD1C3A}</a:tableStyleId>
              </a:tblPr>
              <a:tblGrid>
                <a:gridCol w="2237971">
                  <a:extLst>
                    <a:ext uri="{9D8B030D-6E8A-4147-A177-3AD203B41FA5}">
                      <a16:colId xmlns:a16="http://schemas.microsoft.com/office/drawing/2014/main" val="3976911598"/>
                    </a:ext>
                  </a:extLst>
                </a:gridCol>
                <a:gridCol w="2237971">
                  <a:extLst>
                    <a:ext uri="{9D8B030D-6E8A-4147-A177-3AD203B41FA5}">
                      <a16:colId xmlns:a16="http://schemas.microsoft.com/office/drawing/2014/main" val="422551100"/>
                    </a:ext>
                  </a:extLst>
                </a:gridCol>
                <a:gridCol w="2237971">
                  <a:extLst>
                    <a:ext uri="{9D8B030D-6E8A-4147-A177-3AD203B41FA5}">
                      <a16:colId xmlns:a16="http://schemas.microsoft.com/office/drawing/2014/main" val="2650574889"/>
                    </a:ext>
                  </a:extLst>
                </a:gridCol>
                <a:gridCol w="2237971">
                  <a:extLst>
                    <a:ext uri="{9D8B030D-6E8A-4147-A177-3AD203B41FA5}">
                      <a16:colId xmlns:a16="http://schemas.microsoft.com/office/drawing/2014/main" val="105110679"/>
                    </a:ext>
                  </a:extLst>
                </a:gridCol>
                <a:gridCol w="2237971">
                  <a:extLst>
                    <a:ext uri="{9D8B030D-6E8A-4147-A177-3AD203B41FA5}">
                      <a16:colId xmlns:a16="http://schemas.microsoft.com/office/drawing/2014/main" val="439607133"/>
                    </a:ext>
                  </a:extLst>
                </a:gridCol>
              </a:tblGrid>
              <a:tr h="677962">
                <a:tc>
                  <a:txBody>
                    <a:bodyPr/>
                    <a:lstStyle/>
                    <a:p>
                      <a:pPr algn="ctr"/>
                      <a:endParaRPr lang="en-US" dirty="0">
                        <a:latin typeface="Garamond" panose="02020404030301010803" pitchFamily="18" charset="0"/>
                      </a:endParaRPr>
                    </a:p>
                  </a:txBody>
                  <a:tcPr anchor="ctr">
                    <a:solidFill>
                      <a:srgbClr val="77122C"/>
                    </a:solidFill>
                  </a:tcPr>
                </a:tc>
                <a:tc>
                  <a:txBody>
                    <a:bodyPr/>
                    <a:lstStyle/>
                    <a:p>
                      <a:pPr algn="ctr"/>
                      <a:r>
                        <a:rPr lang="en-US" dirty="0">
                          <a:latin typeface="Garamond" panose="02020404030301010803" pitchFamily="18" charset="0"/>
                        </a:rPr>
                        <a:t>Perfect Competition</a:t>
                      </a:r>
                    </a:p>
                  </a:txBody>
                  <a:tcPr anchor="ctr">
                    <a:solidFill>
                      <a:srgbClr val="77122C"/>
                    </a:solidFill>
                  </a:tcPr>
                </a:tc>
                <a:tc>
                  <a:txBody>
                    <a:bodyPr/>
                    <a:lstStyle/>
                    <a:p>
                      <a:pPr algn="ctr"/>
                      <a:r>
                        <a:rPr lang="en-US" dirty="0">
                          <a:latin typeface="Garamond" panose="02020404030301010803" pitchFamily="18" charset="0"/>
                        </a:rPr>
                        <a:t>Monopolistic Competition</a:t>
                      </a:r>
                    </a:p>
                  </a:txBody>
                  <a:tcPr anchor="ctr">
                    <a:solidFill>
                      <a:srgbClr val="77122C"/>
                    </a:solidFill>
                  </a:tcPr>
                </a:tc>
                <a:tc>
                  <a:txBody>
                    <a:bodyPr/>
                    <a:lstStyle/>
                    <a:p>
                      <a:pPr algn="ctr"/>
                      <a:r>
                        <a:rPr lang="en-US" dirty="0">
                          <a:latin typeface="Garamond" panose="02020404030301010803" pitchFamily="18" charset="0"/>
                        </a:rPr>
                        <a:t>Oligopoly</a:t>
                      </a:r>
                    </a:p>
                  </a:txBody>
                  <a:tcPr anchor="ctr">
                    <a:solidFill>
                      <a:srgbClr val="77122C"/>
                    </a:solidFill>
                  </a:tcPr>
                </a:tc>
                <a:tc>
                  <a:txBody>
                    <a:bodyPr/>
                    <a:lstStyle/>
                    <a:p>
                      <a:pPr algn="ctr"/>
                      <a:r>
                        <a:rPr lang="en-US" dirty="0">
                          <a:latin typeface="Garamond" panose="02020404030301010803" pitchFamily="18" charset="0"/>
                        </a:rPr>
                        <a:t>Monopoly</a:t>
                      </a:r>
                    </a:p>
                  </a:txBody>
                  <a:tcPr anchor="ctr">
                    <a:solidFill>
                      <a:srgbClr val="77122C"/>
                    </a:solidFill>
                  </a:tcPr>
                </a:tc>
                <a:extLst>
                  <a:ext uri="{0D108BD9-81ED-4DB2-BD59-A6C34878D82A}">
                    <a16:rowId xmlns:a16="http://schemas.microsoft.com/office/drawing/2014/main" val="2905119969"/>
                  </a:ext>
                </a:extLst>
              </a:tr>
              <a:tr h="677962">
                <a:tc>
                  <a:txBody>
                    <a:bodyPr/>
                    <a:lstStyle/>
                    <a:p>
                      <a:pPr algn="ctr"/>
                      <a:r>
                        <a:rPr lang="en-US" dirty="0">
                          <a:latin typeface="Garamond" panose="02020404030301010803" pitchFamily="18" charset="0"/>
                        </a:rPr>
                        <a:t>Number of Firms</a:t>
                      </a:r>
                    </a:p>
                  </a:txBody>
                  <a:tcPr anchor="ctr"/>
                </a:tc>
                <a:tc>
                  <a:txBody>
                    <a:bodyPr/>
                    <a:lstStyle/>
                    <a:p>
                      <a:pPr algn="ctr"/>
                      <a:r>
                        <a:rPr lang="en-US" dirty="0">
                          <a:latin typeface="Garamond" panose="02020404030301010803" pitchFamily="18" charset="0"/>
                        </a:rPr>
                        <a:t>Many</a:t>
                      </a:r>
                    </a:p>
                  </a:txBody>
                  <a:tcPr anchor="ctr"/>
                </a:tc>
                <a:tc>
                  <a:txBody>
                    <a:bodyPr/>
                    <a:lstStyle/>
                    <a:p>
                      <a:pPr algn="ctr"/>
                      <a:r>
                        <a:rPr lang="en-US" dirty="0">
                          <a:latin typeface="Garamond" panose="02020404030301010803" pitchFamily="18" charset="0"/>
                        </a:rPr>
                        <a:t>Many</a:t>
                      </a:r>
                    </a:p>
                  </a:txBody>
                  <a:tcPr anchor="ctr"/>
                </a:tc>
                <a:tc>
                  <a:txBody>
                    <a:bodyPr/>
                    <a:lstStyle/>
                    <a:p>
                      <a:pPr algn="ctr"/>
                      <a:r>
                        <a:rPr lang="en-US" dirty="0">
                          <a:latin typeface="Garamond" panose="02020404030301010803" pitchFamily="18" charset="0"/>
                        </a:rPr>
                        <a:t>Few</a:t>
                      </a:r>
                    </a:p>
                  </a:txBody>
                  <a:tcPr anchor="ctr"/>
                </a:tc>
                <a:tc>
                  <a:txBody>
                    <a:bodyPr/>
                    <a:lstStyle/>
                    <a:p>
                      <a:pPr algn="ctr"/>
                      <a:r>
                        <a:rPr lang="en-US" dirty="0">
                          <a:latin typeface="Garamond" panose="02020404030301010803" pitchFamily="18" charset="0"/>
                        </a:rPr>
                        <a:t>One</a:t>
                      </a:r>
                    </a:p>
                  </a:txBody>
                  <a:tcPr anchor="ctr"/>
                </a:tc>
                <a:extLst>
                  <a:ext uri="{0D108BD9-81ED-4DB2-BD59-A6C34878D82A}">
                    <a16:rowId xmlns:a16="http://schemas.microsoft.com/office/drawing/2014/main" val="4024573018"/>
                  </a:ext>
                </a:extLst>
              </a:tr>
              <a:tr h="677962">
                <a:tc>
                  <a:txBody>
                    <a:bodyPr/>
                    <a:lstStyle/>
                    <a:p>
                      <a:pPr algn="ctr"/>
                      <a:r>
                        <a:rPr lang="en-US" dirty="0">
                          <a:latin typeface="Garamond" panose="02020404030301010803" pitchFamily="18" charset="0"/>
                        </a:rPr>
                        <a:t>Free Entry/Exit</a:t>
                      </a:r>
                    </a:p>
                  </a:txBody>
                  <a:tcPr anchor="ctr"/>
                </a:tc>
                <a:tc>
                  <a:txBody>
                    <a:bodyPr/>
                    <a:lstStyle/>
                    <a:p>
                      <a:pPr algn="ctr"/>
                      <a:r>
                        <a:rPr lang="en-US" dirty="0">
                          <a:latin typeface="Garamond" panose="02020404030301010803" pitchFamily="18" charset="0"/>
                        </a:rPr>
                        <a:t>Yes</a:t>
                      </a:r>
                    </a:p>
                  </a:txBody>
                  <a:tcPr anchor="ctr"/>
                </a:tc>
                <a:tc>
                  <a:txBody>
                    <a:bodyPr/>
                    <a:lstStyle/>
                    <a:p>
                      <a:pPr algn="ctr"/>
                      <a:r>
                        <a:rPr lang="en-US" dirty="0">
                          <a:latin typeface="Garamond" panose="02020404030301010803" pitchFamily="18" charset="0"/>
                        </a:rPr>
                        <a:t>Yes</a:t>
                      </a:r>
                    </a:p>
                  </a:txBody>
                  <a:tcPr anchor="ctr"/>
                </a:tc>
                <a:tc>
                  <a:txBody>
                    <a:bodyPr/>
                    <a:lstStyle/>
                    <a:p>
                      <a:pPr algn="ctr"/>
                      <a:r>
                        <a:rPr lang="en-US" dirty="0">
                          <a:latin typeface="Garamond" panose="02020404030301010803" pitchFamily="18" charset="0"/>
                        </a:rPr>
                        <a:t>Some</a:t>
                      </a:r>
                    </a:p>
                  </a:txBody>
                  <a:tcPr anchor="ctr"/>
                </a:tc>
                <a:tc>
                  <a:txBody>
                    <a:bodyPr/>
                    <a:lstStyle/>
                    <a:p>
                      <a:pPr algn="ctr"/>
                      <a:r>
                        <a:rPr lang="en-US" dirty="0">
                          <a:latin typeface="Garamond" panose="02020404030301010803" pitchFamily="18" charset="0"/>
                        </a:rPr>
                        <a:t>No</a:t>
                      </a:r>
                    </a:p>
                  </a:txBody>
                  <a:tcPr anchor="ctr"/>
                </a:tc>
                <a:extLst>
                  <a:ext uri="{0D108BD9-81ED-4DB2-BD59-A6C34878D82A}">
                    <a16:rowId xmlns:a16="http://schemas.microsoft.com/office/drawing/2014/main" val="3686278583"/>
                  </a:ext>
                </a:extLst>
              </a:tr>
              <a:tr h="677962">
                <a:tc>
                  <a:txBody>
                    <a:bodyPr/>
                    <a:lstStyle/>
                    <a:p>
                      <a:pPr algn="ctr"/>
                      <a:r>
                        <a:rPr lang="en-US" dirty="0">
                          <a:latin typeface="Garamond" panose="02020404030301010803" pitchFamily="18" charset="0"/>
                        </a:rPr>
                        <a:t>Long-run Profit</a:t>
                      </a:r>
                    </a:p>
                  </a:txBody>
                  <a:tcPr anchor="ctr"/>
                </a:tc>
                <a:tc>
                  <a:txBody>
                    <a:bodyPr/>
                    <a:lstStyle/>
                    <a:p>
                      <a:pPr algn="ctr"/>
                      <a:r>
                        <a:rPr lang="en-US" dirty="0">
                          <a:latin typeface="Garamond" panose="02020404030301010803" pitchFamily="18" charset="0"/>
                        </a:rPr>
                        <a:t>Zero</a:t>
                      </a:r>
                    </a:p>
                  </a:txBody>
                  <a:tcPr anchor="ctr"/>
                </a:tc>
                <a:tc>
                  <a:txBody>
                    <a:bodyPr/>
                    <a:lstStyle/>
                    <a:p>
                      <a:pPr algn="ctr"/>
                      <a:r>
                        <a:rPr lang="en-US" dirty="0">
                          <a:latin typeface="Garamond" panose="02020404030301010803" pitchFamily="18" charset="0"/>
                        </a:rPr>
                        <a:t>Zero</a:t>
                      </a:r>
                    </a:p>
                  </a:txBody>
                  <a:tcPr anchor="ctr"/>
                </a:tc>
                <a:tc>
                  <a:txBody>
                    <a:bodyPr/>
                    <a:lstStyle/>
                    <a:p>
                      <a:pPr algn="ctr"/>
                      <a:r>
                        <a:rPr lang="en-US" dirty="0">
                          <a:latin typeface="Garamond" panose="02020404030301010803" pitchFamily="18" charset="0"/>
                        </a:rPr>
                        <a:t>Positive</a:t>
                      </a:r>
                    </a:p>
                  </a:txBody>
                  <a:tcPr anchor="ctr"/>
                </a:tc>
                <a:tc>
                  <a:txBody>
                    <a:bodyPr/>
                    <a:lstStyle/>
                    <a:p>
                      <a:pPr algn="ctr"/>
                      <a:r>
                        <a:rPr lang="en-US" dirty="0">
                          <a:latin typeface="Garamond" panose="02020404030301010803" pitchFamily="18" charset="0"/>
                        </a:rPr>
                        <a:t>Positive</a:t>
                      </a:r>
                    </a:p>
                  </a:txBody>
                  <a:tcPr anchor="ctr"/>
                </a:tc>
                <a:extLst>
                  <a:ext uri="{0D108BD9-81ED-4DB2-BD59-A6C34878D82A}">
                    <a16:rowId xmlns:a16="http://schemas.microsoft.com/office/drawing/2014/main" val="1631616046"/>
                  </a:ext>
                </a:extLst>
              </a:tr>
              <a:tr h="677962">
                <a:tc>
                  <a:txBody>
                    <a:bodyPr/>
                    <a:lstStyle/>
                    <a:p>
                      <a:pPr algn="ctr"/>
                      <a:r>
                        <a:rPr lang="en-US" dirty="0">
                          <a:latin typeface="Garamond" panose="02020404030301010803" pitchFamily="18" charset="0"/>
                        </a:rPr>
                        <a:t>Products</a:t>
                      </a:r>
                    </a:p>
                  </a:txBody>
                  <a:tcPr anchor="ctr"/>
                </a:tc>
                <a:tc>
                  <a:txBody>
                    <a:bodyPr/>
                    <a:lstStyle/>
                    <a:p>
                      <a:pPr algn="ctr"/>
                      <a:r>
                        <a:rPr lang="en-US" dirty="0">
                          <a:latin typeface="Garamond" panose="02020404030301010803" pitchFamily="18" charset="0"/>
                        </a:rPr>
                        <a:t>Identical</a:t>
                      </a:r>
                    </a:p>
                  </a:txBody>
                  <a:tcPr anchor="ctr"/>
                </a:tc>
                <a:tc>
                  <a:txBody>
                    <a:bodyPr/>
                    <a:lstStyle/>
                    <a:p>
                      <a:pPr algn="ctr"/>
                      <a:r>
                        <a:rPr lang="en-US" dirty="0">
                          <a:latin typeface="Garamond" panose="02020404030301010803" pitchFamily="18" charset="0"/>
                        </a:rPr>
                        <a:t>Similar</a:t>
                      </a:r>
                    </a:p>
                  </a:txBody>
                  <a:tcPr anchor="ctr"/>
                </a:tc>
                <a:tc>
                  <a:txBody>
                    <a:bodyPr/>
                    <a:lstStyle/>
                    <a:p>
                      <a:pPr algn="ctr"/>
                      <a:r>
                        <a:rPr lang="en-US" dirty="0">
                          <a:latin typeface="Garamond" panose="02020404030301010803" pitchFamily="18" charset="0"/>
                        </a:rPr>
                        <a:t>Identical or Similar</a:t>
                      </a:r>
                    </a:p>
                  </a:txBody>
                  <a:tcPr anchor="ctr"/>
                </a:tc>
                <a:tc>
                  <a:txBody>
                    <a:bodyPr/>
                    <a:lstStyle/>
                    <a:p>
                      <a:pPr algn="ctr"/>
                      <a:r>
                        <a:rPr lang="en-US" dirty="0">
                          <a:latin typeface="Garamond" panose="02020404030301010803" pitchFamily="18" charset="0"/>
                        </a:rPr>
                        <a:t>No Substitute</a:t>
                      </a:r>
                    </a:p>
                  </a:txBody>
                  <a:tcPr anchor="ctr"/>
                </a:tc>
                <a:extLst>
                  <a:ext uri="{0D108BD9-81ED-4DB2-BD59-A6C34878D82A}">
                    <a16:rowId xmlns:a16="http://schemas.microsoft.com/office/drawing/2014/main" val="1435269009"/>
                  </a:ext>
                </a:extLst>
              </a:tr>
              <a:tr h="677962">
                <a:tc>
                  <a:txBody>
                    <a:bodyPr/>
                    <a:lstStyle/>
                    <a:p>
                      <a:pPr algn="ctr"/>
                      <a:r>
                        <a:rPr lang="en-US" dirty="0">
                          <a:latin typeface="Garamond" panose="02020404030301010803" pitchFamily="18" charset="0"/>
                        </a:rPr>
                        <a:t>Market Power</a:t>
                      </a:r>
                    </a:p>
                  </a:txBody>
                  <a:tcPr anchor="ctr"/>
                </a:tc>
                <a:tc>
                  <a:txBody>
                    <a:bodyPr/>
                    <a:lstStyle/>
                    <a:p>
                      <a:pPr algn="ctr"/>
                      <a:r>
                        <a:rPr lang="en-US" dirty="0">
                          <a:latin typeface="Garamond" panose="02020404030301010803" pitchFamily="18" charset="0"/>
                        </a:rPr>
                        <a:t>No (P=MC)</a:t>
                      </a:r>
                    </a:p>
                  </a:txBody>
                  <a:tcPr anchor="ctr"/>
                </a:tc>
                <a:tc>
                  <a:txBody>
                    <a:bodyPr/>
                    <a:lstStyle/>
                    <a:p>
                      <a:pPr algn="ctr"/>
                      <a:r>
                        <a:rPr lang="en-US" dirty="0">
                          <a:latin typeface="Garamond" panose="02020404030301010803" pitchFamily="18" charset="0"/>
                        </a:rPr>
                        <a:t>Yes (P&gt;MC)</a:t>
                      </a:r>
                    </a:p>
                  </a:txBody>
                  <a:tcPr anchor="ctr"/>
                </a:tc>
                <a:tc>
                  <a:txBody>
                    <a:bodyPr/>
                    <a:lstStyle/>
                    <a:p>
                      <a:pPr algn="ctr"/>
                      <a:r>
                        <a:rPr lang="en-US" dirty="0">
                          <a:latin typeface="Garamond" panose="02020404030301010803" pitchFamily="18" charset="0"/>
                        </a:rPr>
                        <a:t>Yes (P&gt;MC)</a:t>
                      </a:r>
                    </a:p>
                  </a:txBody>
                  <a:tcPr anchor="ctr"/>
                </a:tc>
                <a:tc>
                  <a:txBody>
                    <a:bodyPr/>
                    <a:lstStyle/>
                    <a:p>
                      <a:pPr algn="ctr"/>
                      <a:r>
                        <a:rPr lang="en-US" dirty="0">
                          <a:latin typeface="Garamond" panose="02020404030301010803" pitchFamily="18" charset="0"/>
                        </a:rPr>
                        <a:t>Yes (P&gt;MC)</a:t>
                      </a:r>
                    </a:p>
                  </a:txBody>
                  <a:tcPr anchor="ctr"/>
                </a:tc>
                <a:extLst>
                  <a:ext uri="{0D108BD9-81ED-4DB2-BD59-A6C34878D82A}">
                    <a16:rowId xmlns:a16="http://schemas.microsoft.com/office/drawing/2014/main" val="4245654786"/>
                  </a:ext>
                </a:extLst>
              </a:tr>
              <a:tr h="677962">
                <a:tc>
                  <a:txBody>
                    <a:bodyPr/>
                    <a:lstStyle/>
                    <a:p>
                      <a:pPr algn="ctr"/>
                      <a:r>
                        <a:rPr lang="en-US" dirty="0">
                          <a:latin typeface="Garamond" panose="02020404030301010803" pitchFamily="18" charset="0"/>
                        </a:rPr>
                        <a:t>Demand Curve</a:t>
                      </a:r>
                    </a:p>
                  </a:txBody>
                  <a:tcPr anchor="ctr"/>
                </a:tc>
                <a:tc>
                  <a:txBody>
                    <a:bodyPr/>
                    <a:lstStyle/>
                    <a:p>
                      <a:pPr algn="ctr"/>
                      <a:r>
                        <a:rPr lang="en-US" dirty="0">
                          <a:latin typeface="Garamond" panose="02020404030301010803" pitchFamily="18" charset="0"/>
                        </a:rPr>
                        <a:t>Horizontal</a:t>
                      </a:r>
                    </a:p>
                  </a:txBody>
                  <a:tcPr anchor="ctr"/>
                </a:tc>
                <a:tc>
                  <a:txBody>
                    <a:bodyPr/>
                    <a:lstStyle/>
                    <a:p>
                      <a:pPr algn="ctr"/>
                      <a:r>
                        <a:rPr lang="en-US" dirty="0">
                          <a:latin typeface="Garamond" panose="02020404030301010803" pitchFamily="18" charset="0"/>
                        </a:rPr>
                        <a:t>Downward-sloping</a:t>
                      </a:r>
                    </a:p>
                  </a:txBody>
                  <a:tcPr anchor="ctr"/>
                </a:tc>
                <a:tc>
                  <a:txBody>
                    <a:bodyPr/>
                    <a:lstStyle/>
                    <a:p>
                      <a:pPr algn="ctr"/>
                      <a:r>
                        <a:rPr lang="en-US" dirty="0">
                          <a:latin typeface="Garamond" panose="02020404030301010803" pitchFamily="18" charset="0"/>
                        </a:rPr>
                        <a:t>Downward-sloping</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latin typeface="Garamond" panose="02020404030301010803" pitchFamily="18" charset="0"/>
                        </a:rPr>
                        <a:t>Downward-sloping</a:t>
                      </a:r>
                    </a:p>
                  </a:txBody>
                  <a:tcPr anchor="ctr"/>
                </a:tc>
                <a:extLst>
                  <a:ext uri="{0D108BD9-81ED-4DB2-BD59-A6C34878D82A}">
                    <a16:rowId xmlns:a16="http://schemas.microsoft.com/office/drawing/2014/main" val="1363957215"/>
                  </a:ext>
                </a:extLst>
              </a:tr>
            </a:tbl>
          </a:graphicData>
        </a:graphic>
      </p:graphicFrame>
    </p:spTree>
    <p:extLst>
      <p:ext uri="{BB962C8B-B14F-4D97-AF65-F5344CB8AC3E}">
        <p14:creationId xmlns:p14="http://schemas.microsoft.com/office/powerpoint/2010/main" val="6565023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9827A-BA9B-40E4-748D-7211D8F241B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697488-1FB0-898E-ACA5-3F0F7764AC23}"/>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altLang="zh-TW" sz="2400" dirty="0"/>
              <a:t>Monopolistic competition blends elements of monopoly and perfect competition.</a:t>
            </a:r>
          </a:p>
          <a:p>
            <a:pPr lvl="1">
              <a:defRPr sz="2000">
                <a:solidFill>
                  <a:srgbClr val="000000"/>
                </a:solidFill>
                <a:latin typeface="Garamond"/>
              </a:defRPr>
            </a:pPr>
            <a:r>
              <a:rPr lang="en-US" altLang="zh-TW" sz="2000" dirty="0"/>
              <a:t>In the long run, economic profit is zero because of free entry and exit.</a:t>
            </a:r>
          </a:p>
          <a:p>
            <a:pPr lvl="1">
              <a:defRPr sz="2000">
                <a:solidFill>
                  <a:srgbClr val="000000"/>
                </a:solidFill>
                <a:latin typeface="Garamond"/>
              </a:defRPr>
            </a:pPr>
            <a:r>
              <a:rPr lang="en-US" altLang="zh-TW" sz="2000" dirty="0"/>
              <a:t>Firms face downward-sloping demand curves and charge prices above marginal cost</a:t>
            </a:r>
          </a:p>
          <a:p>
            <a:pPr lvl="1">
              <a:defRPr sz="2000">
                <a:solidFill>
                  <a:srgbClr val="000000"/>
                </a:solidFill>
                <a:latin typeface="Garamond"/>
              </a:defRPr>
            </a:pPr>
            <a:r>
              <a:rPr lang="en-US" altLang="zh-TW" sz="2000" dirty="0"/>
              <a:t>Excess capacity and positive markups arise because firms do not produce at the minimum of the ATC curve.</a:t>
            </a:r>
          </a:p>
          <a:p>
            <a:pPr lvl="4">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Oligopolies behave strategically, and outcomes depend on whether firms cooperate or compete.</a:t>
            </a:r>
          </a:p>
          <a:p>
            <a:pPr lvl="4">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Game theory explains why cooperative outcomes are difficult to sustain when firms cannot commit to agreements.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Repeated interactions can support cooperation if firms use credible punishment strategies.</a:t>
            </a:r>
          </a:p>
        </p:txBody>
      </p:sp>
      <p:sp>
        <p:nvSpPr>
          <p:cNvPr id="4" name="Rectangle 3">
            <a:extLst>
              <a:ext uri="{FF2B5EF4-FFF2-40B4-BE49-F238E27FC236}">
                <a16:creationId xmlns:a16="http://schemas.microsoft.com/office/drawing/2014/main" id="{376301F4-7B81-E50E-4667-AFE351C07D40}"/>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860326-948F-4FCA-BA75-9682632F7DA9}"/>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Recap</a:t>
            </a:r>
          </a:p>
        </p:txBody>
      </p:sp>
      <p:sp>
        <p:nvSpPr>
          <p:cNvPr id="5" name="Rectangle 4">
            <a:extLst>
              <a:ext uri="{FF2B5EF4-FFF2-40B4-BE49-F238E27FC236}">
                <a16:creationId xmlns:a16="http://schemas.microsoft.com/office/drawing/2014/main" id="{9F547593-8111-70FC-1DD6-488269FC9B06}"/>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9FF07402-F8CF-8FD3-F26C-246CC8ECF678}"/>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DC6EFAA1-74FA-3AD5-0C4E-DAC819C50491}"/>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58</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3234129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1B50F-AB48-5565-2624-36BAF7B943F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7B25B2-38AF-26C1-9C0C-3A58B204742F}"/>
              </a:ext>
            </a:extLst>
          </p:cNvPr>
          <p:cNvSpPr>
            <a:spLocks noGrp="1"/>
          </p:cNvSpPr>
          <p:nvPr>
            <p:ph idx="1"/>
          </p:nvPr>
        </p:nvSpPr>
        <p:spPr>
          <a:xfrm>
            <a:off x="5202936" y="1300900"/>
            <a:ext cx="6444118" cy="5081046"/>
          </a:xfrm>
        </p:spPr>
        <p:txBody>
          <a:bodyPr>
            <a:normAutofit/>
          </a:bodyPr>
          <a:lstStyle/>
          <a:p>
            <a:pPr>
              <a:defRPr sz="2000">
                <a:solidFill>
                  <a:srgbClr val="000000"/>
                </a:solidFill>
                <a:latin typeface="Garamond"/>
              </a:defRPr>
            </a:pPr>
            <a:r>
              <a:rPr lang="en-US" sz="2400" dirty="0"/>
              <a:t>The packaged coffee bean industry is an example of monopolistic competition.</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Many Firms:</a:t>
            </a:r>
          </a:p>
          <a:p>
            <a:pPr lvl="1">
              <a:defRPr sz="2000">
                <a:solidFill>
                  <a:srgbClr val="000000"/>
                </a:solidFill>
                <a:latin typeface="Garamond"/>
              </a:defRPr>
            </a:pPr>
            <a:r>
              <a:rPr lang="en-US" sz="2000" dirty="0"/>
              <a:t>Hundreds of brands in the U.S. alone.</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Product Differentiation:</a:t>
            </a:r>
          </a:p>
          <a:p>
            <a:pPr lvl="1">
              <a:defRPr sz="2000">
                <a:solidFill>
                  <a:srgbClr val="000000"/>
                </a:solidFill>
                <a:latin typeface="Garamond"/>
              </a:defRPr>
            </a:pPr>
            <a:r>
              <a:rPr lang="en-US" sz="2000" dirty="0"/>
              <a:t>The actual differences are often subtle, but customers perceive them as distinct products.</a:t>
            </a:r>
          </a:p>
          <a:p>
            <a:pPr lvl="4">
              <a:defRPr sz="2000">
                <a:solidFill>
                  <a:srgbClr val="000000"/>
                </a:solidFill>
                <a:latin typeface="Garamond"/>
              </a:defRPr>
            </a:pPr>
            <a:endParaRPr lang="en-US" sz="1200" dirty="0"/>
          </a:p>
          <a:p>
            <a:pPr>
              <a:defRPr sz="2000">
                <a:solidFill>
                  <a:srgbClr val="000000"/>
                </a:solidFill>
                <a:latin typeface="Garamond"/>
              </a:defRPr>
            </a:pPr>
            <a:r>
              <a:rPr lang="en-US" sz="2400" dirty="0"/>
              <a:t>Other examples:</a:t>
            </a:r>
          </a:p>
          <a:p>
            <a:pPr lvl="1">
              <a:defRPr sz="2000">
                <a:solidFill>
                  <a:srgbClr val="000000"/>
                </a:solidFill>
                <a:latin typeface="Garamond"/>
              </a:defRPr>
            </a:pPr>
            <a:r>
              <a:rPr lang="en-US" sz="2000" dirty="0"/>
              <a:t>Fast Food: McDonald’s, Burger King, Wendy’s, etc.</a:t>
            </a:r>
          </a:p>
          <a:p>
            <a:pPr lvl="1">
              <a:defRPr sz="2000">
                <a:solidFill>
                  <a:srgbClr val="000000"/>
                </a:solidFill>
                <a:latin typeface="Garamond"/>
              </a:defRPr>
            </a:pPr>
            <a:r>
              <a:rPr lang="en-US" sz="2000" dirty="0"/>
              <a:t>Everyday Clothing: H&amp;M, Zara, Uniqlo, etc.</a:t>
            </a:r>
          </a:p>
          <a:p>
            <a:pPr lvl="1">
              <a:defRPr sz="2000">
                <a:solidFill>
                  <a:srgbClr val="000000"/>
                </a:solidFill>
                <a:latin typeface="Garamond"/>
              </a:defRPr>
            </a:pPr>
            <a:endParaRPr lang="en-US" sz="2000" dirty="0"/>
          </a:p>
          <a:p>
            <a:pPr lvl="3">
              <a:defRPr sz="2000">
                <a:solidFill>
                  <a:srgbClr val="000000"/>
                </a:solidFill>
                <a:latin typeface="Garamond"/>
              </a:defRPr>
            </a:pPr>
            <a:endParaRPr lang="en-US" sz="1200" dirty="0"/>
          </a:p>
          <a:p>
            <a:pPr>
              <a:defRPr sz="2000">
                <a:solidFill>
                  <a:srgbClr val="000000"/>
                </a:solidFill>
                <a:latin typeface="Garamond"/>
              </a:defRPr>
            </a:pPr>
            <a:endParaRPr lang="en-US" sz="2400" dirty="0"/>
          </a:p>
        </p:txBody>
      </p:sp>
      <p:sp>
        <p:nvSpPr>
          <p:cNvPr id="4" name="Rectangle 3">
            <a:extLst>
              <a:ext uri="{FF2B5EF4-FFF2-40B4-BE49-F238E27FC236}">
                <a16:creationId xmlns:a16="http://schemas.microsoft.com/office/drawing/2014/main" id="{350C29E4-D357-41FA-25E4-EF10300FAAB8}"/>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5DB0C7-65E7-8CF7-1C30-B358FE21D685}"/>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Monopolistic Competition: Coffee</a:t>
            </a:r>
          </a:p>
        </p:txBody>
      </p:sp>
      <p:sp>
        <p:nvSpPr>
          <p:cNvPr id="5" name="Rectangle 4">
            <a:extLst>
              <a:ext uri="{FF2B5EF4-FFF2-40B4-BE49-F238E27FC236}">
                <a16:creationId xmlns:a16="http://schemas.microsoft.com/office/drawing/2014/main" id="{6CF34B4A-6E52-1AC4-7BDE-044BE6FDD058}"/>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A28FE7D9-AD73-3933-6242-C98EECDCE77A}"/>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B81FECE4-380C-7668-0D32-51B92C4847B3}"/>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6</a:t>
            </a:fld>
            <a:r>
              <a:rPr lang="en-US" b="1" dirty="0">
                <a:solidFill>
                  <a:schemeClr val="bg1"/>
                </a:solidFill>
                <a:latin typeface="Garamond" panose="02020404030301010803" pitchFamily="18" charset="0"/>
              </a:rPr>
              <a:t> </a:t>
            </a:r>
          </a:p>
        </p:txBody>
      </p:sp>
      <p:pic>
        <p:nvPicPr>
          <p:cNvPr id="1026" name="Picture 2" descr="The Best Coffee Brands 2025: Our Pros' Recommendations [Updated]">
            <a:extLst>
              <a:ext uri="{FF2B5EF4-FFF2-40B4-BE49-F238E27FC236}">
                <a16:creationId xmlns:a16="http://schemas.microsoft.com/office/drawing/2014/main" id="{D321DD61-C7FB-77F3-0AB5-FAA4B5A3BA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771" y="1427532"/>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04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1FA50-3EE7-BE80-256D-922F9C04B5DB}"/>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2B8D8B4-6D19-CB2F-C223-05FACAA89261}"/>
                  </a:ext>
                </a:extLst>
              </p:cNvPr>
              <p:cNvSpPr>
                <a:spLocks noGrp="1"/>
              </p:cNvSpPr>
              <p:nvPr>
                <p:ph idx="1"/>
              </p:nvPr>
            </p:nvSpPr>
            <p:spPr>
              <a:xfrm>
                <a:off x="5779008" y="1300900"/>
                <a:ext cx="5868046" cy="5081046"/>
              </a:xfrm>
            </p:spPr>
            <p:txBody>
              <a:bodyPr>
                <a:normAutofit/>
              </a:bodyPr>
              <a:lstStyle/>
              <a:p>
                <a:pPr>
                  <a:defRPr sz="2000">
                    <a:solidFill>
                      <a:srgbClr val="000000"/>
                    </a:solidFill>
                    <a:latin typeface="Garamond"/>
                  </a:defRPr>
                </a:pPr>
                <a:r>
                  <a:rPr lang="en-US" altLang="zh-TW" sz="2400" dirty="0"/>
                  <a:t>The principle of profit maximization for a firm in a monopolistic competition is identical to that of all firms:</a:t>
                </a:r>
              </a:p>
              <a:p>
                <a:pPr lvl="2">
                  <a:defRPr sz="2000">
                    <a:solidFill>
                      <a:srgbClr val="000000"/>
                    </a:solidFill>
                    <a:latin typeface="Garamond"/>
                  </a:defRPr>
                </a:pPr>
                <a:endParaRPr lang="en-US" altLang="zh-TW" sz="1600" dirty="0"/>
              </a:p>
              <a:p>
                <a:pPr lvl="2">
                  <a:defRPr sz="2000">
                    <a:solidFill>
                      <a:srgbClr val="000000"/>
                    </a:solidFill>
                    <a:latin typeface="Garamond"/>
                  </a:defRPr>
                </a:pPr>
                <a:endParaRPr lang="en-US" altLang="zh-TW" sz="1600" dirty="0"/>
              </a:p>
              <a:p>
                <a:pPr>
                  <a:defRPr sz="2000">
                    <a:solidFill>
                      <a:srgbClr val="000000"/>
                    </a:solidFill>
                    <a:latin typeface="Garamond"/>
                  </a:defRPr>
                </a:pPr>
                <a:r>
                  <a:rPr lang="en-US" altLang="zh-TW" sz="2400" dirty="0"/>
                  <a:t>The firm produces the quantity </a:t>
                </a:r>
                <a14:m>
                  <m:oMath xmlns:m="http://schemas.openxmlformats.org/officeDocument/2006/math">
                    <m:sSubSup>
                      <m:sSubSupPr>
                        <m:ctrlPr>
                          <a:rPr lang="en-US" sz="2400" i="1" dirty="0">
                            <a:latin typeface="Cambria Math" panose="02040503050406030204" pitchFamily="18" charset="0"/>
                          </a:rPr>
                        </m:ctrlPr>
                      </m:sSubSupPr>
                      <m:e>
                        <m:r>
                          <m:rPr>
                            <m:nor/>
                          </m:rPr>
                          <a:rPr lang="en-US" sz="2400" dirty="0">
                            <a:latin typeface="Garamond" panose="02020404030301010803" pitchFamily="18" charset="0"/>
                          </a:rPr>
                          <m:t>Q</m:t>
                        </m:r>
                      </m:e>
                      <m:sub>
                        <m:r>
                          <m:rPr>
                            <m:nor/>
                          </m:rPr>
                          <a:rPr lang="en-US" sz="2400" dirty="0">
                            <a:latin typeface="Garamond" panose="02020404030301010803" pitchFamily="18" charset="0"/>
                          </a:rPr>
                          <m:t>m</m:t>
                        </m:r>
                        <m:r>
                          <m:rPr>
                            <m:nor/>
                          </m:rPr>
                          <a:rPr lang="en-US" sz="2400" b="0" i="0" dirty="0" smtClean="0">
                            <a:latin typeface="Garamond" panose="02020404030301010803" pitchFamily="18" charset="0"/>
                          </a:rPr>
                          <m:t>c</m:t>
                        </m:r>
                      </m:sub>
                      <m:sup>
                        <m:r>
                          <a:rPr lang="en-US" sz="2400" i="1" dirty="0">
                            <a:latin typeface="Cambria Math" panose="02040503050406030204" pitchFamily="18" charset="0"/>
                          </a:rPr>
                          <m:t>∗</m:t>
                        </m:r>
                      </m:sup>
                    </m:sSubSup>
                  </m:oMath>
                </a14:m>
                <a:r>
                  <a:rPr lang="en-US" altLang="zh-TW" sz="2400" dirty="0"/>
                  <a:t>, where marginal revenue equals marginal cost</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The price is determined by consumers’ WTP on the demand curve, which leads to </a:t>
                </a:r>
                <a14:m>
                  <m:oMath xmlns:m="http://schemas.openxmlformats.org/officeDocument/2006/math">
                    <m:sSubSup>
                      <m:sSubSupPr>
                        <m:ctrlPr>
                          <a:rPr lang="en-US" sz="2400" i="1" dirty="0">
                            <a:latin typeface="Cambria Math" panose="02040503050406030204" pitchFamily="18" charset="0"/>
                          </a:rPr>
                        </m:ctrlPr>
                      </m:sSubSupPr>
                      <m:e>
                        <m:r>
                          <m:rPr>
                            <m:nor/>
                          </m:rPr>
                          <a:rPr lang="en-US" sz="2400" b="0" i="0" dirty="0" smtClean="0">
                            <a:latin typeface="Garamond" panose="02020404030301010803" pitchFamily="18" charset="0"/>
                          </a:rPr>
                          <m:t>P</m:t>
                        </m:r>
                      </m:e>
                      <m:sub>
                        <m:r>
                          <m:rPr>
                            <m:nor/>
                          </m:rPr>
                          <a:rPr lang="en-US" sz="2400" dirty="0">
                            <a:latin typeface="Garamond" panose="02020404030301010803" pitchFamily="18" charset="0"/>
                          </a:rPr>
                          <m:t>m</m:t>
                        </m:r>
                        <m:r>
                          <m:rPr>
                            <m:nor/>
                          </m:rPr>
                          <a:rPr lang="en-US" sz="2400" b="0" i="0" dirty="0" smtClean="0">
                            <a:latin typeface="Garamond" panose="02020404030301010803" pitchFamily="18" charset="0"/>
                          </a:rPr>
                          <m:t>c</m:t>
                        </m:r>
                      </m:sub>
                      <m:sup>
                        <m:r>
                          <a:rPr lang="en-US" sz="2400" i="1" dirty="0">
                            <a:latin typeface="Cambria Math" panose="02040503050406030204" pitchFamily="18" charset="0"/>
                          </a:rPr>
                          <m:t>∗</m:t>
                        </m:r>
                      </m:sup>
                    </m:sSubSup>
                  </m:oMath>
                </a14:m>
                <a:r>
                  <a:rPr lang="en-US" altLang="zh-TW" sz="2400" dirty="0"/>
                  <a:t>.</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In the short-run, a monopolistic competitor may earn a positive or negative economic profit.</a:t>
                </a:r>
              </a:p>
              <a:p>
                <a:pPr>
                  <a:defRPr sz="2000">
                    <a:solidFill>
                      <a:srgbClr val="000000"/>
                    </a:solidFill>
                    <a:latin typeface="Garamond"/>
                  </a:defRPr>
                </a:pPr>
                <a:endParaRPr lang="en-US" altLang="zh-TW" sz="2400" dirty="0"/>
              </a:p>
            </p:txBody>
          </p:sp>
        </mc:Choice>
        <mc:Fallback xmlns="">
          <p:sp>
            <p:nvSpPr>
              <p:cNvPr id="3" name="Content Placeholder 2">
                <a:extLst>
                  <a:ext uri="{FF2B5EF4-FFF2-40B4-BE49-F238E27FC236}">
                    <a16:creationId xmlns:a16="http://schemas.microsoft.com/office/drawing/2014/main" id="{02B8D8B4-6D19-CB2F-C223-05FACAA89261}"/>
                  </a:ext>
                </a:extLst>
              </p:cNvPr>
              <p:cNvSpPr>
                <a:spLocks noGrp="1" noRot="1" noChangeAspect="1" noMove="1" noResize="1" noEditPoints="1" noAdjustHandles="1" noChangeArrowheads="1" noChangeShapeType="1" noTextEdit="1"/>
              </p:cNvSpPr>
              <p:nvPr>
                <p:ph idx="1"/>
              </p:nvPr>
            </p:nvSpPr>
            <p:spPr>
              <a:xfrm>
                <a:off x="5779008" y="1300900"/>
                <a:ext cx="5868046" cy="5081046"/>
              </a:xfrm>
              <a:blipFill>
                <a:blip r:embed="rId2"/>
                <a:stretch>
                  <a:fillRect l="-1350" t="-959" r="-1869" b="-959"/>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83CC1593-C55B-3F02-57C4-D778C6CDBC44}"/>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F796E1-B776-E8CB-0138-3FF050ADA117}"/>
              </a:ext>
            </a:extLst>
          </p:cNvPr>
          <p:cNvSpPr>
            <a:spLocks noGrp="1"/>
          </p:cNvSpPr>
          <p:nvPr>
            <p:ph type="title"/>
          </p:nvPr>
        </p:nvSpPr>
        <p:spPr>
          <a:xfrm>
            <a:off x="0" y="0"/>
            <a:ext cx="12188825" cy="923636"/>
          </a:xfrm>
        </p:spPr>
        <p:txBody>
          <a:bodyPr>
            <a:normAutofit fontScale="90000"/>
          </a:bodyPr>
          <a:lstStyle/>
          <a:p>
            <a:pPr algn="l">
              <a:defRPr sz="4000" b="1">
                <a:solidFill>
                  <a:srgbClr val="FDB913"/>
                </a:solidFill>
                <a:latin typeface="Garamond"/>
              </a:defRPr>
            </a:pPr>
            <a:r>
              <a:rPr lang="en-US" sz="4000" dirty="0">
                <a:solidFill>
                  <a:schemeClr val="bg1"/>
                </a:solidFill>
              </a:rPr>
              <a:t>  Profit Maximization in Monopolistic Competition (SR)</a:t>
            </a:r>
          </a:p>
        </p:txBody>
      </p:sp>
      <p:sp>
        <p:nvSpPr>
          <p:cNvPr id="5" name="Rectangle 4">
            <a:extLst>
              <a:ext uri="{FF2B5EF4-FFF2-40B4-BE49-F238E27FC236}">
                <a16:creationId xmlns:a16="http://schemas.microsoft.com/office/drawing/2014/main" id="{4AA3D7D1-EE3C-5808-A227-AD89D0615E16}"/>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B713AD0E-7C9A-72D8-12FD-1559D293CC32}"/>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100B874F-AB1E-4B49-B4AB-ADB9672EE13B}"/>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7</a:t>
            </a:fld>
            <a:r>
              <a:rPr lang="en-US" b="1" dirty="0">
                <a:solidFill>
                  <a:schemeClr val="bg1"/>
                </a:solidFill>
                <a:latin typeface="Garamond" panose="02020404030301010803" pitchFamily="18" charset="0"/>
              </a:rPr>
              <a:t> </a:t>
            </a:r>
          </a:p>
        </p:txBody>
      </p:sp>
      <p:sp>
        <p:nvSpPr>
          <p:cNvPr id="56" name="Rectangle: Rounded Corners 55">
            <a:extLst>
              <a:ext uri="{FF2B5EF4-FFF2-40B4-BE49-F238E27FC236}">
                <a16:creationId xmlns:a16="http://schemas.microsoft.com/office/drawing/2014/main" id="{2163F994-8156-ABD3-99B0-8C27EA053946}"/>
              </a:ext>
            </a:extLst>
          </p:cNvPr>
          <p:cNvSpPr/>
          <p:nvPr/>
        </p:nvSpPr>
        <p:spPr>
          <a:xfrm>
            <a:off x="6254222" y="2494656"/>
            <a:ext cx="4969403" cy="439980"/>
          </a:xfrm>
          <a:prstGeom prst="roundRect">
            <a:avLst/>
          </a:prstGeom>
          <a:solidFill>
            <a:srgbClr val="7712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latin typeface="Garamond" panose="02020404030301010803" pitchFamily="18" charset="0"/>
              </a:rPr>
              <a:t>Profit is maximized when MR=MC</a:t>
            </a:r>
          </a:p>
        </p:txBody>
      </p:sp>
      <p:grpSp>
        <p:nvGrpSpPr>
          <p:cNvPr id="16" name="Group 15">
            <a:extLst>
              <a:ext uri="{FF2B5EF4-FFF2-40B4-BE49-F238E27FC236}">
                <a16:creationId xmlns:a16="http://schemas.microsoft.com/office/drawing/2014/main" id="{A15FDA21-7227-5C48-7109-EF5D6DAADEB2}"/>
              </a:ext>
            </a:extLst>
          </p:cNvPr>
          <p:cNvGrpSpPr/>
          <p:nvPr/>
        </p:nvGrpSpPr>
        <p:grpSpPr>
          <a:xfrm>
            <a:off x="432091" y="1220966"/>
            <a:ext cx="4918321" cy="4985132"/>
            <a:chOff x="432091" y="1220966"/>
            <a:chExt cx="4918321" cy="4985132"/>
          </a:xfrm>
        </p:grpSpPr>
        <p:cxnSp>
          <p:nvCxnSpPr>
            <p:cNvPr id="36" name="Straight Arrow Connector 35">
              <a:extLst>
                <a:ext uri="{FF2B5EF4-FFF2-40B4-BE49-F238E27FC236}">
                  <a16:creationId xmlns:a16="http://schemas.microsoft.com/office/drawing/2014/main" id="{B903546D-8816-C64E-84EC-D629CA6BBF27}"/>
                </a:ext>
              </a:extLst>
            </p:cNvPr>
            <p:cNvCxnSpPr>
              <a:cxnSpLocks/>
            </p:cNvCxnSpPr>
            <p:nvPr/>
          </p:nvCxnSpPr>
          <p:spPr>
            <a:xfrm flipV="1">
              <a:off x="953299" y="1837354"/>
              <a:ext cx="0" cy="420869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314903C5-ECEA-85E8-DFBC-A8374468ED29}"/>
                </a:ext>
              </a:extLst>
            </p:cNvPr>
            <p:cNvCxnSpPr>
              <a:cxnSpLocks/>
            </p:cNvCxnSpPr>
            <p:nvPr/>
          </p:nvCxnSpPr>
          <p:spPr>
            <a:xfrm rot="5400000" flipV="1">
              <a:off x="2849657" y="3724286"/>
              <a:ext cx="0" cy="420869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7B4FCC9E-BCB6-4003-62A4-A1FFA893E008}"/>
                </a:ext>
              </a:extLst>
            </p:cNvPr>
            <p:cNvSpPr txBox="1"/>
            <p:nvPr/>
          </p:nvSpPr>
          <p:spPr>
            <a:xfrm>
              <a:off x="4307996" y="5836766"/>
              <a:ext cx="1042416" cy="369332"/>
            </a:xfrm>
            <a:prstGeom prst="rect">
              <a:avLst/>
            </a:prstGeom>
            <a:noFill/>
          </p:spPr>
          <p:txBody>
            <a:bodyPr wrap="square">
              <a:spAutoFit/>
            </a:bodyPr>
            <a:lstStyle/>
            <a:p>
              <a:pPr algn="ctr"/>
              <a:r>
                <a:rPr lang="en-US" sz="1800" dirty="0">
                  <a:latin typeface="Garamond" panose="02020404030301010803" pitchFamily="18" charset="0"/>
                </a:rPr>
                <a:t>Output</a:t>
              </a:r>
              <a:endParaRPr lang="en-US" dirty="0">
                <a:latin typeface="Garamond" panose="02020404030301010803" pitchFamily="18" charset="0"/>
              </a:endParaRPr>
            </a:p>
          </p:txBody>
        </p:sp>
        <p:cxnSp>
          <p:nvCxnSpPr>
            <p:cNvPr id="40" name="Straight Connector 39">
              <a:extLst>
                <a:ext uri="{FF2B5EF4-FFF2-40B4-BE49-F238E27FC236}">
                  <a16:creationId xmlns:a16="http://schemas.microsoft.com/office/drawing/2014/main" id="{1E6E780B-F21C-7C10-B6C3-949C92D7B0CA}"/>
                </a:ext>
              </a:extLst>
            </p:cNvPr>
            <p:cNvCxnSpPr>
              <a:cxnSpLocks/>
            </p:cNvCxnSpPr>
            <p:nvPr/>
          </p:nvCxnSpPr>
          <p:spPr>
            <a:xfrm>
              <a:off x="965200" y="2178050"/>
              <a:ext cx="1921376" cy="3650582"/>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ED7FA8AD-1905-2D5B-6736-4C5A5C66062C}"/>
                </a:ext>
              </a:extLst>
            </p:cNvPr>
            <p:cNvCxnSpPr>
              <a:cxnSpLocks/>
            </p:cNvCxnSpPr>
            <p:nvPr/>
          </p:nvCxnSpPr>
          <p:spPr>
            <a:xfrm>
              <a:off x="965200" y="2171700"/>
              <a:ext cx="3828578" cy="3648798"/>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96965E6D-FBD8-A0CC-3EC7-F4B4E4F61B2A}"/>
                </a:ext>
              </a:extLst>
            </p:cNvPr>
            <p:cNvSpPr txBox="1"/>
            <p:nvPr/>
          </p:nvSpPr>
          <p:spPr>
            <a:xfrm>
              <a:off x="4572224" y="5412269"/>
              <a:ext cx="632752" cy="369332"/>
            </a:xfrm>
            <a:prstGeom prst="rect">
              <a:avLst/>
            </a:prstGeom>
            <a:noFill/>
          </p:spPr>
          <p:txBody>
            <a:bodyPr wrap="square">
              <a:spAutoFit/>
            </a:bodyPr>
            <a:lstStyle/>
            <a:p>
              <a:pPr algn="ctr"/>
              <a:r>
                <a:rPr lang="en-US" sz="1800" dirty="0">
                  <a:solidFill>
                    <a:srgbClr val="7030A0"/>
                  </a:solidFill>
                  <a:latin typeface="Garamond" panose="02020404030301010803" pitchFamily="18" charset="0"/>
                </a:rPr>
                <a:t>D</a:t>
              </a:r>
              <a:endParaRPr lang="en-US" dirty="0">
                <a:solidFill>
                  <a:srgbClr val="7030A0"/>
                </a:solidFill>
                <a:latin typeface="Garamond" panose="02020404030301010803" pitchFamily="18" charset="0"/>
              </a:endParaRPr>
            </a:p>
          </p:txBody>
        </p:sp>
        <p:sp>
          <p:nvSpPr>
            <p:cNvPr id="44" name="TextBox 43">
              <a:extLst>
                <a:ext uri="{FF2B5EF4-FFF2-40B4-BE49-F238E27FC236}">
                  <a16:creationId xmlns:a16="http://schemas.microsoft.com/office/drawing/2014/main" id="{8F1395E2-1FEB-1D25-8447-0C9A0282BE31}"/>
                </a:ext>
              </a:extLst>
            </p:cNvPr>
            <p:cNvSpPr txBox="1"/>
            <p:nvPr/>
          </p:nvSpPr>
          <p:spPr>
            <a:xfrm>
              <a:off x="2741342" y="5412269"/>
              <a:ext cx="632752" cy="369332"/>
            </a:xfrm>
            <a:prstGeom prst="rect">
              <a:avLst/>
            </a:prstGeom>
            <a:noFill/>
          </p:spPr>
          <p:txBody>
            <a:bodyPr wrap="square">
              <a:spAutoFit/>
            </a:bodyPr>
            <a:lstStyle/>
            <a:p>
              <a:pPr algn="ctr"/>
              <a:r>
                <a:rPr lang="en-US" dirty="0">
                  <a:solidFill>
                    <a:srgbClr val="00B050"/>
                  </a:solidFill>
                  <a:latin typeface="Garamond" panose="02020404030301010803" pitchFamily="18" charset="0"/>
                </a:rPr>
                <a:t>MR</a:t>
              </a:r>
            </a:p>
          </p:txBody>
        </p:sp>
        <p:cxnSp>
          <p:nvCxnSpPr>
            <p:cNvPr id="45" name="Straight Connector 44">
              <a:extLst>
                <a:ext uri="{FF2B5EF4-FFF2-40B4-BE49-F238E27FC236}">
                  <a16:creationId xmlns:a16="http://schemas.microsoft.com/office/drawing/2014/main" id="{BD07B5D2-B11E-8B44-3834-89A4AA7AA6BD}"/>
                </a:ext>
              </a:extLst>
            </p:cNvPr>
            <p:cNvCxnSpPr>
              <a:cxnSpLocks/>
            </p:cNvCxnSpPr>
            <p:nvPr/>
          </p:nvCxnSpPr>
          <p:spPr>
            <a:xfrm flipV="1">
              <a:off x="1290920" y="2574397"/>
              <a:ext cx="2951534" cy="2928587"/>
            </a:xfrm>
            <a:prstGeom prst="line">
              <a:avLst/>
            </a:prstGeom>
            <a:ln w="19050">
              <a:solidFill>
                <a:srgbClr val="FF0000"/>
              </a:solidFill>
            </a:ln>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57641175-C2EA-82F3-0AB1-88BDDB6D0C87}"/>
                </a:ext>
              </a:extLst>
            </p:cNvPr>
            <p:cNvSpPr txBox="1"/>
            <p:nvPr/>
          </p:nvSpPr>
          <p:spPr>
            <a:xfrm>
              <a:off x="4175974" y="2335577"/>
              <a:ext cx="585490" cy="369332"/>
            </a:xfrm>
            <a:prstGeom prst="rect">
              <a:avLst/>
            </a:prstGeom>
            <a:noFill/>
          </p:spPr>
          <p:txBody>
            <a:bodyPr wrap="square">
              <a:spAutoFit/>
            </a:bodyPr>
            <a:lstStyle/>
            <a:p>
              <a:pPr algn="ctr"/>
              <a:r>
                <a:rPr lang="en-US" sz="1800" dirty="0">
                  <a:solidFill>
                    <a:srgbClr val="FF0000"/>
                  </a:solidFill>
                  <a:latin typeface="Garamond" panose="02020404030301010803" pitchFamily="18" charset="0"/>
                </a:rPr>
                <a:t>MC</a:t>
              </a:r>
              <a:endParaRPr lang="en-US" dirty="0">
                <a:solidFill>
                  <a:srgbClr val="FF0000"/>
                </a:solidFill>
                <a:latin typeface="Garamond" panose="02020404030301010803" pitchFamily="18" charset="0"/>
              </a:endParaRPr>
            </a:p>
          </p:txBody>
        </p:sp>
        <p:sp>
          <p:nvSpPr>
            <p:cNvPr id="54" name="TextBox 53">
              <a:extLst>
                <a:ext uri="{FF2B5EF4-FFF2-40B4-BE49-F238E27FC236}">
                  <a16:creationId xmlns:a16="http://schemas.microsoft.com/office/drawing/2014/main" id="{F181B954-78C7-8CDC-2104-F32FD23B92D0}"/>
                </a:ext>
              </a:extLst>
            </p:cNvPr>
            <p:cNvSpPr txBox="1"/>
            <p:nvPr/>
          </p:nvSpPr>
          <p:spPr>
            <a:xfrm>
              <a:off x="4627766" y="2772124"/>
              <a:ext cx="632752" cy="369332"/>
            </a:xfrm>
            <a:prstGeom prst="rect">
              <a:avLst/>
            </a:prstGeom>
            <a:noFill/>
          </p:spPr>
          <p:txBody>
            <a:bodyPr wrap="square">
              <a:spAutoFit/>
            </a:bodyPr>
            <a:lstStyle/>
            <a:p>
              <a:pPr algn="ctr"/>
              <a:r>
                <a:rPr lang="en-US" sz="1800" dirty="0">
                  <a:solidFill>
                    <a:srgbClr val="0070C0"/>
                  </a:solidFill>
                  <a:latin typeface="Garamond" panose="02020404030301010803" pitchFamily="18" charset="0"/>
                </a:rPr>
                <a:t>ATC</a:t>
              </a:r>
              <a:endParaRPr lang="en-US" dirty="0">
                <a:solidFill>
                  <a:srgbClr val="0070C0"/>
                </a:solidFill>
                <a:latin typeface="Garamond" panose="02020404030301010803" pitchFamily="18" charset="0"/>
              </a:endParaRPr>
            </a:p>
          </p:txBody>
        </p:sp>
        <p:sp>
          <p:nvSpPr>
            <p:cNvPr id="10" name="Freeform: Shape 9">
              <a:extLst>
                <a:ext uri="{FF2B5EF4-FFF2-40B4-BE49-F238E27FC236}">
                  <a16:creationId xmlns:a16="http://schemas.microsoft.com/office/drawing/2014/main" id="{C22FABA0-CB0F-E54B-633E-3D567560D25F}"/>
                </a:ext>
              </a:extLst>
            </p:cNvPr>
            <p:cNvSpPr/>
            <p:nvPr/>
          </p:nvSpPr>
          <p:spPr>
            <a:xfrm>
              <a:off x="1447086" y="3108960"/>
              <a:ext cx="3506917" cy="1147423"/>
            </a:xfrm>
            <a:custGeom>
              <a:avLst/>
              <a:gdLst>
                <a:gd name="connsiteX0" fmla="*/ 0 w 3877056"/>
                <a:gd name="connsiteY0" fmla="*/ 320040 h 1147423"/>
                <a:gd name="connsiteX1" fmla="*/ 1362456 w 3877056"/>
                <a:gd name="connsiteY1" fmla="*/ 1143000 h 1147423"/>
                <a:gd name="connsiteX2" fmla="*/ 3877056 w 3877056"/>
                <a:gd name="connsiteY2" fmla="*/ 0 h 1147423"/>
              </a:gdLst>
              <a:ahLst/>
              <a:cxnLst>
                <a:cxn ang="0">
                  <a:pos x="connsiteX0" y="connsiteY0"/>
                </a:cxn>
                <a:cxn ang="0">
                  <a:pos x="connsiteX1" y="connsiteY1"/>
                </a:cxn>
                <a:cxn ang="0">
                  <a:pos x="connsiteX2" y="connsiteY2"/>
                </a:cxn>
              </a:cxnLst>
              <a:rect l="l" t="t" r="r" b="b"/>
              <a:pathLst>
                <a:path w="3877056" h="1147423">
                  <a:moveTo>
                    <a:pt x="0" y="320040"/>
                  </a:moveTo>
                  <a:cubicBezTo>
                    <a:pt x="358140" y="758190"/>
                    <a:pt x="716280" y="1196340"/>
                    <a:pt x="1362456" y="1143000"/>
                  </a:cubicBezTo>
                  <a:cubicBezTo>
                    <a:pt x="2008632" y="1089660"/>
                    <a:pt x="2942844" y="544830"/>
                    <a:pt x="3877056" y="0"/>
                  </a:cubicBezTo>
                </a:path>
              </a:pathLst>
            </a:cu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445EA14-C1C2-FE5B-2536-E15975A089AD}"/>
                </a:ext>
              </a:extLst>
            </p:cNvPr>
            <p:cNvSpPr txBox="1"/>
            <p:nvPr/>
          </p:nvSpPr>
          <p:spPr>
            <a:xfrm>
              <a:off x="432091" y="1220966"/>
              <a:ext cx="1042416" cy="646331"/>
            </a:xfrm>
            <a:prstGeom prst="rect">
              <a:avLst/>
            </a:prstGeom>
            <a:noFill/>
          </p:spPr>
          <p:txBody>
            <a:bodyPr wrap="square">
              <a:spAutoFit/>
            </a:bodyPr>
            <a:lstStyle/>
            <a:p>
              <a:pPr algn="ctr"/>
              <a:r>
                <a:rPr lang="en-US" sz="1800" dirty="0">
                  <a:latin typeface="Garamond" panose="02020404030301010803" pitchFamily="18" charset="0"/>
                </a:rPr>
                <a:t>Cost and</a:t>
              </a:r>
            </a:p>
            <a:p>
              <a:pPr algn="ctr"/>
              <a:r>
                <a:rPr lang="en-US" sz="1800" dirty="0">
                  <a:latin typeface="Garamond" panose="02020404030301010803" pitchFamily="18" charset="0"/>
                </a:rPr>
                <a:t>Revenue</a:t>
              </a:r>
              <a:endParaRPr lang="en-US" dirty="0">
                <a:latin typeface="Garamond" panose="02020404030301010803" pitchFamily="18" charset="0"/>
              </a:endParaRPr>
            </a:p>
          </p:txBody>
        </p:sp>
      </p:grpSp>
      <p:grpSp>
        <p:nvGrpSpPr>
          <p:cNvPr id="13" name="Group 12">
            <a:extLst>
              <a:ext uri="{FF2B5EF4-FFF2-40B4-BE49-F238E27FC236}">
                <a16:creationId xmlns:a16="http://schemas.microsoft.com/office/drawing/2014/main" id="{2D994E21-8210-F59C-D623-F3BCC715B01A}"/>
              </a:ext>
            </a:extLst>
          </p:cNvPr>
          <p:cNvGrpSpPr/>
          <p:nvPr/>
        </p:nvGrpSpPr>
        <p:grpSpPr>
          <a:xfrm>
            <a:off x="1943815" y="4545366"/>
            <a:ext cx="519692" cy="1606002"/>
            <a:chOff x="1943815" y="4545366"/>
            <a:chExt cx="519692" cy="1606002"/>
          </a:xfrm>
        </p:grpSpPr>
        <p:sp>
          <p:nvSpPr>
            <p:cNvPr id="57" name="Oval 56">
              <a:extLst>
                <a:ext uri="{FF2B5EF4-FFF2-40B4-BE49-F238E27FC236}">
                  <a16:creationId xmlns:a16="http://schemas.microsoft.com/office/drawing/2014/main" id="{7A37DA23-3023-97F9-506F-F7BC2D07B220}"/>
                </a:ext>
              </a:extLst>
            </p:cNvPr>
            <p:cNvSpPr/>
            <p:nvPr/>
          </p:nvSpPr>
          <p:spPr>
            <a:xfrm>
              <a:off x="2197100" y="4545366"/>
              <a:ext cx="63077" cy="63077"/>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EC562156-06A0-FBFF-131D-5F7E64B9E786}"/>
                </a:ext>
              </a:extLst>
            </p:cNvPr>
            <p:cNvCxnSpPr>
              <a:cxnSpLocks/>
            </p:cNvCxnSpPr>
            <p:nvPr/>
          </p:nvCxnSpPr>
          <p:spPr>
            <a:xfrm flipV="1">
              <a:off x="2228638" y="4569562"/>
              <a:ext cx="0" cy="1250936"/>
            </a:xfrm>
            <a:prstGeom prst="line">
              <a:avLst/>
            </a:prstGeom>
            <a:ln w="3175">
              <a:solidFill>
                <a:schemeClr val="tx1"/>
              </a:solidFill>
              <a:prstDash val="dash"/>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3A4F4E28-B07D-9A3D-4924-4AD89B285A35}"/>
                    </a:ext>
                  </a:extLst>
                </p:cNvPr>
                <p:cNvSpPr txBox="1"/>
                <p:nvPr/>
              </p:nvSpPr>
              <p:spPr>
                <a:xfrm>
                  <a:off x="1943815" y="5812814"/>
                  <a:ext cx="519692"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1600" i="1" dirty="0" smtClean="0">
                                <a:latin typeface="Cambria Math" panose="02040503050406030204" pitchFamily="18" charset="0"/>
                              </a:rPr>
                            </m:ctrlPr>
                          </m:sSubSupPr>
                          <m:e>
                            <m:r>
                              <m:rPr>
                                <m:nor/>
                              </m:rPr>
                              <a:rPr lang="en-US" sz="1600" dirty="0">
                                <a:latin typeface="Garamond" panose="02020404030301010803" pitchFamily="18" charset="0"/>
                              </a:rPr>
                              <m:t>Q</m:t>
                            </m:r>
                          </m:e>
                          <m:sub>
                            <m:r>
                              <m:rPr>
                                <m:nor/>
                              </m:rPr>
                              <a:rPr lang="en-US" sz="1600" b="0" i="0" dirty="0" smtClean="0">
                                <a:latin typeface="Garamond" panose="02020404030301010803" pitchFamily="18" charset="0"/>
                              </a:rPr>
                              <m:t>mc</m:t>
                            </m:r>
                          </m:sub>
                          <m:sup>
                            <m:r>
                              <a:rPr lang="en-US" sz="1600" b="0" i="1" dirty="0" smtClean="0">
                                <a:latin typeface="Cambria Math" panose="02040503050406030204" pitchFamily="18" charset="0"/>
                              </a:rPr>
                              <m:t>∗</m:t>
                            </m:r>
                          </m:sup>
                        </m:sSubSup>
                      </m:oMath>
                    </m:oMathPara>
                  </a14:m>
                  <a:endParaRPr lang="en-US" sz="1600" dirty="0"/>
                </a:p>
              </p:txBody>
            </p:sp>
          </mc:Choice>
          <mc:Fallback xmlns="">
            <p:sp>
              <p:nvSpPr>
                <p:cNvPr id="61" name="TextBox 60">
                  <a:extLst>
                    <a:ext uri="{FF2B5EF4-FFF2-40B4-BE49-F238E27FC236}">
                      <a16:creationId xmlns:a16="http://schemas.microsoft.com/office/drawing/2014/main" id="{3A4F4E28-B07D-9A3D-4924-4AD89B285A35}"/>
                    </a:ext>
                  </a:extLst>
                </p:cNvPr>
                <p:cNvSpPr txBox="1">
                  <a:spLocks noRot="1" noChangeAspect="1" noMove="1" noResize="1" noEditPoints="1" noAdjustHandles="1" noChangeArrowheads="1" noChangeShapeType="1" noTextEdit="1"/>
                </p:cNvSpPr>
                <p:nvPr/>
              </p:nvSpPr>
              <p:spPr>
                <a:xfrm>
                  <a:off x="1943815" y="5812814"/>
                  <a:ext cx="519692" cy="338554"/>
                </a:xfrm>
                <a:prstGeom prst="rect">
                  <a:avLst/>
                </a:prstGeom>
                <a:blipFill>
                  <a:blip r:embed="rId3"/>
                  <a:stretch>
                    <a:fillRect r="-2353" b="-9091"/>
                  </a:stretch>
                </a:blipFill>
              </p:spPr>
              <p:txBody>
                <a:bodyPr/>
                <a:lstStyle/>
                <a:p>
                  <a:r>
                    <a:rPr lang="en-US">
                      <a:noFill/>
                    </a:rPr>
                    <a:t> </a:t>
                  </a:r>
                </a:p>
              </p:txBody>
            </p:sp>
          </mc:Fallback>
        </mc:AlternateContent>
      </p:grpSp>
      <p:grpSp>
        <p:nvGrpSpPr>
          <p:cNvPr id="17" name="Group 16">
            <a:extLst>
              <a:ext uri="{FF2B5EF4-FFF2-40B4-BE49-F238E27FC236}">
                <a16:creationId xmlns:a16="http://schemas.microsoft.com/office/drawing/2014/main" id="{03920766-301D-DFFD-FAF5-B4DC8ACC6728}"/>
              </a:ext>
            </a:extLst>
          </p:cNvPr>
          <p:cNvGrpSpPr/>
          <p:nvPr/>
        </p:nvGrpSpPr>
        <p:grpSpPr>
          <a:xfrm>
            <a:off x="424203" y="3179048"/>
            <a:ext cx="1838937" cy="1382379"/>
            <a:chOff x="424203" y="3179048"/>
            <a:chExt cx="1838937" cy="1382379"/>
          </a:xfrm>
        </p:grpSpPr>
        <p:cxnSp>
          <p:nvCxnSpPr>
            <p:cNvPr id="63" name="Straight Connector 62">
              <a:extLst>
                <a:ext uri="{FF2B5EF4-FFF2-40B4-BE49-F238E27FC236}">
                  <a16:creationId xmlns:a16="http://schemas.microsoft.com/office/drawing/2014/main" id="{9227B77D-4504-2C15-F9D5-E1D5AAB5D40D}"/>
                </a:ext>
              </a:extLst>
            </p:cNvPr>
            <p:cNvCxnSpPr>
              <a:cxnSpLocks/>
            </p:cNvCxnSpPr>
            <p:nvPr/>
          </p:nvCxnSpPr>
          <p:spPr>
            <a:xfrm flipV="1">
              <a:off x="2228849" y="3395254"/>
              <a:ext cx="0" cy="1166173"/>
            </a:xfrm>
            <a:prstGeom prst="line">
              <a:avLst/>
            </a:prstGeom>
            <a:ln w="3175">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65" name="Oval 64">
              <a:extLst>
                <a:ext uri="{FF2B5EF4-FFF2-40B4-BE49-F238E27FC236}">
                  <a16:creationId xmlns:a16="http://schemas.microsoft.com/office/drawing/2014/main" id="{E1A6D886-010F-6A62-B395-7827874B3271}"/>
                </a:ext>
              </a:extLst>
            </p:cNvPr>
            <p:cNvSpPr/>
            <p:nvPr/>
          </p:nvSpPr>
          <p:spPr>
            <a:xfrm>
              <a:off x="2200063" y="3332177"/>
              <a:ext cx="63077" cy="63077"/>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6" name="Straight Connector 65">
              <a:extLst>
                <a:ext uri="{FF2B5EF4-FFF2-40B4-BE49-F238E27FC236}">
                  <a16:creationId xmlns:a16="http://schemas.microsoft.com/office/drawing/2014/main" id="{4BD67799-6E42-907C-FA1D-BF17EE5B64EB}"/>
                </a:ext>
              </a:extLst>
            </p:cNvPr>
            <p:cNvCxnSpPr>
              <a:cxnSpLocks/>
            </p:cNvCxnSpPr>
            <p:nvPr/>
          </p:nvCxnSpPr>
          <p:spPr>
            <a:xfrm flipH="1" flipV="1">
              <a:off x="974937" y="3365715"/>
              <a:ext cx="1222374" cy="1"/>
            </a:xfrm>
            <a:prstGeom prst="line">
              <a:avLst/>
            </a:prstGeom>
            <a:ln w="3175">
              <a:solidFill>
                <a:schemeClr val="tx1"/>
              </a:solidFill>
              <a:prstDash val="dash"/>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5802A568-2B59-B4B5-D94E-48194F0410C0}"/>
                    </a:ext>
                  </a:extLst>
                </p:cNvPr>
                <p:cNvSpPr txBox="1"/>
                <p:nvPr/>
              </p:nvSpPr>
              <p:spPr>
                <a:xfrm>
                  <a:off x="424203" y="3179048"/>
                  <a:ext cx="57062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1800" i="1" dirty="0" smtClean="0">
                                <a:latin typeface="Cambria Math" panose="02040503050406030204" pitchFamily="18" charset="0"/>
                              </a:rPr>
                            </m:ctrlPr>
                          </m:sSubSupPr>
                          <m:e>
                            <m:r>
                              <m:rPr>
                                <m:nor/>
                              </m:rPr>
                              <a:rPr lang="en-US" sz="1800" b="0" i="0" dirty="0" smtClean="0">
                                <a:latin typeface="Garamond" panose="02020404030301010803" pitchFamily="18" charset="0"/>
                              </a:rPr>
                              <m:t>P</m:t>
                            </m:r>
                          </m:e>
                          <m:sub>
                            <m:r>
                              <m:rPr>
                                <m:nor/>
                              </m:rPr>
                              <a:rPr lang="en-US" sz="1800" dirty="0">
                                <a:latin typeface="Garamond" panose="02020404030301010803" pitchFamily="18" charset="0"/>
                              </a:rPr>
                              <m:t>m</m:t>
                            </m:r>
                            <m:r>
                              <m:rPr>
                                <m:nor/>
                              </m:rPr>
                              <a:rPr lang="en-US" sz="1800" b="0" i="0" dirty="0" smtClean="0">
                                <a:latin typeface="Garamond" panose="02020404030301010803" pitchFamily="18" charset="0"/>
                              </a:rPr>
                              <m:t>c</m:t>
                            </m:r>
                          </m:sub>
                          <m:sup>
                            <m:r>
                              <a:rPr lang="en-US" sz="1800" i="1" dirty="0">
                                <a:latin typeface="Cambria Math" panose="02040503050406030204" pitchFamily="18" charset="0"/>
                              </a:rPr>
                              <m:t>∗</m:t>
                            </m:r>
                          </m:sup>
                        </m:sSubSup>
                      </m:oMath>
                    </m:oMathPara>
                  </a14:m>
                  <a:endParaRPr lang="en-US" dirty="0"/>
                </a:p>
              </p:txBody>
            </p:sp>
          </mc:Choice>
          <mc:Fallback xmlns="">
            <p:sp>
              <p:nvSpPr>
                <p:cNvPr id="69" name="TextBox 68">
                  <a:extLst>
                    <a:ext uri="{FF2B5EF4-FFF2-40B4-BE49-F238E27FC236}">
                      <a16:creationId xmlns:a16="http://schemas.microsoft.com/office/drawing/2014/main" id="{5802A568-2B59-B4B5-D94E-48194F0410C0}"/>
                    </a:ext>
                  </a:extLst>
                </p:cNvPr>
                <p:cNvSpPr txBox="1">
                  <a:spLocks noRot="1" noChangeAspect="1" noMove="1" noResize="1" noEditPoints="1" noAdjustHandles="1" noChangeArrowheads="1" noChangeShapeType="1" noTextEdit="1"/>
                </p:cNvSpPr>
                <p:nvPr/>
              </p:nvSpPr>
              <p:spPr>
                <a:xfrm>
                  <a:off x="424203" y="3179048"/>
                  <a:ext cx="570620" cy="369332"/>
                </a:xfrm>
                <a:prstGeom prst="rect">
                  <a:avLst/>
                </a:prstGeom>
                <a:blipFill>
                  <a:blip r:embed="rId4"/>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49318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500"/>
                                        <p:tgtEl>
                                          <p:spTgt spid="5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5AFC6-47ED-4CC6-B6EE-1863BD2504E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B0BB73A-4FE6-C66F-396C-5439D853573D}"/>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B6C182-1E29-C4EE-BF08-E50F7E1AFE4D}"/>
              </a:ext>
            </a:extLst>
          </p:cNvPr>
          <p:cNvSpPr>
            <a:spLocks noGrp="1"/>
          </p:cNvSpPr>
          <p:nvPr>
            <p:ph type="title"/>
          </p:nvPr>
        </p:nvSpPr>
        <p:spPr>
          <a:xfrm>
            <a:off x="0" y="0"/>
            <a:ext cx="12188825" cy="923636"/>
          </a:xfrm>
        </p:spPr>
        <p:txBody>
          <a:bodyPr>
            <a:normAutofit fontScale="90000"/>
          </a:bodyPr>
          <a:lstStyle/>
          <a:p>
            <a:pPr algn="l">
              <a:defRPr sz="4000" b="1">
                <a:solidFill>
                  <a:srgbClr val="FDB913"/>
                </a:solidFill>
                <a:latin typeface="Garamond"/>
              </a:defRPr>
            </a:pPr>
            <a:r>
              <a:rPr lang="en-US" sz="4000" dirty="0">
                <a:solidFill>
                  <a:schemeClr val="bg1"/>
                </a:solidFill>
              </a:rPr>
              <a:t>  Profit Maximization in Monopolistic Competition (SR)</a:t>
            </a:r>
          </a:p>
        </p:txBody>
      </p:sp>
      <p:sp>
        <p:nvSpPr>
          <p:cNvPr id="5" name="Rectangle 4">
            <a:extLst>
              <a:ext uri="{FF2B5EF4-FFF2-40B4-BE49-F238E27FC236}">
                <a16:creationId xmlns:a16="http://schemas.microsoft.com/office/drawing/2014/main" id="{5F5412BB-6D9F-18CC-C953-6869B3C05516}"/>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F72C4042-6C44-2AE7-C391-F6067BE0DF3E}"/>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11F3A62F-B249-A01B-4B4D-168A54BCDCE1}"/>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8</a:t>
            </a:fld>
            <a:r>
              <a:rPr lang="en-US" b="1" dirty="0">
                <a:solidFill>
                  <a:schemeClr val="bg1"/>
                </a:solidFill>
                <a:latin typeface="Garamond" panose="02020404030301010803" pitchFamily="18" charset="0"/>
              </a:rPr>
              <a:t> </a:t>
            </a:r>
          </a:p>
        </p:txBody>
      </p:sp>
      <p:grpSp>
        <p:nvGrpSpPr>
          <p:cNvPr id="79" name="Group 78">
            <a:extLst>
              <a:ext uri="{FF2B5EF4-FFF2-40B4-BE49-F238E27FC236}">
                <a16:creationId xmlns:a16="http://schemas.microsoft.com/office/drawing/2014/main" id="{8D975886-8E7A-A3D0-2BCC-E4FF561C5BB5}"/>
              </a:ext>
            </a:extLst>
          </p:cNvPr>
          <p:cNvGrpSpPr/>
          <p:nvPr/>
        </p:nvGrpSpPr>
        <p:grpSpPr>
          <a:xfrm>
            <a:off x="965200" y="2171700"/>
            <a:ext cx="4239776" cy="3648798"/>
            <a:chOff x="965200" y="2171700"/>
            <a:chExt cx="4239776" cy="3648798"/>
          </a:xfrm>
        </p:grpSpPr>
        <p:cxnSp>
          <p:nvCxnSpPr>
            <p:cNvPr id="42" name="Straight Connector 41">
              <a:extLst>
                <a:ext uri="{FF2B5EF4-FFF2-40B4-BE49-F238E27FC236}">
                  <a16:creationId xmlns:a16="http://schemas.microsoft.com/office/drawing/2014/main" id="{ACEAF1CB-0ECE-4AF1-1E95-470CED9CE3E6}"/>
                </a:ext>
              </a:extLst>
            </p:cNvPr>
            <p:cNvCxnSpPr>
              <a:cxnSpLocks/>
            </p:cNvCxnSpPr>
            <p:nvPr/>
          </p:nvCxnSpPr>
          <p:spPr>
            <a:xfrm>
              <a:off x="965200" y="2171700"/>
              <a:ext cx="3828578" cy="3648798"/>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C28C40C9-A384-52D5-0BDC-25AE347CAA99}"/>
                </a:ext>
              </a:extLst>
            </p:cNvPr>
            <p:cNvSpPr txBox="1"/>
            <p:nvPr/>
          </p:nvSpPr>
          <p:spPr>
            <a:xfrm>
              <a:off x="4572224" y="5412269"/>
              <a:ext cx="632752" cy="369332"/>
            </a:xfrm>
            <a:prstGeom prst="rect">
              <a:avLst/>
            </a:prstGeom>
            <a:noFill/>
          </p:spPr>
          <p:txBody>
            <a:bodyPr wrap="square">
              <a:spAutoFit/>
            </a:bodyPr>
            <a:lstStyle/>
            <a:p>
              <a:pPr algn="ctr"/>
              <a:r>
                <a:rPr lang="en-US" sz="1800" dirty="0">
                  <a:solidFill>
                    <a:srgbClr val="7030A0"/>
                  </a:solidFill>
                  <a:latin typeface="Garamond" panose="02020404030301010803" pitchFamily="18" charset="0"/>
                </a:rPr>
                <a:t>D</a:t>
              </a:r>
              <a:endParaRPr lang="en-US" dirty="0">
                <a:solidFill>
                  <a:srgbClr val="7030A0"/>
                </a:solidFill>
                <a:latin typeface="Garamond" panose="02020404030301010803" pitchFamily="18" charset="0"/>
              </a:endParaRPr>
            </a:p>
          </p:txBody>
        </p:sp>
      </p:grpSp>
      <p:grpSp>
        <p:nvGrpSpPr>
          <p:cNvPr id="81" name="Group 80">
            <a:extLst>
              <a:ext uri="{FF2B5EF4-FFF2-40B4-BE49-F238E27FC236}">
                <a16:creationId xmlns:a16="http://schemas.microsoft.com/office/drawing/2014/main" id="{AAB27A28-BDE2-93A4-30AD-55E8FA4775AA}"/>
              </a:ext>
            </a:extLst>
          </p:cNvPr>
          <p:cNvGrpSpPr/>
          <p:nvPr/>
        </p:nvGrpSpPr>
        <p:grpSpPr>
          <a:xfrm>
            <a:off x="965200" y="2178050"/>
            <a:ext cx="2408894" cy="3650582"/>
            <a:chOff x="965200" y="2178050"/>
            <a:chExt cx="2408894" cy="3650582"/>
          </a:xfrm>
        </p:grpSpPr>
        <p:cxnSp>
          <p:nvCxnSpPr>
            <p:cNvPr id="40" name="Straight Connector 39">
              <a:extLst>
                <a:ext uri="{FF2B5EF4-FFF2-40B4-BE49-F238E27FC236}">
                  <a16:creationId xmlns:a16="http://schemas.microsoft.com/office/drawing/2014/main" id="{DEF313B9-9500-5108-1CB1-8CCA755F4AA9}"/>
                </a:ext>
              </a:extLst>
            </p:cNvPr>
            <p:cNvCxnSpPr>
              <a:cxnSpLocks/>
            </p:cNvCxnSpPr>
            <p:nvPr/>
          </p:nvCxnSpPr>
          <p:spPr>
            <a:xfrm>
              <a:off x="965200" y="2178050"/>
              <a:ext cx="1921376" cy="3650582"/>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56371B42-8CB3-8BD8-AD34-596F585700DE}"/>
                </a:ext>
              </a:extLst>
            </p:cNvPr>
            <p:cNvSpPr txBox="1"/>
            <p:nvPr/>
          </p:nvSpPr>
          <p:spPr>
            <a:xfrm>
              <a:off x="2741342" y="5412269"/>
              <a:ext cx="632752" cy="369332"/>
            </a:xfrm>
            <a:prstGeom prst="rect">
              <a:avLst/>
            </a:prstGeom>
            <a:noFill/>
          </p:spPr>
          <p:txBody>
            <a:bodyPr wrap="square">
              <a:spAutoFit/>
            </a:bodyPr>
            <a:lstStyle/>
            <a:p>
              <a:pPr algn="ctr"/>
              <a:r>
                <a:rPr lang="en-US" dirty="0">
                  <a:solidFill>
                    <a:srgbClr val="00B050"/>
                  </a:solidFill>
                  <a:latin typeface="Garamond" panose="02020404030301010803" pitchFamily="18" charset="0"/>
                </a:rPr>
                <a:t>MR</a:t>
              </a:r>
            </a:p>
          </p:txBody>
        </p:sp>
      </p:grpSp>
      <p:grpSp>
        <p:nvGrpSpPr>
          <p:cNvPr id="77" name="Group 76">
            <a:extLst>
              <a:ext uri="{FF2B5EF4-FFF2-40B4-BE49-F238E27FC236}">
                <a16:creationId xmlns:a16="http://schemas.microsoft.com/office/drawing/2014/main" id="{7C653723-36CA-39B3-26DD-A90EAAD90DC6}"/>
              </a:ext>
            </a:extLst>
          </p:cNvPr>
          <p:cNvGrpSpPr/>
          <p:nvPr/>
        </p:nvGrpSpPr>
        <p:grpSpPr>
          <a:xfrm>
            <a:off x="432091" y="1220966"/>
            <a:ext cx="4918321" cy="4985132"/>
            <a:chOff x="432091" y="1220966"/>
            <a:chExt cx="4918321" cy="4985132"/>
          </a:xfrm>
        </p:grpSpPr>
        <p:cxnSp>
          <p:nvCxnSpPr>
            <p:cNvPr id="36" name="Straight Arrow Connector 35">
              <a:extLst>
                <a:ext uri="{FF2B5EF4-FFF2-40B4-BE49-F238E27FC236}">
                  <a16:creationId xmlns:a16="http://schemas.microsoft.com/office/drawing/2014/main" id="{556A248C-B631-91E1-4647-1CD38039895E}"/>
                </a:ext>
              </a:extLst>
            </p:cNvPr>
            <p:cNvCxnSpPr>
              <a:cxnSpLocks/>
            </p:cNvCxnSpPr>
            <p:nvPr/>
          </p:nvCxnSpPr>
          <p:spPr>
            <a:xfrm flipV="1">
              <a:off x="953299" y="1837354"/>
              <a:ext cx="0" cy="420869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7B1C1E41-4124-793A-B5F4-B819AE6EE054}"/>
                </a:ext>
              </a:extLst>
            </p:cNvPr>
            <p:cNvCxnSpPr>
              <a:cxnSpLocks/>
            </p:cNvCxnSpPr>
            <p:nvPr/>
          </p:nvCxnSpPr>
          <p:spPr>
            <a:xfrm rot="5400000" flipV="1">
              <a:off x="2849657" y="3724286"/>
              <a:ext cx="0" cy="420869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13549DB7-1826-AF4D-2966-EA4D8BA84AB3}"/>
                </a:ext>
              </a:extLst>
            </p:cNvPr>
            <p:cNvSpPr txBox="1"/>
            <p:nvPr/>
          </p:nvSpPr>
          <p:spPr>
            <a:xfrm>
              <a:off x="4307996" y="5836766"/>
              <a:ext cx="1042416" cy="369332"/>
            </a:xfrm>
            <a:prstGeom prst="rect">
              <a:avLst/>
            </a:prstGeom>
            <a:noFill/>
          </p:spPr>
          <p:txBody>
            <a:bodyPr wrap="square">
              <a:spAutoFit/>
            </a:bodyPr>
            <a:lstStyle/>
            <a:p>
              <a:pPr algn="ctr"/>
              <a:r>
                <a:rPr lang="en-US" sz="1800" dirty="0">
                  <a:latin typeface="Garamond" panose="02020404030301010803" pitchFamily="18" charset="0"/>
                </a:rPr>
                <a:t>Output</a:t>
              </a:r>
              <a:endParaRPr lang="en-US" dirty="0">
                <a:latin typeface="Garamond" panose="02020404030301010803" pitchFamily="18" charset="0"/>
              </a:endParaRPr>
            </a:p>
          </p:txBody>
        </p:sp>
        <p:cxnSp>
          <p:nvCxnSpPr>
            <p:cNvPr id="45" name="Straight Connector 44">
              <a:extLst>
                <a:ext uri="{FF2B5EF4-FFF2-40B4-BE49-F238E27FC236}">
                  <a16:creationId xmlns:a16="http://schemas.microsoft.com/office/drawing/2014/main" id="{0C4F3409-29A0-AA21-6703-3B8D83F1E2E5}"/>
                </a:ext>
              </a:extLst>
            </p:cNvPr>
            <p:cNvCxnSpPr>
              <a:cxnSpLocks/>
            </p:cNvCxnSpPr>
            <p:nvPr/>
          </p:nvCxnSpPr>
          <p:spPr>
            <a:xfrm flipV="1">
              <a:off x="1290920" y="2574397"/>
              <a:ext cx="2951534" cy="2928587"/>
            </a:xfrm>
            <a:prstGeom prst="line">
              <a:avLst/>
            </a:prstGeom>
            <a:ln w="19050">
              <a:solidFill>
                <a:srgbClr val="FF0000"/>
              </a:solidFill>
            </a:ln>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BEF85851-DB44-747D-5754-2145636408FC}"/>
                </a:ext>
              </a:extLst>
            </p:cNvPr>
            <p:cNvSpPr txBox="1"/>
            <p:nvPr/>
          </p:nvSpPr>
          <p:spPr>
            <a:xfrm>
              <a:off x="4175974" y="2335577"/>
              <a:ext cx="585490" cy="369332"/>
            </a:xfrm>
            <a:prstGeom prst="rect">
              <a:avLst/>
            </a:prstGeom>
            <a:noFill/>
          </p:spPr>
          <p:txBody>
            <a:bodyPr wrap="square">
              <a:spAutoFit/>
            </a:bodyPr>
            <a:lstStyle/>
            <a:p>
              <a:pPr algn="ctr"/>
              <a:r>
                <a:rPr lang="en-US" sz="1800" dirty="0">
                  <a:solidFill>
                    <a:srgbClr val="FF0000"/>
                  </a:solidFill>
                  <a:latin typeface="Garamond" panose="02020404030301010803" pitchFamily="18" charset="0"/>
                </a:rPr>
                <a:t>MC</a:t>
              </a:r>
              <a:endParaRPr lang="en-US" dirty="0">
                <a:solidFill>
                  <a:srgbClr val="FF0000"/>
                </a:solidFill>
                <a:latin typeface="Garamond" panose="02020404030301010803" pitchFamily="18" charset="0"/>
              </a:endParaRPr>
            </a:p>
          </p:txBody>
        </p:sp>
        <p:sp>
          <p:nvSpPr>
            <p:cNvPr id="54" name="TextBox 53">
              <a:extLst>
                <a:ext uri="{FF2B5EF4-FFF2-40B4-BE49-F238E27FC236}">
                  <a16:creationId xmlns:a16="http://schemas.microsoft.com/office/drawing/2014/main" id="{A2B28487-1734-6594-E3FF-2203DFEC4D2B}"/>
                </a:ext>
              </a:extLst>
            </p:cNvPr>
            <p:cNvSpPr txBox="1"/>
            <p:nvPr/>
          </p:nvSpPr>
          <p:spPr>
            <a:xfrm>
              <a:off x="4627766" y="2772124"/>
              <a:ext cx="632752" cy="369332"/>
            </a:xfrm>
            <a:prstGeom prst="rect">
              <a:avLst/>
            </a:prstGeom>
            <a:noFill/>
          </p:spPr>
          <p:txBody>
            <a:bodyPr wrap="square">
              <a:spAutoFit/>
            </a:bodyPr>
            <a:lstStyle/>
            <a:p>
              <a:pPr algn="ctr"/>
              <a:r>
                <a:rPr lang="en-US" sz="1800" dirty="0">
                  <a:solidFill>
                    <a:srgbClr val="0070C0"/>
                  </a:solidFill>
                  <a:latin typeface="Garamond" panose="02020404030301010803" pitchFamily="18" charset="0"/>
                </a:rPr>
                <a:t>ATC</a:t>
              </a:r>
              <a:endParaRPr lang="en-US" dirty="0">
                <a:solidFill>
                  <a:srgbClr val="0070C0"/>
                </a:solidFill>
                <a:latin typeface="Garamond" panose="02020404030301010803" pitchFamily="18" charset="0"/>
              </a:endParaRPr>
            </a:p>
          </p:txBody>
        </p:sp>
        <p:sp>
          <p:nvSpPr>
            <p:cNvPr id="10" name="Freeform: Shape 9">
              <a:extLst>
                <a:ext uri="{FF2B5EF4-FFF2-40B4-BE49-F238E27FC236}">
                  <a16:creationId xmlns:a16="http://schemas.microsoft.com/office/drawing/2014/main" id="{3AA3D89A-98ED-826F-6E52-C504CFDFBC14}"/>
                </a:ext>
              </a:extLst>
            </p:cNvPr>
            <p:cNvSpPr/>
            <p:nvPr/>
          </p:nvSpPr>
          <p:spPr>
            <a:xfrm>
              <a:off x="1447086" y="3108960"/>
              <a:ext cx="3506917" cy="1147423"/>
            </a:xfrm>
            <a:custGeom>
              <a:avLst/>
              <a:gdLst>
                <a:gd name="connsiteX0" fmla="*/ 0 w 3877056"/>
                <a:gd name="connsiteY0" fmla="*/ 320040 h 1147423"/>
                <a:gd name="connsiteX1" fmla="*/ 1362456 w 3877056"/>
                <a:gd name="connsiteY1" fmla="*/ 1143000 h 1147423"/>
                <a:gd name="connsiteX2" fmla="*/ 3877056 w 3877056"/>
                <a:gd name="connsiteY2" fmla="*/ 0 h 1147423"/>
              </a:gdLst>
              <a:ahLst/>
              <a:cxnLst>
                <a:cxn ang="0">
                  <a:pos x="connsiteX0" y="connsiteY0"/>
                </a:cxn>
                <a:cxn ang="0">
                  <a:pos x="connsiteX1" y="connsiteY1"/>
                </a:cxn>
                <a:cxn ang="0">
                  <a:pos x="connsiteX2" y="connsiteY2"/>
                </a:cxn>
              </a:cxnLst>
              <a:rect l="l" t="t" r="r" b="b"/>
              <a:pathLst>
                <a:path w="3877056" h="1147423">
                  <a:moveTo>
                    <a:pt x="0" y="320040"/>
                  </a:moveTo>
                  <a:cubicBezTo>
                    <a:pt x="358140" y="758190"/>
                    <a:pt x="716280" y="1196340"/>
                    <a:pt x="1362456" y="1143000"/>
                  </a:cubicBezTo>
                  <a:cubicBezTo>
                    <a:pt x="2008632" y="1089660"/>
                    <a:pt x="2942844" y="544830"/>
                    <a:pt x="3877056" y="0"/>
                  </a:cubicBezTo>
                </a:path>
              </a:pathLst>
            </a:cu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7D2F35B-FB13-6FE8-44D7-BE7FC7D4E955}"/>
                </a:ext>
              </a:extLst>
            </p:cNvPr>
            <p:cNvSpPr txBox="1"/>
            <p:nvPr/>
          </p:nvSpPr>
          <p:spPr>
            <a:xfrm>
              <a:off x="432091" y="1220966"/>
              <a:ext cx="1042416" cy="646331"/>
            </a:xfrm>
            <a:prstGeom prst="rect">
              <a:avLst/>
            </a:prstGeom>
            <a:noFill/>
          </p:spPr>
          <p:txBody>
            <a:bodyPr wrap="square">
              <a:spAutoFit/>
            </a:bodyPr>
            <a:lstStyle/>
            <a:p>
              <a:pPr algn="ctr"/>
              <a:r>
                <a:rPr lang="en-US" sz="1800" dirty="0">
                  <a:latin typeface="Garamond" panose="02020404030301010803" pitchFamily="18" charset="0"/>
                </a:rPr>
                <a:t>Cost and</a:t>
              </a:r>
            </a:p>
            <a:p>
              <a:pPr algn="ctr"/>
              <a:r>
                <a:rPr lang="en-US" sz="1800" dirty="0">
                  <a:latin typeface="Garamond" panose="02020404030301010803" pitchFamily="18" charset="0"/>
                </a:rPr>
                <a:t>Revenue</a:t>
              </a:r>
              <a:endParaRPr lang="en-US" dirty="0">
                <a:latin typeface="Garamond" panose="02020404030301010803" pitchFamily="18" charset="0"/>
              </a:endParaRPr>
            </a:p>
          </p:txBody>
        </p:sp>
      </p:grpSp>
      <p:sp>
        <p:nvSpPr>
          <p:cNvPr id="8" name="Rectangle 7">
            <a:extLst>
              <a:ext uri="{FF2B5EF4-FFF2-40B4-BE49-F238E27FC236}">
                <a16:creationId xmlns:a16="http://schemas.microsoft.com/office/drawing/2014/main" id="{A7DCED7D-7C79-B9E4-1576-23D5806C7072}"/>
              </a:ext>
            </a:extLst>
          </p:cNvPr>
          <p:cNvSpPr/>
          <p:nvPr/>
        </p:nvSpPr>
        <p:spPr>
          <a:xfrm>
            <a:off x="964046" y="3366095"/>
            <a:ext cx="1263648" cy="810928"/>
          </a:xfrm>
          <a:prstGeom prst="rect">
            <a:avLst/>
          </a:prstGeom>
          <a:solidFill>
            <a:srgbClr val="FF0000">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77122C"/>
                </a:solidFill>
                <a:latin typeface="Garamond" panose="02020404030301010803" pitchFamily="18" charset="0"/>
              </a:rPr>
              <a:t>Positive</a:t>
            </a:r>
          </a:p>
          <a:p>
            <a:pPr algn="ctr"/>
            <a:r>
              <a:rPr lang="en-US" sz="1600" b="1" dirty="0">
                <a:solidFill>
                  <a:srgbClr val="77122C"/>
                </a:solidFill>
                <a:latin typeface="Garamond" panose="02020404030301010803" pitchFamily="18" charset="0"/>
              </a:rPr>
              <a:t>Profit</a:t>
            </a:r>
          </a:p>
        </p:txBody>
      </p:sp>
      <p:grpSp>
        <p:nvGrpSpPr>
          <p:cNvPr id="83" name="Group 82">
            <a:extLst>
              <a:ext uri="{FF2B5EF4-FFF2-40B4-BE49-F238E27FC236}">
                <a16:creationId xmlns:a16="http://schemas.microsoft.com/office/drawing/2014/main" id="{E66C836D-F078-55DB-2E6C-93E7774FAE84}"/>
              </a:ext>
            </a:extLst>
          </p:cNvPr>
          <p:cNvGrpSpPr/>
          <p:nvPr/>
        </p:nvGrpSpPr>
        <p:grpSpPr>
          <a:xfrm>
            <a:off x="424203" y="3179048"/>
            <a:ext cx="2039304" cy="2972320"/>
            <a:chOff x="424203" y="3179048"/>
            <a:chExt cx="2039304" cy="2972320"/>
          </a:xfrm>
        </p:grpSpPr>
        <p:sp>
          <p:nvSpPr>
            <p:cNvPr id="57" name="Oval 56">
              <a:extLst>
                <a:ext uri="{FF2B5EF4-FFF2-40B4-BE49-F238E27FC236}">
                  <a16:creationId xmlns:a16="http://schemas.microsoft.com/office/drawing/2014/main" id="{0B32098D-5A21-274B-D288-EE9CA6F8E5CA}"/>
                </a:ext>
              </a:extLst>
            </p:cNvPr>
            <p:cNvSpPr/>
            <p:nvPr/>
          </p:nvSpPr>
          <p:spPr>
            <a:xfrm>
              <a:off x="2197100" y="4545366"/>
              <a:ext cx="63077" cy="63077"/>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D9861037-386B-527A-5DDD-F6B0F70F8369}"/>
                </a:ext>
              </a:extLst>
            </p:cNvPr>
            <p:cNvCxnSpPr>
              <a:cxnSpLocks/>
            </p:cNvCxnSpPr>
            <p:nvPr/>
          </p:nvCxnSpPr>
          <p:spPr>
            <a:xfrm flipV="1">
              <a:off x="2228638" y="4569562"/>
              <a:ext cx="0" cy="1250936"/>
            </a:xfrm>
            <a:prstGeom prst="line">
              <a:avLst/>
            </a:prstGeom>
            <a:ln w="3175">
              <a:solidFill>
                <a:schemeClr val="tx1"/>
              </a:solidFill>
              <a:prstDash val="dash"/>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6F80DE7A-63AF-E901-7953-0A60E0CF1A15}"/>
                    </a:ext>
                  </a:extLst>
                </p:cNvPr>
                <p:cNvSpPr txBox="1"/>
                <p:nvPr/>
              </p:nvSpPr>
              <p:spPr>
                <a:xfrm>
                  <a:off x="1943815" y="5812814"/>
                  <a:ext cx="519692"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1600" i="1" dirty="0" smtClean="0">
                                <a:latin typeface="Cambria Math" panose="02040503050406030204" pitchFamily="18" charset="0"/>
                              </a:rPr>
                            </m:ctrlPr>
                          </m:sSubSupPr>
                          <m:e>
                            <m:r>
                              <m:rPr>
                                <m:nor/>
                              </m:rPr>
                              <a:rPr lang="en-US" sz="1600" dirty="0">
                                <a:latin typeface="Garamond" panose="02020404030301010803" pitchFamily="18" charset="0"/>
                              </a:rPr>
                              <m:t>Q</m:t>
                            </m:r>
                          </m:e>
                          <m:sub>
                            <m:r>
                              <m:rPr>
                                <m:nor/>
                              </m:rPr>
                              <a:rPr lang="en-US" sz="1600" b="0" i="0" dirty="0" smtClean="0">
                                <a:latin typeface="Garamond" panose="02020404030301010803" pitchFamily="18" charset="0"/>
                              </a:rPr>
                              <m:t>mc</m:t>
                            </m:r>
                          </m:sub>
                          <m:sup>
                            <m:r>
                              <a:rPr lang="en-US" sz="1600" b="0" i="1" dirty="0" smtClean="0">
                                <a:latin typeface="Cambria Math" panose="02040503050406030204" pitchFamily="18" charset="0"/>
                              </a:rPr>
                              <m:t>∗</m:t>
                            </m:r>
                          </m:sup>
                        </m:sSubSup>
                      </m:oMath>
                    </m:oMathPara>
                  </a14:m>
                  <a:endParaRPr lang="en-US" sz="1600" dirty="0"/>
                </a:p>
              </p:txBody>
            </p:sp>
          </mc:Choice>
          <mc:Fallback xmlns="">
            <p:sp>
              <p:nvSpPr>
                <p:cNvPr id="61" name="TextBox 60">
                  <a:extLst>
                    <a:ext uri="{FF2B5EF4-FFF2-40B4-BE49-F238E27FC236}">
                      <a16:creationId xmlns:a16="http://schemas.microsoft.com/office/drawing/2014/main" id="{6F80DE7A-63AF-E901-7953-0A60E0CF1A15}"/>
                    </a:ext>
                  </a:extLst>
                </p:cNvPr>
                <p:cNvSpPr txBox="1">
                  <a:spLocks noRot="1" noChangeAspect="1" noMove="1" noResize="1" noEditPoints="1" noAdjustHandles="1" noChangeArrowheads="1" noChangeShapeType="1" noTextEdit="1"/>
                </p:cNvSpPr>
                <p:nvPr/>
              </p:nvSpPr>
              <p:spPr>
                <a:xfrm>
                  <a:off x="1943815" y="5812814"/>
                  <a:ext cx="519692" cy="338554"/>
                </a:xfrm>
                <a:prstGeom prst="rect">
                  <a:avLst/>
                </a:prstGeom>
                <a:blipFill>
                  <a:blip r:embed="rId2"/>
                  <a:stretch>
                    <a:fillRect r="-2353" b="-9091"/>
                  </a:stretch>
                </a:blipFill>
              </p:spPr>
              <p:txBody>
                <a:bodyPr/>
                <a:lstStyle/>
                <a:p>
                  <a:r>
                    <a:rPr lang="en-US">
                      <a:noFill/>
                    </a:rPr>
                    <a:t> </a:t>
                  </a:r>
                </a:p>
              </p:txBody>
            </p:sp>
          </mc:Fallback>
        </mc:AlternateContent>
        <p:cxnSp>
          <p:nvCxnSpPr>
            <p:cNvPr id="63" name="Straight Connector 62">
              <a:extLst>
                <a:ext uri="{FF2B5EF4-FFF2-40B4-BE49-F238E27FC236}">
                  <a16:creationId xmlns:a16="http://schemas.microsoft.com/office/drawing/2014/main" id="{B49DA755-451C-5B53-C461-2F2AD0AD5876}"/>
                </a:ext>
              </a:extLst>
            </p:cNvPr>
            <p:cNvCxnSpPr>
              <a:cxnSpLocks/>
            </p:cNvCxnSpPr>
            <p:nvPr/>
          </p:nvCxnSpPr>
          <p:spPr>
            <a:xfrm flipV="1">
              <a:off x="2228849" y="3395254"/>
              <a:ext cx="0" cy="1166173"/>
            </a:xfrm>
            <a:prstGeom prst="line">
              <a:avLst/>
            </a:prstGeom>
            <a:ln w="3175">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65" name="Oval 64">
              <a:extLst>
                <a:ext uri="{FF2B5EF4-FFF2-40B4-BE49-F238E27FC236}">
                  <a16:creationId xmlns:a16="http://schemas.microsoft.com/office/drawing/2014/main" id="{EC623163-0C92-1D92-AC8F-1131093D1778}"/>
                </a:ext>
              </a:extLst>
            </p:cNvPr>
            <p:cNvSpPr/>
            <p:nvPr/>
          </p:nvSpPr>
          <p:spPr>
            <a:xfrm>
              <a:off x="2200063" y="3332177"/>
              <a:ext cx="63077" cy="63077"/>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6" name="Straight Connector 65">
              <a:extLst>
                <a:ext uri="{FF2B5EF4-FFF2-40B4-BE49-F238E27FC236}">
                  <a16:creationId xmlns:a16="http://schemas.microsoft.com/office/drawing/2014/main" id="{D56974FA-F837-A128-C0F8-8633095A8B85}"/>
                </a:ext>
              </a:extLst>
            </p:cNvPr>
            <p:cNvCxnSpPr>
              <a:cxnSpLocks/>
            </p:cNvCxnSpPr>
            <p:nvPr/>
          </p:nvCxnSpPr>
          <p:spPr>
            <a:xfrm flipH="1" flipV="1">
              <a:off x="974937" y="3365715"/>
              <a:ext cx="1222374" cy="1"/>
            </a:xfrm>
            <a:prstGeom prst="line">
              <a:avLst/>
            </a:prstGeom>
            <a:ln w="3175">
              <a:solidFill>
                <a:schemeClr val="tx1"/>
              </a:solidFill>
              <a:prstDash val="dash"/>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3BC2FDEA-1489-03CE-A150-FC8BC6B6CE44}"/>
                    </a:ext>
                  </a:extLst>
                </p:cNvPr>
                <p:cNvSpPr txBox="1"/>
                <p:nvPr/>
              </p:nvSpPr>
              <p:spPr>
                <a:xfrm>
                  <a:off x="424203" y="3179048"/>
                  <a:ext cx="57062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1800" i="1" dirty="0" smtClean="0">
                                <a:latin typeface="Cambria Math" panose="02040503050406030204" pitchFamily="18" charset="0"/>
                              </a:rPr>
                            </m:ctrlPr>
                          </m:sSubSupPr>
                          <m:e>
                            <m:r>
                              <m:rPr>
                                <m:nor/>
                              </m:rPr>
                              <a:rPr lang="en-US" sz="1800" b="0" i="0" dirty="0" smtClean="0">
                                <a:latin typeface="Garamond" panose="02020404030301010803" pitchFamily="18" charset="0"/>
                              </a:rPr>
                              <m:t>P</m:t>
                            </m:r>
                          </m:e>
                          <m:sub>
                            <m:r>
                              <m:rPr>
                                <m:nor/>
                              </m:rPr>
                              <a:rPr lang="en-US" sz="1800" dirty="0">
                                <a:latin typeface="Garamond" panose="02020404030301010803" pitchFamily="18" charset="0"/>
                              </a:rPr>
                              <m:t>m</m:t>
                            </m:r>
                            <m:r>
                              <m:rPr>
                                <m:nor/>
                              </m:rPr>
                              <a:rPr lang="en-US" sz="1800" b="0" i="0" dirty="0" smtClean="0">
                                <a:latin typeface="Garamond" panose="02020404030301010803" pitchFamily="18" charset="0"/>
                              </a:rPr>
                              <m:t>c</m:t>
                            </m:r>
                          </m:sub>
                          <m:sup>
                            <m:r>
                              <a:rPr lang="en-US" sz="1800" i="1" dirty="0">
                                <a:latin typeface="Cambria Math" panose="02040503050406030204" pitchFamily="18" charset="0"/>
                              </a:rPr>
                              <m:t>∗</m:t>
                            </m:r>
                          </m:sup>
                        </m:sSubSup>
                      </m:oMath>
                    </m:oMathPara>
                  </a14:m>
                  <a:endParaRPr lang="en-US" dirty="0"/>
                </a:p>
              </p:txBody>
            </p:sp>
          </mc:Choice>
          <mc:Fallback xmlns="">
            <p:sp>
              <p:nvSpPr>
                <p:cNvPr id="69" name="TextBox 68">
                  <a:extLst>
                    <a:ext uri="{FF2B5EF4-FFF2-40B4-BE49-F238E27FC236}">
                      <a16:creationId xmlns:a16="http://schemas.microsoft.com/office/drawing/2014/main" id="{3BC2FDEA-1489-03CE-A150-FC8BC6B6CE44}"/>
                    </a:ext>
                  </a:extLst>
                </p:cNvPr>
                <p:cNvSpPr txBox="1">
                  <a:spLocks noRot="1" noChangeAspect="1" noMove="1" noResize="1" noEditPoints="1" noAdjustHandles="1" noChangeArrowheads="1" noChangeShapeType="1" noTextEdit="1"/>
                </p:cNvSpPr>
                <p:nvPr/>
              </p:nvSpPr>
              <p:spPr>
                <a:xfrm>
                  <a:off x="424203" y="3179048"/>
                  <a:ext cx="570620" cy="369332"/>
                </a:xfrm>
                <a:prstGeom prst="rect">
                  <a:avLst/>
                </a:prstGeom>
                <a:blipFill>
                  <a:blip r:embed="rId3"/>
                  <a:stretch>
                    <a:fillRect/>
                  </a:stretch>
                </a:blipFill>
              </p:spPr>
              <p:txBody>
                <a:bodyPr/>
                <a:lstStyle/>
                <a:p>
                  <a:r>
                    <a:rPr lang="en-US">
                      <a:noFill/>
                    </a:rPr>
                    <a:t> </a:t>
                  </a:r>
                </a:p>
              </p:txBody>
            </p:sp>
          </mc:Fallback>
        </mc:AlternateContent>
        <p:sp>
          <p:nvSpPr>
            <p:cNvPr id="9" name="Oval 8">
              <a:extLst>
                <a:ext uri="{FF2B5EF4-FFF2-40B4-BE49-F238E27FC236}">
                  <a16:creationId xmlns:a16="http://schemas.microsoft.com/office/drawing/2014/main" id="{E80EB6A3-D249-34D6-36C9-BED284C4470D}"/>
                </a:ext>
              </a:extLst>
            </p:cNvPr>
            <p:cNvSpPr/>
            <p:nvPr/>
          </p:nvSpPr>
          <p:spPr>
            <a:xfrm>
              <a:off x="2192649" y="4144891"/>
              <a:ext cx="63077" cy="63077"/>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88939874-D1EF-CA1B-9DFA-BF6F3DBC00A3}"/>
                </a:ext>
              </a:extLst>
            </p:cNvPr>
            <p:cNvCxnSpPr>
              <a:cxnSpLocks/>
            </p:cNvCxnSpPr>
            <p:nvPr/>
          </p:nvCxnSpPr>
          <p:spPr>
            <a:xfrm flipH="1" flipV="1">
              <a:off x="961150" y="4176644"/>
              <a:ext cx="1222374" cy="1"/>
            </a:xfrm>
            <a:prstGeom prst="line">
              <a:avLst/>
            </a:prstGeom>
            <a:ln w="3175">
              <a:solidFill>
                <a:schemeClr val="tx1"/>
              </a:solidFill>
              <a:prstDash val="dash"/>
            </a:ln>
          </p:spPr>
          <p:style>
            <a:lnRef idx="2">
              <a:schemeClr val="accent1"/>
            </a:lnRef>
            <a:fillRef idx="0">
              <a:schemeClr val="accent1"/>
            </a:fillRef>
            <a:effectRef idx="1">
              <a:schemeClr val="accent1"/>
            </a:effectRef>
            <a:fontRef idx="minor">
              <a:schemeClr val="tx1"/>
            </a:fontRef>
          </p:style>
        </p:cxnSp>
      </p:grpSp>
      <p:grpSp>
        <p:nvGrpSpPr>
          <p:cNvPr id="80" name="Group 79">
            <a:extLst>
              <a:ext uri="{FF2B5EF4-FFF2-40B4-BE49-F238E27FC236}">
                <a16:creationId xmlns:a16="http://schemas.microsoft.com/office/drawing/2014/main" id="{0FD6A9DA-17FE-70FB-DDBE-996D8AEC922E}"/>
              </a:ext>
            </a:extLst>
          </p:cNvPr>
          <p:cNvGrpSpPr/>
          <p:nvPr/>
        </p:nvGrpSpPr>
        <p:grpSpPr>
          <a:xfrm>
            <a:off x="6818370" y="3614351"/>
            <a:ext cx="2641071" cy="2183269"/>
            <a:chOff x="6818370" y="3614351"/>
            <a:chExt cx="2641071" cy="2183269"/>
          </a:xfrm>
        </p:grpSpPr>
        <p:cxnSp>
          <p:nvCxnSpPr>
            <p:cNvPr id="26" name="Straight Connector 25">
              <a:extLst>
                <a:ext uri="{FF2B5EF4-FFF2-40B4-BE49-F238E27FC236}">
                  <a16:creationId xmlns:a16="http://schemas.microsoft.com/office/drawing/2014/main" id="{6D0AE95A-9151-1C4D-501F-4933C1F1FD7A}"/>
                </a:ext>
              </a:extLst>
            </p:cNvPr>
            <p:cNvCxnSpPr>
              <a:cxnSpLocks/>
            </p:cNvCxnSpPr>
            <p:nvPr/>
          </p:nvCxnSpPr>
          <p:spPr>
            <a:xfrm>
              <a:off x="6818370" y="3614351"/>
              <a:ext cx="2258955" cy="2152881"/>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3A7F5756-BCEE-01FB-61F4-3BE71BFDDD1A}"/>
                </a:ext>
              </a:extLst>
            </p:cNvPr>
            <p:cNvSpPr txBox="1"/>
            <p:nvPr/>
          </p:nvSpPr>
          <p:spPr>
            <a:xfrm>
              <a:off x="8826689" y="5428288"/>
              <a:ext cx="632752" cy="369332"/>
            </a:xfrm>
            <a:prstGeom prst="rect">
              <a:avLst/>
            </a:prstGeom>
            <a:noFill/>
          </p:spPr>
          <p:txBody>
            <a:bodyPr wrap="square">
              <a:spAutoFit/>
            </a:bodyPr>
            <a:lstStyle/>
            <a:p>
              <a:pPr algn="ctr"/>
              <a:r>
                <a:rPr lang="en-US" sz="1800" dirty="0">
                  <a:solidFill>
                    <a:srgbClr val="7030A0"/>
                  </a:solidFill>
                  <a:latin typeface="Garamond" panose="02020404030301010803" pitchFamily="18" charset="0"/>
                </a:rPr>
                <a:t>D</a:t>
              </a:r>
              <a:endParaRPr lang="en-US" dirty="0">
                <a:solidFill>
                  <a:srgbClr val="7030A0"/>
                </a:solidFill>
                <a:latin typeface="Garamond" panose="02020404030301010803" pitchFamily="18" charset="0"/>
              </a:endParaRPr>
            </a:p>
          </p:txBody>
        </p:sp>
      </p:grpSp>
      <p:grpSp>
        <p:nvGrpSpPr>
          <p:cNvPr id="82" name="Group 81">
            <a:extLst>
              <a:ext uri="{FF2B5EF4-FFF2-40B4-BE49-F238E27FC236}">
                <a16:creationId xmlns:a16="http://schemas.microsoft.com/office/drawing/2014/main" id="{6F3F8783-911B-6BBE-DCE6-6BE7B6FE6832}"/>
              </a:ext>
            </a:extLst>
          </p:cNvPr>
          <p:cNvGrpSpPr/>
          <p:nvPr/>
        </p:nvGrpSpPr>
        <p:grpSpPr>
          <a:xfrm>
            <a:off x="6816332" y="3612857"/>
            <a:ext cx="1612243" cy="2168744"/>
            <a:chOff x="6816332" y="3612857"/>
            <a:chExt cx="1612243" cy="2168744"/>
          </a:xfrm>
        </p:grpSpPr>
        <p:cxnSp>
          <p:nvCxnSpPr>
            <p:cNvPr id="25" name="Straight Connector 24">
              <a:extLst>
                <a:ext uri="{FF2B5EF4-FFF2-40B4-BE49-F238E27FC236}">
                  <a16:creationId xmlns:a16="http://schemas.microsoft.com/office/drawing/2014/main" id="{CD43F20F-DE1D-63EF-7287-5FAF0000355F}"/>
                </a:ext>
              </a:extLst>
            </p:cNvPr>
            <p:cNvCxnSpPr>
              <a:cxnSpLocks/>
            </p:cNvCxnSpPr>
            <p:nvPr/>
          </p:nvCxnSpPr>
          <p:spPr>
            <a:xfrm>
              <a:off x="6816332" y="3612857"/>
              <a:ext cx="1132281" cy="2151314"/>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A5ACAA29-4636-C671-84DD-46AE8F0E649F}"/>
                </a:ext>
              </a:extLst>
            </p:cNvPr>
            <p:cNvSpPr txBox="1"/>
            <p:nvPr/>
          </p:nvSpPr>
          <p:spPr>
            <a:xfrm>
              <a:off x="7795823" y="5412269"/>
              <a:ext cx="632752" cy="369332"/>
            </a:xfrm>
            <a:prstGeom prst="rect">
              <a:avLst/>
            </a:prstGeom>
            <a:noFill/>
          </p:spPr>
          <p:txBody>
            <a:bodyPr wrap="square">
              <a:spAutoFit/>
            </a:bodyPr>
            <a:lstStyle/>
            <a:p>
              <a:pPr algn="ctr"/>
              <a:r>
                <a:rPr lang="en-US" dirty="0">
                  <a:solidFill>
                    <a:srgbClr val="00B050"/>
                  </a:solidFill>
                  <a:latin typeface="Garamond" panose="02020404030301010803" pitchFamily="18" charset="0"/>
                </a:rPr>
                <a:t>MR</a:t>
              </a:r>
            </a:p>
          </p:txBody>
        </p:sp>
      </p:grpSp>
      <p:grpSp>
        <p:nvGrpSpPr>
          <p:cNvPr id="78" name="Group 77">
            <a:extLst>
              <a:ext uri="{FF2B5EF4-FFF2-40B4-BE49-F238E27FC236}">
                <a16:creationId xmlns:a16="http://schemas.microsoft.com/office/drawing/2014/main" id="{3BFFEDC8-CD30-ABAA-C5F5-CCA9E85BD394}"/>
              </a:ext>
            </a:extLst>
          </p:cNvPr>
          <p:cNvGrpSpPr/>
          <p:nvPr/>
        </p:nvGrpSpPr>
        <p:grpSpPr>
          <a:xfrm>
            <a:off x="6295567" y="1166236"/>
            <a:ext cx="4918321" cy="4985132"/>
            <a:chOff x="6295567" y="1166236"/>
            <a:chExt cx="4918321" cy="4985132"/>
          </a:xfrm>
        </p:grpSpPr>
        <p:cxnSp>
          <p:nvCxnSpPr>
            <p:cNvPr id="22" name="Straight Arrow Connector 21">
              <a:extLst>
                <a:ext uri="{FF2B5EF4-FFF2-40B4-BE49-F238E27FC236}">
                  <a16:creationId xmlns:a16="http://schemas.microsoft.com/office/drawing/2014/main" id="{A8E4E91F-8DE3-D2D9-525D-B544AA120F67}"/>
                </a:ext>
              </a:extLst>
            </p:cNvPr>
            <p:cNvCxnSpPr>
              <a:cxnSpLocks/>
            </p:cNvCxnSpPr>
            <p:nvPr/>
          </p:nvCxnSpPr>
          <p:spPr>
            <a:xfrm flipV="1">
              <a:off x="6816775" y="1782624"/>
              <a:ext cx="0" cy="420869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D19F6CAF-9DAF-7941-00D6-DBFD805E33C5}"/>
                </a:ext>
              </a:extLst>
            </p:cNvPr>
            <p:cNvCxnSpPr>
              <a:cxnSpLocks/>
            </p:cNvCxnSpPr>
            <p:nvPr/>
          </p:nvCxnSpPr>
          <p:spPr>
            <a:xfrm rot="5400000" flipV="1">
              <a:off x="8713133" y="3669556"/>
              <a:ext cx="0" cy="420869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AB771784-E330-9FEE-ECBD-18797AA3556E}"/>
                </a:ext>
              </a:extLst>
            </p:cNvPr>
            <p:cNvSpPr txBox="1"/>
            <p:nvPr/>
          </p:nvSpPr>
          <p:spPr>
            <a:xfrm>
              <a:off x="10171472" y="5782036"/>
              <a:ext cx="1042416" cy="369332"/>
            </a:xfrm>
            <a:prstGeom prst="rect">
              <a:avLst/>
            </a:prstGeom>
            <a:noFill/>
          </p:spPr>
          <p:txBody>
            <a:bodyPr wrap="square">
              <a:spAutoFit/>
            </a:bodyPr>
            <a:lstStyle/>
            <a:p>
              <a:pPr algn="ctr"/>
              <a:r>
                <a:rPr lang="en-US" sz="1800" dirty="0">
                  <a:latin typeface="Garamond" panose="02020404030301010803" pitchFamily="18" charset="0"/>
                </a:rPr>
                <a:t>Output</a:t>
              </a:r>
              <a:endParaRPr lang="en-US" dirty="0">
                <a:latin typeface="Garamond" panose="02020404030301010803" pitchFamily="18" charset="0"/>
              </a:endParaRPr>
            </a:p>
          </p:txBody>
        </p:sp>
        <p:cxnSp>
          <p:nvCxnSpPr>
            <p:cNvPr id="29" name="Straight Connector 28">
              <a:extLst>
                <a:ext uri="{FF2B5EF4-FFF2-40B4-BE49-F238E27FC236}">
                  <a16:creationId xmlns:a16="http://schemas.microsoft.com/office/drawing/2014/main" id="{24FD2D80-7CD0-73F0-2EB4-68CA67543EF7}"/>
                </a:ext>
              </a:extLst>
            </p:cNvPr>
            <p:cNvCxnSpPr>
              <a:cxnSpLocks/>
            </p:cNvCxnSpPr>
            <p:nvPr/>
          </p:nvCxnSpPr>
          <p:spPr>
            <a:xfrm flipV="1">
              <a:off x="7154396" y="2519667"/>
              <a:ext cx="2951534" cy="2928587"/>
            </a:xfrm>
            <a:prstGeom prst="line">
              <a:avLst/>
            </a:prstGeom>
            <a:ln w="19050">
              <a:solidFill>
                <a:srgbClr val="FF0000"/>
              </a:solidFill>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D5B1DADF-765F-2AE9-691A-0B52B40F7F9C}"/>
                </a:ext>
              </a:extLst>
            </p:cNvPr>
            <p:cNvSpPr txBox="1"/>
            <p:nvPr/>
          </p:nvSpPr>
          <p:spPr>
            <a:xfrm>
              <a:off x="10039450" y="2280847"/>
              <a:ext cx="585490" cy="369332"/>
            </a:xfrm>
            <a:prstGeom prst="rect">
              <a:avLst/>
            </a:prstGeom>
            <a:noFill/>
          </p:spPr>
          <p:txBody>
            <a:bodyPr wrap="square">
              <a:spAutoFit/>
            </a:bodyPr>
            <a:lstStyle/>
            <a:p>
              <a:pPr algn="ctr"/>
              <a:r>
                <a:rPr lang="en-US" sz="1800" dirty="0">
                  <a:solidFill>
                    <a:srgbClr val="FF0000"/>
                  </a:solidFill>
                  <a:latin typeface="Garamond" panose="02020404030301010803" pitchFamily="18" charset="0"/>
                </a:rPr>
                <a:t>MC</a:t>
              </a:r>
              <a:endParaRPr lang="en-US" dirty="0">
                <a:solidFill>
                  <a:srgbClr val="FF0000"/>
                </a:solidFill>
                <a:latin typeface="Garamond" panose="02020404030301010803" pitchFamily="18" charset="0"/>
              </a:endParaRPr>
            </a:p>
          </p:txBody>
        </p:sp>
        <p:sp>
          <p:nvSpPr>
            <p:cNvPr id="31" name="TextBox 30">
              <a:extLst>
                <a:ext uri="{FF2B5EF4-FFF2-40B4-BE49-F238E27FC236}">
                  <a16:creationId xmlns:a16="http://schemas.microsoft.com/office/drawing/2014/main" id="{5087BF20-F5C0-DB6B-1AA4-0B4C9F54391F}"/>
                </a:ext>
              </a:extLst>
            </p:cNvPr>
            <p:cNvSpPr txBox="1"/>
            <p:nvPr/>
          </p:nvSpPr>
          <p:spPr>
            <a:xfrm>
              <a:off x="10491242" y="2717394"/>
              <a:ext cx="632752" cy="369332"/>
            </a:xfrm>
            <a:prstGeom prst="rect">
              <a:avLst/>
            </a:prstGeom>
            <a:noFill/>
          </p:spPr>
          <p:txBody>
            <a:bodyPr wrap="square">
              <a:spAutoFit/>
            </a:bodyPr>
            <a:lstStyle/>
            <a:p>
              <a:pPr algn="ctr"/>
              <a:r>
                <a:rPr lang="en-US" sz="1800" dirty="0">
                  <a:solidFill>
                    <a:srgbClr val="0070C0"/>
                  </a:solidFill>
                  <a:latin typeface="Garamond" panose="02020404030301010803" pitchFamily="18" charset="0"/>
                </a:rPr>
                <a:t>ATC</a:t>
              </a:r>
              <a:endParaRPr lang="en-US" dirty="0">
                <a:solidFill>
                  <a:srgbClr val="0070C0"/>
                </a:solidFill>
                <a:latin typeface="Garamond" panose="02020404030301010803" pitchFamily="18" charset="0"/>
              </a:endParaRPr>
            </a:p>
          </p:txBody>
        </p:sp>
        <p:sp>
          <p:nvSpPr>
            <p:cNvPr id="32" name="Freeform: Shape 31">
              <a:extLst>
                <a:ext uri="{FF2B5EF4-FFF2-40B4-BE49-F238E27FC236}">
                  <a16:creationId xmlns:a16="http://schemas.microsoft.com/office/drawing/2014/main" id="{C6101E80-7F1E-F2E4-24A3-C4420B066632}"/>
                </a:ext>
              </a:extLst>
            </p:cNvPr>
            <p:cNvSpPr/>
            <p:nvPr/>
          </p:nvSpPr>
          <p:spPr>
            <a:xfrm>
              <a:off x="7310562" y="3054230"/>
              <a:ext cx="3506917" cy="1147423"/>
            </a:xfrm>
            <a:custGeom>
              <a:avLst/>
              <a:gdLst>
                <a:gd name="connsiteX0" fmla="*/ 0 w 3877056"/>
                <a:gd name="connsiteY0" fmla="*/ 320040 h 1147423"/>
                <a:gd name="connsiteX1" fmla="*/ 1362456 w 3877056"/>
                <a:gd name="connsiteY1" fmla="*/ 1143000 h 1147423"/>
                <a:gd name="connsiteX2" fmla="*/ 3877056 w 3877056"/>
                <a:gd name="connsiteY2" fmla="*/ 0 h 1147423"/>
              </a:gdLst>
              <a:ahLst/>
              <a:cxnLst>
                <a:cxn ang="0">
                  <a:pos x="connsiteX0" y="connsiteY0"/>
                </a:cxn>
                <a:cxn ang="0">
                  <a:pos x="connsiteX1" y="connsiteY1"/>
                </a:cxn>
                <a:cxn ang="0">
                  <a:pos x="connsiteX2" y="connsiteY2"/>
                </a:cxn>
              </a:cxnLst>
              <a:rect l="l" t="t" r="r" b="b"/>
              <a:pathLst>
                <a:path w="3877056" h="1147423">
                  <a:moveTo>
                    <a:pt x="0" y="320040"/>
                  </a:moveTo>
                  <a:cubicBezTo>
                    <a:pt x="358140" y="758190"/>
                    <a:pt x="716280" y="1196340"/>
                    <a:pt x="1362456" y="1143000"/>
                  </a:cubicBezTo>
                  <a:cubicBezTo>
                    <a:pt x="2008632" y="1089660"/>
                    <a:pt x="2942844" y="544830"/>
                    <a:pt x="3877056" y="0"/>
                  </a:cubicBezTo>
                </a:path>
              </a:pathLst>
            </a:cu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9CD1CC0-356D-935A-B6F5-B1ED2AB1E8FE}"/>
                </a:ext>
              </a:extLst>
            </p:cNvPr>
            <p:cNvSpPr txBox="1"/>
            <p:nvPr/>
          </p:nvSpPr>
          <p:spPr>
            <a:xfrm>
              <a:off x="6295567" y="1166236"/>
              <a:ext cx="1042416" cy="646331"/>
            </a:xfrm>
            <a:prstGeom prst="rect">
              <a:avLst/>
            </a:prstGeom>
            <a:noFill/>
          </p:spPr>
          <p:txBody>
            <a:bodyPr wrap="square">
              <a:spAutoFit/>
            </a:bodyPr>
            <a:lstStyle/>
            <a:p>
              <a:pPr algn="ctr"/>
              <a:r>
                <a:rPr lang="en-US" sz="1800" dirty="0">
                  <a:latin typeface="Garamond" panose="02020404030301010803" pitchFamily="18" charset="0"/>
                </a:rPr>
                <a:t>Cost and</a:t>
              </a:r>
            </a:p>
            <a:p>
              <a:pPr algn="ctr"/>
              <a:r>
                <a:rPr lang="en-US" sz="1800" dirty="0">
                  <a:latin typeface="Garamond" panose="02020404030301010803" pitchFamily="18" charset="0"/>
                </a:rPr>
                <a:t>Revenue</a:t>
              </a:r>
              <a:endParaRPr lang="en-US" dirty="0">
                <a:latin typeface="Garamond" panose="02020404030301010803" pitchFamily="18" charset="0"/>
              </a:endParaRPr>
            </a:p>
          </p:txBody>
        </p:sp>
      </p:grpSp>
      <p:sp>
        <p:nvSpPr>
          <p:cNvPr id="50" name="Rectangle 49">
            <a:extLst>
              <a:ext uri="{FF2B5EF4-FFF2-40B4-BE49-F238E27FC236}">
                <a16:creationId xmlns:a16="http://schemas.microsoft.com/office/drawing/2014/main" id="{964A2098-B959-0C23-6BD2-FD3F2794B010}"/>
              </a:ext>
            </a:extLst>
          </p:cNvPr>
          <p:cNvSpPr/>
          <p:nvPr/>
        </p:nvSpPr>
        <p:spPr>
          <a:xfrm>
            <a:off x="6827778" y="3698319"/>
            <a:ext cx="733788" cy="626262"/>
          </a:xfrm>
          <a:prstGeom prst="rect">
            <a:avLst/>
          </a:prstGeom>
          <a:solidFill>
            <a:srgbClr val="0070C0">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002060"/>
                </a:solidFill>
                <a:latin typeface="Garamond" panose="02020404030301010803" pitchFamily="18" charset="0"/>
              </a:rPr>
              <a:t>Negative</a:t>
            </a:r>
          </a:p>
          <a:p>
            <a:pPr algn="ctr"/>
            <a:r>
              <a:rPr lang="en-US" sz="1100" b="1" dirty="0">
                <a:solidFill>
                  <a:srgbClr val="002060"/>
                </a:solidFill>
                <a:latin typeface="Garamond" panose="02020404030301010803" pitchFamily="18" charset="0"/>
              </a:rPr>
              <a:t>Profit</a:t>
            </a:r>
          </a:p>
        </p:txBody>
      </p:sp>
      <p:grpSp>
        <p:nvGrpSpPr>
          <p:cNvPr id="84" name="Group 83">
            <a:extLst>
              <a:ext uri="{FF2B5EF4-FFF2-40B4-BE49-F238E27FC236}">
                <a16:creationId xmlns:a16="http://schemas.microsoft.com/office/drawing/2014/main" id="{E2675312-6105-8E1F-DB2A-4912041AAF46}"/>
              </a:ext>
            </a:extLst>
          </p:cNvPr>
          <p:cNvGrpSpPr/>
          <p:nvPr/>
        </p:nvGrpSpPr>
        <p:grpSpPr>
          <a:xfrm>
            <a:off x="6237404" y="3663627"/>
            <a:ext cx="1615545" cy="2407927"/>
            <a:chOff x="6237404" y="3663627"/>
            <a:chExt cx="1615545" cy="2407927"/>
          </a:xfrm>
        </p:grpSpPr>
        <p:sp>
          <p:nvSpPr>
            <p:cNvPr id="34" name="Oval 33">
              <a:extLst>
                <a:ext uri="{FF2B5EF4-FFF2-40B4-BE49-F238E27FC236}">
                  <a16:creationId xmlns:a16="http://schemas.microsoft.com/office/drawing/2014/main" id="{92EE7E7D-CA49-90DD-45FC-68F98150021F}"/>
                </a:ext>
              </a:extLst>
            </p:cNvPr>
            <p:cNvSpPr/>
            <p:nvPr/>
          </p:nvSpPr>
          <p:spPr>
            <a:xfrm>
              <a:off x="7531782" y="5012838"/>
              <a:ext cx="63077" cy="63077"/>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2B90CB57-1E87-16D2-E427-265FFB47C459}"/>
                </a:ext>
              </a:extLst>
            </p:cNvPr>
            <p:cNvCxnSpPr>
              <a:cxnSpLocks/>
            </p:cNvCxnSpPr>
            <p:nvPr/>
          </p:nvCxnSpPr>
          <p:spPr>
            <a:xfrm flipV="1">
              <a:off x="7561566" y="3711246"/>
              <a:ext cx="0" cy="1292856"/>
            </a:xfrm>
            <a:prstGeom prst="line">
              <a:avLst/>
            </a:prstGeom>
            <a:ln w="3175">
              <a:solidFill>
                <a:schemeClr val="tx1"/>
              </a:solidFill>
              <a:prstDash val="dash"/>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8E5B6A54-2527-153C-62C4-C31D17E667CA}"/>
                    </a:ext>
                  </a:extLst>
                </p:cNvPr>
                <p:cNvSpPr txBox="1"/>
                <p:nvPr/>
              </p:nvSpPr>
              <p:spPr>
                <a:xfrm>
                  <a:off x="7333257" y="5733000"/>
                  <a:ext cx="519692"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1600" i="1" dirty="0" smtClean="0">
                                <a:latin typeface="Cambria Math" panose="02040503050406030204" pitchFamily="18" charset="0"/>
                              </a:rPr>
                            </m:ctrlPr>
                          </m:sSubSupPr>
                          <m:e>
                            <m:r>
                              <m:rPr>
                                <m:nor/>
                              </m:rPr>
                              <a:rPr lang="en-US" sz="1600" dirty="0">
                                <a:latin typeface="Garamond" panose="02020404030301010803" pitchFamily="18" charset="0"/>
                              </a:rPr>
                              <m:t>Q</m:t>
                            </m:r>
                          </m:e>
                          <m:sub>
                            <m:r>
                              <m:rPr>
                                <m:nor/>
                              </m:rPr>
                              <a:rPr lang="en-US" sz="1600" b="0" i="0" dirty="0" smtClean="0">
                                <a:latin typeface="Garamond" panose="02020404030301010803" pitchFamily="18" charset="0"/>
                              </a:rPr>
                              <m:t>mc</m:t>
                            </m:r>
                          </m:sub>
                          <m:sup>
                            <m:r>
                              <a:rPr lang="en-US" sz="1600" b="0" i="1" dirty="0" smtClean="0">
                                <a:latin typeface="Cambria Math" panose="02040503050406030204" pitchFamily="18" charset="0"/>
                              </a:rPr>
                              <m:t>∗</m:t>
                            </m:r>
                          </m:sup>
                        </m:sSubSup>
                      </m:oMath>
                    </m:oMathPara>
                  </a14:m>
                  <a:endParaRPr lang="en-US" sz="1600" dirty="0"/>
                </a:p>
              </p:txBody>
            </p:sp>
          </mc:Choice>
          <mc:Fallback xmlns="">
            <p:sp>
              <p:nvSpPr>
                <p:cNvPr id="37" name="TextBox 36">
                  <a:extLst>
                    <a:ext uri="{FF2B5EF4-FFF2-40B4-BE49-F238E27FC236}">
                      <a16:creationId xmlns:a16="http://schemas.microsoft.com/office/drawing/2014/main" id="{8E5B6A54-2527-153C-62C4-C31D17E667CA}"/>
                    </a:ext>
                  </a:extLst>
                </p:cNvPr>
                <p:cNvSpPr txBox="1">
                  <a:spLocks noRot="1" noChangeAspect="1" noMove="1" noResize="1" noEditPoints="1" noAdjustHandles="1" noChangeArrowheads="1" noChangeShapeType="1" noTextEdit="1"/>
                </p:cNvSpPr>
                <p:nvPr/>
              </p:nvSpPr>
              <p:spPr>
                <a:xfrm>
                  <a:off x="7333257" y="5733000"/>
                  <a:ext cx="519692" cy="338554"/>
                </a:xfrm>
                <a:prstGeom prst="rect">
                  <a:avLst/>
                </a:prstGeom>
                <a:blipFill>
                  <a:blip r:embed="rId4"/>
                  <a:stretch>
                    <a:fillRect r="-2353" b="-7143"/>
                  </a:stretch>
                </a:blipFill>
              </p:spPr>
              <p:txBody>
                <a:bodyPr/>
                <a:lstStyle/>
                <a:p>
                  <a:r>
                    <a:rPr lang="en-US">
                      <a:noFill/>
                    </a:rPr>
                    <a:t> </a:t>
                  </a:r>
                </a:p>
              </p:txBody>
            </p:sp>
          </mc:Fallback>
        </mc:AlternateContent>
        <p:cxnSp>
          <p:nvCxnSpPr>
            <p:cNvPr id="41" name="Straight Connector 40">
              <a:extLst>
                <a:ext uri="{FF2B5EF4-FFF2-40B4-BE49-F238E27FC236}">
                  <a16:creationId xmlns:a16="http://schemas.microsoft.com/office/drawing/2014/main" id="{CCA2DEED-D4B6-C14B-077E-FFBB2A74AD8B}"/>
                </a:ext>
              </a:extLst>
            </p:cNvPr>
            <p:cNvCxnSpPr>
              <a:cxnSpLocks/>
            </p:cNvCxnSpPr>
            <p:nvPr/>
          </p:nvCxnSpPr>
          <p:spPr>
            <a:xfrm flipV="1">
              <a:off x="7561566" y="5075915"/>
              <a:ext cx="0" cy="696235"/>
            </a:xfrm>
            <a:prstGeom prst="line">
              <a:avLst/>
            </a:prstGeom>
            <a:ln w="3175">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47" name="Oval 46">
              <a:extLst>
                <a:ext uri="{FF2B5EF4-FFF2-40B4-BE49-F238E27FC236}">
                  <a16:creationId xmlns:a16="http://schemas.microsoft.com/office/drawing/2014/main" id="{7E055647-7434-BD3B-C15D-C6BCCCE579D3}"/>
                </a:ext>
              </a:extLst>
            </p:cNvPr>
            <p:cNvSpPr/>
            <p:nvPr/>
          </p:nvSpPr>
          <p:spPr>
            <a:xfrm>
              <a:off x="7530026" y="3663627"/>
              <a:ext cx="63077" cy="63077"/>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id="{BE5F62FF-ACB3-28E0-7497-0A48F3FA339A}"/>
                </a:ext>
              </a:extLst>
            </p:cNvPr>
            <p:cNvCxnSpPr>
              <a:cxnSpLocks/>
            </p:cNvCxnSpPr>
            <p:nvPr/>
          </p:nvCxnSpPr>
          <p:spPr>
            <a:xfrm flipH="1">
              <a:off x="6816775" y="3695165"/>
              <a:ext cx="725141" cy="0"/>
            </a:xfrm>
            <a:prstGeom prst="line">
              <a:avLst/>
            </a:prstGeom>
            <a:ln w="3175">
              <a:solidFill>
                <a:schemeClr val="tx1"/>
              </a:solidFill>
              <a:prstDash val="dash"/>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A8A378EF-65DF-122A-3D73-051F4B0E6D74}"/>
                    </a:ext>
                  </a:extLst>
                </p:cNvPr>
                <p:cNvSpPr txBox="1"/>
                <p:nvPr/>
              </p:nvSpPr>
              <p:spPr>
                <a:xfrm>
                  <a:off x="6237404" y="4139231"/>
                  <a:ext cx="57062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1800" i="1" dirty="0" smtClean="0">
                                <a:latin typeface="Cambria Math" panose="02040503050406030204" pitchFamily="18" charset="0"/>
                              </a:rPr>
                            </m:ctrlPr>
                          </m:sSubSupPr>
                          <m:e>
                            <m:r>
                              <m:rPr>
                                <m:nor/>
                              </m:rPr>
                              <a:rPr lang="en-US" sz="1800" b="0" i="0" dirty="0" smtClean="0">
                                <a:latin typeface="Garamond" panose="02020404030301010803" pitchFamily="18" charset="0"/>
                              </a:rPr>
                              <m:t>P</m:t>
                            </m:r>
                          </m:e>
                          <m:sub>
                            <m:r>
                              <m:rPr>
                                <m:nor/>
                              </m:rPr>
                              <a:rPr lang="en-US" sz="1800" dirty="0">
                                <a:latin typeface="Garamond" panose="02020404030301010803" pitchFamily="18" charset="0"/>
                              </a:rPr>
                              <m:t>m</m:t>
                            </m:r>
                            <m:r>
                              <m:rPr>
                                <m:nor/>
                              </m:rPr>
                              <a:rPr lang="en-US" sz="1800" b="0" i="0" dirty="0" smtClean="0">
                                <a:latin typeface="Garamond" panose="02020404030301010803" pitchFamily="18" charset="0"/>
                              </a:rPr>
                              <m:t>c</m:t>
                            </m:r>
                          </m:sub>
                          <m:sup>
                            <m:r>
                              <a:rPr lang="en-US" sz="1800" i="1" dirty="0">
                                <a:latin typeface="Cambria Math" panose="02040503050406030204" pitchFamily="18" charset="0"/>
                              </a:rPr>
                              <m:t>∗</m:t>
                            </m:r>
                          </m:sup>
                        </m:sSubSup>
                      </m:oMath>
                    </m:oMathPara>
                  </a14:m>
                  <a:endParaRPr lang="en-US" dirty="0"/>
                </a:p>
              </p:txBody>
            </p:sp>
          </mc:Choice>
          <mc:Fallback xmlns="">
            <p:sp>
              <p:nvSpPr>
                <p:cNvPr id="49" name="TextBox 48">
                  <a:extLst>
                    <a:ext uri="{FF2B5EF4-FFF2-40B4-BE49-F238E27FC236}">
                      <a16:creationId xmlns:a16="http://schemas.microsoft.com/office/drawing/2014/main" id="{A8A378EF-65DF-122A-3D73-051F4B0E6D74}"/>
                    </a:ext>
                  </a:extLst>
                </p:cNvPr>
                <p:cNvSpPr txBox="1">
                  <a:spLocks noRot="1" noChangeAspect="1" noMove="1" noResize="1" noEditPoints="1" noAdjustHandles="1" noChangeArrowheads="1" noChangeShapeType="1" noTextEdit="1"/>
                </p:cNvSpPr>
                <p:nvPr/>
              </p:nvSpPr>
              <p:spPr>
                <a:xfrm>
                  <a:off x="6237404" y="4139231"/>
                  <a:ext cx="570620" cy="369332"/>
                </a:xfrm>
                <a:prstGeom prst="rect">
                  <a:avLst/>
                </a:prstGeom>
                <a:blipFill>
                  <a:blip r:embed="rId5"/>
                  <a:stretch>
                    <a:fillRect/>
                  </a:stretch>
                </a:blipFill>
              </p:spPr>
              <p:txBody>
                <a:bodyPr/>
                <a:lstStyle/>
                <a:p>
                  <a:r>
                    <a:rPr lang="en-US">
                      <a:noFill/>
                    </a:rPr>
                    <a:t> </a:t>
                  </a:r>
                </a:p>
              </p:txBody>
            </p:sp>
          </mc:Fallback>
        </mc:AlternateContent>
        <p:sp>
          <p:nvSpPr>
            <p:cNvPr id="52" name="Oval 51">
              <a:extLst>
                <a:ext uri="{FF2B5EF4-FFF2-40B4-BE49-F238E27FC236}">
                  <a16:creationId xmlns:a16="http://schemas.microsoft.com/office/drawing/2014/main" id="{CAA82075-7BF5-70ED-B75B-0995F1F55E5D}"/>
                </a:ext>
              </a:extLst>
            </p:cNvPr>
            <p:cNvSpPr/>
            <p:nvPr/>
          </p:nvSpPr>
          <p:spPr>
            <a:xfrm>
              <a:off x="7530027" y="4292359"/>
              <a:ext cx="63077" cy="63077"/>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id="{97F81207-5CBC-916A-D5F9-1608D400C5CD}"/>
                </a:ext>
              </a:extLst>
            </p:cNvPr>
            <p:cNvCxnSpPr>
              <a:cxnSpLocks/>
            </p:cNvCxnSpPr>
            <p:nvPr/>
          </p:nvCxnSpPr>
          <p:spPr>
            <a:xfrm flipH="1">
              <a:off x="6816332" y="4323897"/>
              <a:ext cx="725584" cy="0"/>
            </a:xfrm>
            <a:prstGeom prst="line">
              <a:avLst/>
            </a:prstGeom>
            <a:ln w="3175">
              <a:solidFill>
                <a:schemeClr val="tx1"/>
              </a:solidFill>
              <a:prstDash val="dash"/>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539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childTnLst>
                                </p:cTn>
                              </p:par>
                              <p:par>
                                <p:cTn id="8" presetID="10" presetClass="entr" presetSubtype="0" fill="hold" nodeType="withEffect">
                                  <p:stCondLst>
                                    <p:cond delay="0"/>
                                  </p:stCondLst>
                                  <p:childTnLst>
                                    <p:set>
                                      <p:cBhvr>
                                        <p:cTn id="9" dur="1" fill="hold">
                                          <p:stCondLst>
                                            <p:cond delay="0"/>
                                          </p:stCondLst>
                                        </p:cTn>
                                        <p:tgtEl>
                                          <p:spTgt spid="77"/>
                                        </p:tgtEl>
                                        <p:attrNameLst>
                                          <p:attrName>style.visibility</p:attrName>
                                        </p:attrNameLst>
                                      </p:cBhvr>
                                      <p:to>
                                        <p:strVal val="visible"/>
                                      </p:to>
                                    </p:set>
                                    <p:animEffect transition="in" filter="fade">
                                      <p:cBhvr>
                                        <p:cTn id="10" dur="500"/>
                                        <p:tgtEl>
                                          <p:spTgt spid="7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0"/>
                                        </p:tgtEl>
                                        <p:attrNameLst>
                                          <p:attrName>style.visibility</p:attrName>
                                        </p:attrNameLst>
                                      </p:cBhvr>
                                      <p:to>
                                        <p:strVal val="visible"/>
                                      </p:to>
                                    </p:set>
                                    <p:animEffect transition="in" filter="fade">
                                      <p:cBhvr>
                                        <p:cTn id="15" dur="500"/>
                                        <p:tgtEl>
                                          <p:spTgt spid="80"/>
                                        </p:tgtEl>
                                      </p:cBhvr>
                                    </p:animEffect>
                                  </p:childTnLst>
                                </p:cTn>
                              </p:par>
                              <p:par>
                                <p:cTn id="16" presetID="10" presetClass="entr" presetSubtype="0" fill="hold" nodeType="withEffect">
                                  <p:stCondLst>
                                    <p:cond delay="0"/>
                                  </p:stCondLst>
                                  <p:childTnLst>
                                    <p:set>
                                      <p:cBhvr>
                                        <p:cTn id="17" dur="1" fill="hold">
                                          <p:stCondLst>
                                            <p:cond delay="0"/>
                                          </p:stCondLst>
                                        </p:cTn>
                                        <p:tgtEl>
                                          <p:spTgt spid="79"/>
                                        </p:tgtEl>
                                        <p:attrNameLst>
                                          <p:attrName>style.visibility</p:attrName>
                                        </p:attrNameLst>
                                      </p:cBhvr>
                                      <p:to>
                                        <p:strVal val="visible"/>
                                      </p:to>
                                    </p:set>
                                    <p:animEffect transition="in" filter="fade">
                                      <p:cBhvr>
                                        <p:cTn id="18" dur="500"/>
                                        <p:tgtEl>
                                          <p:spTgt spid="7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2"/>
                                        </p:tgtEl>
                                        <p:attrNameLst>
                                          <p:attrName>style.visibility</p:attrName>
                                        </p:attrNameLst>
                                      </p:cBhvr>
                                      <p:to>
                                        <p:strVal val="visible"/>
                                      </p:to>
                                    </p:set>
                                    <p:animEffect transition="in" filter="fade">
                                      <p:cBhvr>
                                        <p:cTn id="23" dur="500"/>
                                        <p:tgtEl>
                                          <p:spTgt spid="82"/>
                                        </p:tgtEl>
                                      </p:cBhvr>
                                    </p:animEffect>
                                  </p:childTnLst>
                                </p:cTn>
                              </p:par>
                              <p:par>
                                <p:cTn id="24" presetID="10" presetClass="entr" presetSubtype="0" fill="hold" nodeType="with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fade">
                                      <p:cBhvr>
                                        <p:cTn id="26" dur="500"/>
                                        <p:tgtEl>
                                          <p:spTgt spid="8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4"/>
                                        </p:tgtEl>
                                        <p:attrNameLst>
                                          <p:attrName>style.visibility</p:attrName>
                                        </p:attrNameLst>
                                      </p:cBhvr>
                                      <p:to>
                                        <p:strVal val="visible"/>
                                      </p:to>
                                    </p:set>
                                    <p:animEffect transition="in" filter="fade">
                                      <p:cBhvr>
                                        <p:cTn id="31" dur="500"/>
                                        <p:tgtEl>
                                          <p:spTgt spid="84"/>
                                        </p:tgtEl>
                                      </p:cBhvr>
                                    </p:animEffect>
                                  </p:childTnLst>
                                </p:cTn>
                              </p:par>
                              <p:par>
                                <p:cTn id="32" presetID="10"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500"/>
                                        <p:tgtEl>
                                          <p:spTgt spid="8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fade">
                                      <p:cBhvr>
                                        <p:cTn id="4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59B4A-DA5F-9C96-FB83-3F5C5167F8F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16CF1C-E462-C5F0-6679-6DE7EA2E0074}"/>
              </a:ext>
            </a:extLst>
          </p:cNvPr>
          <p:cNvSpPr>
            <a:spLocks noGrp="1"/>
          </p:cNvSpPr>
          <p:nvPr>
            <p:ph idx="1"/>
          </p:nvPr>
        </p:nvSpPr>
        <p:spPr>
          <a:xfrm>
            <a:off x="432091" y="1300900"/>
            <a:ext cx="11214963" cy="5081046"/>
          </a:xfrm>
        </p:spPr>
        <p:txBody>
          <a:bodyPr>
            <a:normAutofit/>
          </a:bodyPr>
          <a:lstStyle/>
          <a:p>
            <a:pPr>
              <a:defRPr sz="2000">
                <a:solidFill>
                  <a:srgbClr val="000000"/>
                </a:solidFill>
                <a:latin typeface="Garamond"/>
              </a:defRPr>
            </a:pPr>
            <a:r>
              <a:rPr lang="en-US" altLang="zh-TW" sz="2400" dirty="0"/>
              <a:t>If firms are earning positive profits in the short run:</a:t>
            </a:r>
          </a:p>
          <a:p>
            <a:pPr lvl="1">
              <a:defRPr sz="2000">
                <a:solidFill>
                  <a:srgbClr val="000000"/>
                </a:solidFill>
                <a:latin typeface="Garamond"/>
              </a:defRPr>
            </a:pPr>
            <a:r>
              <a:rPr lang="en-US" altLang="zh-TW" sz="2000" dirty="0"/>
              <a:t>Positive economic profits signal new firms to enter the market.</a:t>
            </a:r>
          </a:p>
          <a:p>
            <a:pPr lvl="1">
              <a:defRPr sz="2000">
                <a:solidFill>
                  <a:srgbClr val="000000"/>
                </a:solidFill>
                <a:latin typeface="Garamond"/>
              </a:defRPr>
            </a:pPr>
            <a:r>
              <a:rPr lang="en-US" altLang="zh-TW" sz="2000" dirty="0"/>
              <a:t>New entrants introduce differentiated products, increasing the total number of products available.</a:t>
            </a:r>
          </a:p>
          <a:p>
            <a:pPr lvl="1">
              <a:defRPr sz="2000">
                <a:solidFill>
                  <a:srgbClr val="000000"/>
                </a:solidFill>
                <a:latin typeface="Garamond"/>
              </a:defRPr>
            </a:pPr>
            <a:r>
              <a:rPr lang="en-US" altLang="zh-TW" sz="2000" dirty="0"/>
              <a:t>As a result, the demand faced by each existing firm decreases.</a:t>
            </a:r>
          </a:p>
          <a:p>
            <a:pPr lvl="1">
              <a:defRPr sz="2000">
                <a:solidFill>
                  <a:srgbClr val="000000"/>
                </a:solidFill>
                <a:latin typeface="Garamond"/>
              </a:defRPr>
            </a:pPr>
            <a:r>
              <a:rPr lang="en-US" altLang="zh-TW" sz="2000" dirty="0"/>
              <a:t>Each firm’s demand curve shifts to the left.</a:t>
            </a:r>
          </a:p>
          <a:p>
            <a:pPr lvl="1">
              <a:defRPr sz="2000">
                <a:solidFill>
                  <a:srgbClr val="000000"/>
                </a:solidFill>
                <a:latin typeface="Garamond"/>
              </a:defRPr>
            </a:pPr>
            <a:r>
              <a:rPr lang="en-US" altLang="zh-TW" sz="2000" dirty="0"/>
              <a:t>Economic profits fall until they are driven to zero.</a:t>
            </a:r>
          </a:p>
          <a:p>
            <a:pPr lvl="4">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If firms are incurring losses in the short run:</a:t>
            </a:r>
          </a:p>
          <a:p>
            <a:pPr lvl="1">
              <a:defRPr sz="2000">
                <a:solidFill>
                  <a:srgbClr val="000000"/>
                </a:solidFill>
                <a:latin typeface="Garamond"/>
              </a:defRPr>
            </a:pPr>
            <a:r>
              <a:rPr lang="en-US" altLang="zh-TW" sz="2000" dirty="0"/>
              <a:t>Some firms exit the market.</a:t>
            </a:r>
          </a:p>
          <a:p>
            <a:pPr lvl="1">
              <a:defRPr sz="2000">
                <a:solidFill>
                  <a:srgbClr val="000000"/>
                </a:solidFill>
                <a:latin typeface="Garamond"/>
              </a:defRPr>
            </a:pPr>
            <a:r>
              <a:rPr lang="en-US" altLang="zh-TW" sz="2000" dirty="0"/>
              <a:t>The number of products in the market decreases.</a:t>
            </a:r>
          </a:p>
          <a:p>
            <a:pPr lvl="1">
              <a:defRPr sz="2000">
                <a:solidFill>
                  <a:srgbClr val="000000"/>
                </a:solidFill>
                <a:latin typeface="Garamond"/>
              </a:defRPr>
            </a:pPr>
            <a:r>
              <a:rPr lang="en-US" altLang="zh-TW" sz="2000" dirty="0"/>
              <a:t>The demand faced by each remaining firm increases.</a:t>
            </a:r>
          </a:p>
          <a:p>
            <a:pPr lvl="1">
              <a:defRPr sz="2000">
                <a:solidFill>
                  <a:srgbClr val="000000"/>
                </a:solidFill>
                <a:latin typeface="Garamond"/>
              </a:defRPr>
            </a:pPr>
            <a:r>
              <a:rPr lang="en-US" altLang="zh-TW" sz="2000" dirty="0"/>
              <a:t>Each firm’s demand curve shifts to the right.</a:t>
            </a:r>
          </a:p>
          <a:p>
            <a:pPr lvl="1">
              <a:defRPr sz="2000">
                <a:solidFill>
                  <a:srgbClr val="000000"/>
                </a:solidFill>
                <a:latin typeface="Garamond"/>
              </a:defRPr>
            </a:pPr>
            <a:r>
              <a:rPr lang="en-US" altLang="zh-TW" sz="2000" dirty="0"/>
              <a:t>Economic losses shrink until profits return to zero.</a:t>
            </a:r>
          </a:p>
          <a:p>
            <a:pPr>
              <a:defRPr sz="2000">
                <a:solidFill>
                  <a:srgbClr val="000000"/>
                </a:solidFill>
                <a:latin typeface="Garamond"/>
              </a:defRPr>
            </a:pPr>
            <a:endParaRPr lang="en-US" altLang="zh-TW" sz="2400" dirty="0"/>
          </a:p>
        </p:txBody>
      </p:sp>
      <p:sp>
        <p:nvSpPr>
          <p:cNvPr id="4" name="Rectangle 3">
            <a:extLst>
              <a:ext uri="{FF2B5EF4-FFF2-40B4-BE49-F238E27FC236}">
                <a16:creationId xmlns:a16="http://schemas.microsoft.com/office/drawing/2014/main" id="{8D00311E-952C-1320-0F41-AB15744DE07A}"/>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DFC002-B7EE-E710-3811-32A37B1477E6}"/>
              </a:ext>
            </a:extLst>
          </p:cNvPr>
          <p:cNvSpPr>
            <a:spLocks noGrp="1"/>
          </p:cNvSpPr>
          <p:nvPr>
            <p:ph type="title"/>
          </p:nvPr>
        </p:nvSpPr>
        <p:spPr>
          <a:xfrm>
            <a:off x="0" y="0"/>
            <a:ext cx="12188825" cy="923636"/>
          </a:xfrm>
        </p:spPr>
        <p:txBody>
          <a:bodyPr>
            <a:normAutofit fontScale="90000"/>
          </a:bodyPr>
          <a:lstStyle/>
          <a:p>
            <a:pPr algn="l">
              <a:defRPr sz="4000" b="1">
                <a:solidFill>
                  <a:srgbClr val="FDB913"/>
                </a:solidFill>
                <a:latin typeface="Garamond"/>
              </a:defRPr>
            </a:pPr>
            <a:r>
              <a:rPr lang="en-US" sz="4000" dirty="0">
                <a:solidFill>
                  <a:schemeClr val="bg1"/>
                </a:solidFill>
              </a:rPr>
              <a:t>  Profit Maximization in Monopolistic Competition (LR)</a:t>
            </a:r>
          </a:p>
        </p:txBody>
      </p:sp>
      <p:sp>
        <p:nvSpPr>
          <p:cNvPr id="5" name="Rectangle 4">
            <a:extLst>
              <a:ext uri="{FF2B5EF4-FFF2-40B4-BE49-F238E27FC236}">
                <a16:creationId xmlns:a16="http://schemas.microsoft.com/office/drawing/2014/main" id="{9A376B31-D4A6-CD88-77D1-162FA76EE3FC}"/>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7D5DE427-3A6C-E838-31F5-FAC4CC2CD500}"/>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CEFF693E-4907-89E4-BDDF-15B6F6172615}"/>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9</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176347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500"/>
                                        <p:tgtEl>
                                          <p:spTgt spid="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fade">
                                      <p:cBhvr>
                                        <p:cTn id="6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5178b066-ece4-42d6-be80-b911ff775fa2}" enabled="1" method="Privileged" siteId="{4881a8fa-b252-4912-b93a-7806c41bbe91}" contentBits="0" removed="0"/>
</clbl:labelList>
</file>

<file path=docProps/app.xml><?xml version="1.0" encoding="utf-8"?>
<Properties xmlns="http://schemas.openxmlformats.org/officeDocument/2006/extended-properties" xmlns:vt="http://schemas.openxmlformats.org/officeDocument/2006/docPropsVTypes">
  <TotalTime>16418</TotalTime>
  <Words>6482</Words>
  <Application>Microsoft Office PowerPoint</Application>
  <PresentationFormat>Custom</PresentationFormat>
  <Paragraphs>949</Paragraphs>
  <Slides>58</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Aptos</vt:lpstr>
      <vt:lpstr>Arial</vt:lpstr>
      <vt:lpstr>Calibri</vt:lpstr>
      <vt:lpstr>Cambria Math</vt:lpstr>
      <vt:lpstr>Garamond</vt:lpstr>
      <vt:lpstr>Office Theme</vt:lpstr>
      <vt:lpstr>PowerPoint Presentation</vt:lpstr>
      <vt:lpstr>  Preview</vt:lpstr>
      <vt:lpstr>PowerPoint Presentation</vt:lpstr>
      <vt:lpstr>  Characteristics of Monopolistic Competition</vt:lpstr>
      <vt:lpstr>  Characteristics of Monopolistic Competition</vt:lpstr>
      <vt:lpstr>  Monopolistic Competition: Coffee</vt:lpstr>
      <vt:lpstr>  Profit Maximization in Monopolistic Competition (SR)</vt:lpstr>
      <vt:lpstr>  Profit Maximization in Monopolistic Competition (SR)</vt:lpstr>
      <vt:lpstr>  Profit Maximization in Monopolistic Competition (LR)</vt:lpstr>
      <vt:lpstr>  Profit Maximization in Monopolistic Competition (LR)</vt:lpstr>
      <vt:lpstr>  Monopolistic Competition and Social Welfare</vt:lpstr>
      <vt:lpstr>  Monopolistic Competition and Social Welfare</vt:lpstr>
      <vt:lpstr>  Shifts in Demand</vt:lpstr>
      <vt:lpstr>  Advertising</vt:lpstr>
      <vt:lpstr>PowerPoint Presentation</vt:lpstr>
      <vt:lpstr>  Characteristics of Oligopoly</vt:lpstr>
      <vt:lpstr>  Oligopolies: Commercial Aircraft Manufacturing </vt:lpstr>
      <vt:lpstr>  Oligopolies: Commercial Airline Industry </vt:lpstr>
      <vt:lpstr>  Profit Maximization in Oligopolies</vt:lpstr>
      <vt:lpstr>  Profit Maximization in Oligopolies</vt:lpstr>
      <vt:lpstr>  NBC News (2015, July 1). DOJ Probing Airlines Over Alleged Collusion on Ticket Prices | NBC     Nightly News [Video]. YouTube. https://youtu.be/y0eQ6TPsPY8?si=QXPG-xRNJPV6b6jy</vt:lpstr>
      <vt:lpstr>  Profit Maximization in Oligopolies</vt:lpstr>
      <vt:lpstr>  Profit Maximization in Oligopolies</vt:lpstr>
      <vt:lpstr>  The Equilibrium for an Oligopoly</vt:lpstr>
      <vt:lpstr>  Size of an Oligopoly</vt:lpstr>
      <vt:lpstr>  Policies Towards Oligopolies</vt:lpstr>
      <vt:lpstr>  Resale Price Maintenance (RPM)</vt:lpstr>
      <vt:lpstr>  Predatory Pricing</vt:lpstr>
      <vt:lpstr>  Bundling</vt:lpstr>
      <vt:lpstr>  CNBC (2019, September 6). What Google, Facebook And Apple Can Learn From Microsoft’s    1998 Antitrust Fight [Video]. YouTube. https://youtu.be/e33Go6gbL7s?si=fLKefXklh-Y7Htla</vt:lpstr>
      <vt:lpstr>PowerPoint Presentation</vt:lpstr>
      <vt:lpstr>  Game Theory</vt:lpstr>
      <vt:lpstr>  Prisoner’s Dilemma</vt:lpstr>
      <vt:lpstr>  Prisoner’s Dilemma</vt:lpstr>
      <vt:lpstr>  Prisoner’s Dilemma</vt:lpstr>
      <vt:lpstr>  Prisoner’s Dilemma</vt:lpstr>
      <vt:lpstr>  The Normal Form</vt:lpstr>
      <vt:lpstr>  The Normal Form: Harry’s Point of View</vt:lpstr>
      <vt:lpstr>  The Normal Form: Marv’s Point of View</vt:lpstr>
      <vt:lpstr>  Exercise: Prisoner’s Dilemma Revisited</vt:lpstr>
      <vt:lpstr>  Exercise: Finding the Normal Form Representation</vt:lpstr>
      <vt:lpstr>  Exercise: Finding the Nash Equilibrium</vt:lpstr>
      <vt:lpstr>  Potential for Cooperation: Repeated Games</vt:lpstr>
      <vt:lpstr>  Hawk-Dove Game</vt:lpstr>
      <vt:lpstr>  Hawk-Dove Game</vt:lpstr>
      <vt:lpstr>  Hotelling’s Law</vt:lpstr>
      <vt:lpstr>  Hotelling’s Law</vt:lpstr>
      <vt:lpstr>  Hotelling’s Law</vt:lpstr>
      <vt:lpstr>  Dynamic Games: Decision Trees</vt:lpstr>
      <vt:lpstr>  Dynamic Games: Decision Trees</vt:lpstr>
      <vt:lpstr>  Dynamic Games: Decision Trees</vt:lpstr>
      <vt:lpstr>  Dynamic Games: Decision Trees</vt:lpstr>
      <vt:lpstr>  Dynamic Games: Pirate Game</vt:lpstr>
      <vt:lpstr>  Dynamic Games: Pirate Game</vt:lpstr>
      <vt:lpstr>  Dynamic Games: Pirate Game</vt:lpstr>
      <vt:lpstr>PowerPoint Presentation</vt:lpstr>
      <vt:lpstr>  Recap</vt:lpstr>
      <vt:lpstr>  Recap</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Brian Park</dc:creator>
  <cp:keywords/>
  <dc:description>generated using python-pptx</dc:description>
  <cp:lastModifiedBy>Brian Park</cp:lastModifiedBy>
  <cp:revision>590</cp:revision>
  <dcterms:created xsi:type="dcterms:W3CDTF">2013-01-27T09:14:16Z</dcterms:created>
  <dcterms:modified xsi:type="dcterms:W3CDTF">2025-12-03T19:34:35Z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178b066-ece4-42d6-be80-b911ff775fa2_Enabled">
    <vt:lpwstr>true</vt:lpwstr>
  </property>
  <property fmtid="{D5CDD505-2E9C-101B-9397-08002B2CF9AE}" pid="3" name="MSIP_Label_5178b066-ece4-42d6-be80-b911ff775fa2_SetDate">
    <vt:lpwstr>2025-09-24T18:17:42Z</vt:lpwstr>
  </property>
  <property fmtid="{D5CDD505-2E9C-101B-9397-08002B2CF9AE}" pid="4" name="MSIP_Label_5178b066-ece4-42d6-be80-b911ff775fa2_Method">
    <vt:lpwstr>Privileged</vt:lpwstr>
  </property>
  <property fmtid="{D5CDD505-2E9C-101B-9397-08002B2CF9AE}" pid="5" name="MSIP_Label_5178b066-ece4-42d6-be80-b911ff775fa2_Name">
    <vt:lpwstr>Public</vt:lpwstr>
  </property>
  <property fmtid="{D5CDD505-2E9C-101B-9397-08002B2CF9AE}" pid="6" name="MSIP_Label_5178b066-ece4-42d6-be80-b911ff775fa2_SiteId">
    <vt:lpwstr>4881a8fa-b252-4912-b93a-7806c41bbe91</vt:lpwstr>
  </property>
  <property fmtid="{D5CDD505-2E9C-101B-9397-08002B2CF9AE}" pid="7" name="MSIP_Label_5178b066-ece4-42d6-be80-b911ff775fa2_ActionId">
    <vt:lpwstr>5b7f0eae-2a30-4cf8-86c7-eaabe8636cb8</vt:lpwstr>
  </property>
  <property fmtid="{D5CDD505-2E9C-101B-9397-08002B2CF9AE}" pid="8" name="MSIP_Label_5178b066-ece4-42d6-be80-b911ff775fa2_ContentBits">
    <vt:lpwstr>0</vt:lpwstr>
  </property>
  <property fmtid="{D5CDD505-2E9C-101B-9397-08002B2CF9AE}" pid="9" name="MSIP_Label_5178b066-ece4-42d6-be80-b911ff775fa2_Tag">
    <vt:lpwstr>10, 0, 1, 1</vt:lpwstr>
  </property>
</Properties>
</file>