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66" r:id="rId3"/>
    <p:sldId id="605" r:id="rId4"/>
    <p:sldId id="265" r:id="rId5"/>
    <p:sldId id="756" r:id="rId6"/>
    <p:sldId id="822" r:id="rId7"/>
    <p:sldId id="815" r:id="rId8"/>
    <p:sldId id="821" r:id="rId9"/>
    <p:sldId id="816" r:id="rId10"/>
    <p:sldId id="823" r:id="rId11"/>
    <p:sldId id="817" r:id="rId12"/>
    <p:sldId id="733" r:id="rId13"/>
    <p:sldId id="818" r:id="rId14"/>
    <p:sldId id="819" r:id="rId15"/>
    <p:sldId id="820" r:id="rId16"/>
    <p:sldId id="825" r:id="rId17"/>
    <p:sldId id="826" r:id="rId18"/>
    <p:sldId id="827" r:id="rId19"/>
    <p:sldId id="828" r:id="rId20"/>
    <p:sldId id="777" r:id="rId21"/>
    <p:sldId id="830" r:id="rId22"/>
    <p:sldId id="832" r:id="rId23"/>
    <p:sldId id="831" r:id="rId24"/>
    <p:sldId id="833" r:id="rId25"/>
    <p:sldId id="829" r:id="rId26"/>
    <p:sldId id="836" r:id="rId27"/>
    <p:sldId id="835" r:id="rId28"/>
    <p:sldId id="837" r:id="rId29"/>
    <p:sldId id="838" r:id="rId30"/>
    <p:sldId id="839" r:id="rId31"/>
    <p:sldId id="840" r:id="rId32"/>
    <p:sldId id="841" r:id="rId33"/>
    <p:sldId id="834" r:id="rId34"/>
    <p:sldId id="824" r:id="rId35"/>
    <p:sldId id="843" r:id="rId36"/>
    <p:sldId id="844" r:id="rId37"/>
    <p:sldId id="845" r:id="rId38"/>
    <p:sldId id="847" r:id="rId39"/>
    <p:sldId id="846" r:id="rId40"/>
    <p:sldId id="842" r:id="rId41"/>
    <p:sldId id="604" r:id="rId42"/>
    <p:sldId id="785" r:id="rId4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7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67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hhLXZB3kRw?feature=oembed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7UfPdwPqFM?feature=oembed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/>
              <a:t>P</a:t>
            </a:r>
            <a:r>
              <a:rPr lang="en-US" sz="4000" dirty="0"/>
              <a:t>RINCIPLES OF </a:t>
            </a:r>
            <a:r>
              <a:rPr lang="en-US" sz="4800" dirty="0"/>
              <a:t>G</a:t>
            </a:r>
            <a:r>
              <a:rPr lang="en-US" sz="4000" dirty="0"/>
              <a:t>LOBAL </a:t>
            </a:r>
            <a:r>
              <a:rPr lang="en-US" sz="4800" dirty="0"/>
              <a:t>E</a:t>
            </a:r>
            <a:r>
              <a:rPr lang="en-US" sz="4000" dirty="0"/>
              <a:t>CONOMICS</a:t>
            </a:r>
            <a:endParaRPr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16: Monopoly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4C99E-C2A6-F6A7-3728-0BA1E65A7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0042F-7719-229C-74A3-B348D4425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9" y="1300900"/>
            <a:ext cx="736080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Alexander Graham Bell’s Bell System, led by AT&amp;T, dominated U.S. telephone service for most of the 20th century.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network’s high fixed costs made it inefficient for multiple firms to build parallel infrastructures.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U.S. government recognized AT&amp;T as a regulated natural monopoly under the Kingsbury Commitment (1913), but later its monopoly was dismantled in 1984.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AT&amp;T remains a textbook example of a natural monopoly in telecommunications.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7D3BE0-D967-E66B-6580-4D055157C9A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C1018-F8B8-B320-7216-C5389549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Historical Example: AT&amp;T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DD681-CC4D-EBDF-A6F8-82D4B251A79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6936F-6211-2D62-B4CA-02E9E034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6991E-65B8-5502-A70A-F27E7ADA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B03E83-C3A6-A713-EEC1-43A50A25A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1" y="1427532"/>
            <a:ext cx="366562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26BC4-D763-0387-3B01-8A29FC2BE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280FC-C07C-A630-1BDB-00198372E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256" y="1300900"/>
            <a:ext cx="73127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 firm that pioneers a superior technology can achieve a large cost or quality advantage over competitors.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When rivals cannot replicate the technology quickly, the firm may act like a monopoly in the short term.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TSMC dominates global semiconductor fabrication through unmatched technological precision and scale.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Xerox commercialized the first plain-paper copier in 1959, far ahead of competitors using older duplicating methods.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IBM dominated mainframe computing from the 1950s through the 1970s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Such monopolies are often temporary, as technology eventually diffuses or rivals catch up.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8E3DC3-E41A-830F-BBC5-808176554CB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31D8B-AF0A-3741-DA63-73502679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Causes of Monopolies: Technological Advantage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9E5D1-6420-048C-EF68-666FE072191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AEEC5-A669-A37F-6181-6BF39B13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E700E-54CE-6BA6-DB32-708494B7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5124" name="Picture 4" descr="TSMC Jumps on 40% Year-Over-Year Q2 Revenue Increase">
            <a:extLst>
              <a:ext uri="{FF2B5EF4-FFF2-40B4-BE49-F238E27FC236}">
                <a16:creationId xmlns:a16="http://schemas.microsoft.com/office/drawing/2014/main" id="{CD5357B5-F018-2ACD-F6B4-80EE1569E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r="10317"/>
          <a:stretch>
            <a:fillRect/>
          </a:stretch>
        </p:blipFill>
        <p:spPr bwMode="auto">
          <a:xfrm>
            <a:off x="541771" y="1427532"/>
            <a:ext cx="369323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329A38-8B8E-329D-C5B4-6D2B6A4EB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40F2EF-0142-E0CE-0AC9-A320D18BE4C4}"/>
              </a:ext>
            </a:extLst>
          </p:cNvPr>
          <p:cNvSpPr txBox="1"/>
          <p:nvPr/>
        </p:nvSpPr>
        <p:spPr>
          <a:xfrm>
            <a:off x="0" y="2644170"/>
            <a:ext cx="12188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Pricing and Production</a:t>
            </a:r>
          </a:p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Decisions of Monopolies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0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AE485-7D51-B722-14BF-B99E7FFAD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65982-2A50-C7B8-FB99-4AA1243C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key difference between a firm in a competitive market and a monopoly is the firm’s ability to influence market prices.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An individual firm in a competitive market: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Is a price taker with no control over the market price of its good or service.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Faces a very small share of total market demand, so the demand curve it perceives is perfectly elastic (horizontal).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monopolist:</a:t>
            </a:r>
            <a:endParaRPr lang="en-US" altLang="zh-TW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Is the only firm supplying the good or service in the market.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Faces the entire market demand curve, which is downward sloping and not perfectly elastic.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Therefore, can influence the market price by adjusting the quantity it produces.</a:t>
            </a:r>
          </a:p>
          <a:p>
            <a:pPr marL="1828800" lvl="4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189EB7-26F9-8134-73AA-3F23FAB563B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71D6A-574E-B01D-135E-4F89CF09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Monopoly vs. Competition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C4A67E-CA89-5573-2C87-F1F495E87BA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99ED7-D237-014C-A318-9B415DC8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F7C1D-EB3A-5427-C4B3-BA868AE0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199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ADB4F-9EA9-3B1C-FF91-9ED0DCDE0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47906-7D5C-3940-794A-D45B0449F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008" y="1300900"/>
            <a:ext cx="5868046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 a monopoly producer is given the following table.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Q1: What is the firm’s Total Revenue?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formula for calculating TR is P×Q.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Q2: What is the firm’s Marginal Revenue?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additional revenue gained from selling one more unit of output.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Q3: What is the firm’s Average Revenue?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formula for calculating AR is TR/Q.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434046-047A-F113-18B0-5C3A521A27E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F7B3B-70AB-DDAB-8CA0-9E6DAAD79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Monopoly’s Revenue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8E5461-6986-2D69-8EF0-75E4914E52E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31142-DC81-0EC2-BEDB-11D9A59C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F48ED-4021-D61D-A781-D2F00583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578507-6653-F9C3-8030-B01732711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55421"/>
              </p:ext>
            </p:extLst>
          </p:nvPr>
        </p:nvGraphicFramePr>
        <p:xfrm>
          <a:off x="457199" y="1333909"/>
          <a:ext cx="5217831" cy="490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455">
                  <a:extLst>
                    <a:ext uri="{9D8B030D-6E8A-4147-A177-3AD203B41FA5}">
                      <a16:colId xmlns:a16="http://schemas.microsoft.com/office/drawing/2014/main" val="1696123867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3206361681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3521804674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1432700049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851605352"/>
                    </a:ext>
                  </a:extLst>
                </a:gridCol>
              </a:tblGrid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Quantity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Total 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Marginal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Average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86557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2589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03040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48751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0878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4997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08171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127394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14472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20354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0E9BAC7-9946-AE59-B421-CD1CC2C8C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984748"/>
              </p:ext>
            </p:extLst>
          </p:nvPr>
        </p:nvGraphicFramePr>
        <p:xfrm>
          <a:off x="457199" y="1333909"/>
          <a:ext cx="5217831" cy="490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455">
                  <a:extLst>
                    <a:ext uri="{9D8B030D-6E8A-4147-A177-3AD203B41FA5}">
                      <a16:colId xmlns:a16="http://schemas.microsoft.com/office/drawing/2014/main" val="1696123867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3206361681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3521804674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1432700049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851605352"/>
                    </a:ext>
                  </a:extLst>
                </a:gridCol>
              </a:tblGrid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Quantity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Total 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Marginal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Average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86557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2589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03040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48751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0878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4997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08171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127394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14472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20354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F05959-8934-3B23-25D1-447715738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516601"/>
              </p:ext>
            </p:extLst>
          </p:nvPr>
        </p:nvGraphicFramePr>
        <p:xfrm>
          <a:off x="457199" y="1333909"/>
          <a:ext cx="5217831" cy="490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455">
                  <a:extLst>
                    <a:ext uri="{9D8B030D-6E8A-4147-A177-3AD203B41FA5}">
                      <a16:colId xmlns:a16="http://schemas.microsoft.com/office/drawing/2014/main" val="1696123867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3206361681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3521804674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1432700049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851605352"/>
                    </a:ext>
                  </a:extLst>
                </a:gridCol>
              </a:tblGrid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Quantity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Total 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Marginal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Average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86557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2589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03040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48751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0878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4997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08171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127394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-$2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14472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-$4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20354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517A3DD-D8BE-D524-3ADF-75B66E00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684293"/>
              </p:ext>
            </p:extLst>
          </p:nvPr>
        </p:nvGraphicFramePr>
        <p:xfrm>
          <a:off x="457199" y="1333909"/>
          <a:ext cx="5217831" cy="490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455">
                  <a:extLst>
                    <a:ext uri="{9D8B030D-6E8A-4147-A177-3AD203B41FA5}">
                      <a16:colId xmlns:a16="http://schemas.microsoft.com/office/drawing/2014/main" val="1696123867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3206361681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3521804674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1432700049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851605352"/>
                    </a:ext>
                  </a:extLst>
                </a:gridCol>
              </a:tblGrid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Quantity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Total 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Marginal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Average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86557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2589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03040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48751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0878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4997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08171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127394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-$2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14472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-$4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203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6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F5741-4BF1-39C4-44E9-7F24FA8D9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3A4A4-5C46-A55E-FABC-8107D801C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008" y="1300900"/>
            <a:ext cx="5868046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Notice that the monopolist’s marginal revenue (MR) is less than the price (P).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a monopolist increases its output, it faces two opposing forces on its TR: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Output Effect: More output is sold (Q↑), which increases the firm’s total revenue.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Price Effect: The market price falls (P↓), which decreases the firm’s total revenue.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firm in a competitive market does not face the price effect, and its marginal revenue is equal to the market price at all quantities.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BF24FF-BFDE-42B4-8C81-0AFEA9C7E76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01041-A596-6FFD-0709-9D67FCDD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Monopoly’s Revenue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83037-395A-2D75-7A4F-1C50084BB10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D796B-E1EE-44B7-1CB6-DBDA134F4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00EE1-16FE-F7A5-35EE-105CF708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5B2252-BF18-79E3-0D0A-883B2DA1E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8887"/>
              </p:ext>
            </p:extLst>
          </p:nvPr>
        </p:nvGraphicFramePr>
        <p:xfrm>
          <a:off x="457199" y="1333909"/>
          <a:ext cx="5217831" cy="490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455">
                  <a:extLst>
                    <a:ext uri="{9D8B030D-6E8A-4147-A177-3AD203B41FA5}">
                      <a16:colId xmlns:a16="http://schemas.microsoft.com/office/drawing/2014/main" val="1696123867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3206361681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3521804674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1432700049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851605352"/>
                    </a:ext>
                  </a:extLst>
                </a:gridCol>
              </a:tblGrid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Quantity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Total 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Marginal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Average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86557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2589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03040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48751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0878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4997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08171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127394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-$2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14472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-$4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203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7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850D-345B-A976-C4D6-4B823A7B1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9C972-612C-DAE4-20EE-F03738119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008" y="1300900"/>
            <a:ext cx="5868046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Let’s plot a graph showing the relationship between a monopolist’s demand curve (D) and marginal revenue curve (MR):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AC1E56-3856-5471-B0DE-858DDB6B70C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BABA4-4147-5051-7168-1F6CCDAE8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Monopoly’s Revenue Visualized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360CB9-3FA9-29FA-A0FA-9EC04CD780D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E9115-F08C-9BFA-346D-40E450F8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FA6E5-6FD0-7680-9B97-E5CCDC86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088E2D6-2DFA-B233-C424-F4739F45F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58379"/>
              </p:ext>
            </p:extLst>
          </p:nvPr>
        </p:nvGraphicFramePr>
        <p:xfrm>
          <a:off x="6104115" y="2450026"/>
          <a:ext cx="5217831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455">
                  <a:extLst>
                    <a:ext uri="{9D8B030D-6E8A-4147-A177-3AD203B41FA5}">
                      <a16:colId xmlns:a16="http://schemas.microsoft.com/office/drawing/2014/main" val="1696123867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3206361681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3521804674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1432700049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851605352"/>
                    </a:ext>
                  </a:extLst>
                </a:gridCol>
              </a:tblGrid>
              <a:tr h="50735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Quantity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Total 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Marginal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Average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86557"/>
                  </a:ext>
                </a:extLst>
              </a:tr>
              <a:tr h="2899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258951"/>
                  </a:ext>
                </a:extLst>
              </a:tr>
              <a:tr h="2899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03040"/>
                  </a:ext>
                </a:extLst>
              </a:tr>
              <a:tr h="2899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487515"/>
                  </a:ext>
                </a:extLst>
              </a:tr>
              <a:tr h="2899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08781"/>
                  </a:ext>
                </a:extLst>
              </a:tr>
              <a:tr h="2899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499751"/>
                  </a:ext>
                </a:extLst>
              </a:tr>
              <a:tr h="2899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081711"/>
                  </a:ext>
                </a:extLst>
              </a:tr>
              <a:tr h="2899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127394"/>
                  </a:ext>
                </a:extLst>
              </a:tr>
              <a:tr h="2899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-$2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144725"/>
                  </a:ext>
                </a:extLst>
              </a:tr>
              <a:tr h="2899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-$4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20354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4A7B25E-F647-9A9C-F4E7-B52DF5EEDE69}"/>
              </a:ext>
            </a:extLst>
          </p:cNvPr>
          <p:cNvGrpSpPr/>
          <p:nvPr/>
        </p:nvGrpSpPr>
        <p:grpSpPr>
          <a:xfrm>
            <a:off x="432091" y="1220966"/>
            <a:ext cx="4918321" cy="4985132"/>
            <a:chOff x="118872" y="1047820"/>
            <a:chExt cx="4918321" cy="498513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39259B9-F341-32CD-D743-8DD5690929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080" y="1664208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080ED4-5778-20CD-9C75-36E79BCCAAF3}"/>
                </a:ext>
              </a:extLst>
            </p:cNvPr>
            <p:cNvSpPr txBox="1"/>
            <p:nvPr/>
          </p:nvSpPr>
          <p:spPr>
            <a:xfrm>
              <a:off x="118872" y="1047820"/>
              <a:ext cx="10424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Cost and</a:t>
              </a:r>
            </a:p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Revenue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4E9F0AB-E976-DDA3-5BAC-52D2423C2B5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536438" y="3551140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21F1F3-91C8-07FB-E3D8-A4752323F9F6}"/>
                </a:ext>
              </a:extLst>
            </p:cNvPr>
            <p:cNvSpPr txBox="1"/>
            <p:nvPr/>
          </p:nvSpPr>
          <p:spPr>
            <a:xfrm>
              <a:off x="3994777" y="5663620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Output</a:t>
              </a:r>
              <a:endParaRPr lang="en-US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EE7CF23-ED1F-14FD-3485-7A6B26A8D6F7}"/>
              </a:ext>
            </a:extLst>
          </p:cNvPr>
          <p:cNvGrpSpPr/>
          <p:nvPr/>
        </p:nvGrpSpPr>
        <p:grpSpPr>
          <a:xfrm>
            <a:off x="965200" y="2171700"/>
            <a:ext cx="4239776" cy="3648798"/>
            <a:chOff x="965200" y="2171700"/>
            <a:chExt cx="4239776" cy="364879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5FA4CD-512A-C9B3-ED02-33046318807C}"/>
                </a:ext>
              </a:extLst>
            </p:cNvPr>
            <p:cNvCxnSpPr>
              <a:cxnSpLocks/>
            </p:cNvCxnSpPr>
            <p:nvPr/>
          </p:nvCxnSpPr>
          <p:spPr>
            <a:xfrm>
              <a:off x="965200" y="2171700"/>
              <a:ext cx="3828578" cy="3648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398AE4-F83D-0F3C-D69E-7588426BB93F}"/>
                </a:ext>
              </a:extLst>
            </p:cNvPr>
            <p:cNvSpPr txBox="1"/>
            <p:nvPr/>
          </p:nvSpPr>
          <p:spPr>
            <a:xfrm>
              <a:off x="4572224" y="5412269"/>
              <a:ext cx="6327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7030A0"/>
                  </a:solidFill>
                  <a:latin typeface="Garamond" panose="02020404030301010803" pitchFamily="18" charset="0"/>
                </a:rPr>
                <a:t>D</a:t>
              </a:r>
              <a:endParaRPr lang="en-US" dirty="0">
                <a:solidFill>
                  <a:srgbClr val="7030A0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A61A78F-AC01-ECEE-6F75-3101B8C4D1C7}"/>
              </a:ext>
            </a:extLst>
          </p:cNvPr>
          <p:cNvGrpSpPr/>
          <p:nvPr/>
        </p:nvGrpSpPr>
        <p:grpSpPr>
          <a:xfrm>
            <a:off x="965200" y="2178050"/>
            <a:ext cx="2408894" cy="3650582"/>
            <a:chOff x="965200" y="2178050"/>
            <a:chExt cx="2408894" cy="365058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C5D7365-4000-573B-2FDB-78DFAA3151FA}"/>
                </a:ext>
              </a:extLst>
            </p:cNvPr>
            <p:cNvCxnSpPr>
              <a:cxnSpLocks/>
            </p:cNvCxnSpPr>
            <p:nvPr/>
          </p:nvCxnSpPr>
          <p:spPr>
            <a:xfrm>
              <a:off x="965200" y="2178050"/>
              <a:ext cx="1921376" cy="365058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BD133B-1E75-FC26-3F38-A6E457DCCC3C}"/>
                </a:ext>
              </a:extLst>
            </p:cNvPr>
            <p:cNvSpPr txBox="1"/>
            <p:nvPr/>
          </p:nvSpPr>
          <p:spPr>
            <a:xfrm>
              <a:off x="2741342" y="5412269"/>
              <a:ext cx="6327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Garamond" panose="02020404030301010803" pitchFamily="18" charset="0"/>
                </a:rPr>
                <a:t>MR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6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1FA50-3EE7-BE80-256D-922F9C04B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B8D8B4-6D19-CB2F-C223-05FACAA89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79008" y="1300900"/>
                <a:ext cx="5868046" cy="5081046"/>
              </a:xfrm>
            </p:spPr>
            <p:txBody>
              <a:bodyPr>
                <a:norm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principle of profit maximization for a monopolist is identical to that of a firm in a competitive market:</a:t>
                </a:r>
              </a:p>
              <a:p>
                <a:pPr lvl="2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600" dirty="0"/>
              </a:p>
              <a:p>
                <a:pPr lvl="2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6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monopolist produces the quantity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m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TW" sz="2400" dirty="0"/>
                  <a:t>, where marginal revenue equals marginal cost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price charged by the monopolist is determined by consumers’ willingness to pay (WTP) on the demand curve, which corresponds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b="0" i="0" dirty="0" smtClean="0">
                            <a:latin typeface="Garamond" panose="02020404030301010803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m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TW" sz="2400" dirty="0"/>
                  <a:t>.</a:t>
                </a:r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B8D8B4-6D19-CB2F-C223-05FACAA89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9008" y="1300900"/>
                <a:ext cx="5868046" cy="5081046"/>
              </a:xfrm>
              <a:blipFill>
                <a:blip r:embed="rId2"/>
                <a:stretch>
                  <a:fillRect l="-1350" t="-959" r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3CC1593-C55B-3F02-57C4-D778C6CDBC4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796E1-B776-E8CB-0138-3FF050ADA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Monopoly’s Profit Maximization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A3D7D1-EE3C-5808-A227-AD89D0615E1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3AD0E-7C9A-72D8-12FD-1559D293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B874F-AB1E-4B49-B4AB-ADB9672E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A8FCEF3-621A-DA6C-19A0-922F52770DCF}"/>
              </a:ext>
            </a:extLst>
          </p:cNvPr>
          <p:cNvGrpSpPr/>
          <p:nvPr/>
        </p:nvGrpSpPr>
        <p:grpSpPr>
          <a:xfrm>
            <a:off x="745311" y="1837354"/>
            <a:ext cx="4605101" cy="4368744"/>
            <a:chOff x="432092" y="1664208"/>
            <a:chExt cx="4605101" cy="4368744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903546D-8816-C64E-84EC-D629CA6BBF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080" y="1664208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14903C5-ECEA-85E8-DFBC-A8374468ED2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536438" y="3551140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B4FCC9E-BCB6-4003-62A4-A1FFA893E008}"/>
                </a:ext>
              </a:extLst>
            </p:cNvPr>
            <p:cNvSpPr txBox="1"/>
            <p:nvPr/>
          </p:nvSpPr>
          <p:spPr>
            <a:xfrm>
              <a:off x="3994777" y="5663620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Output</a:t>
              </a:r>
              <a:endParaRPr lang="en-US" dirty="0">
                <a:latin typeface="Garamond" panose="02020404030301010803" pitchFamily="18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E6E780B-F21C-7C10-B6C3-949C92D7B0CA}"/>
              </a:ext>
            </a:extLst>
          </p:cNvPr>
          <p:cNvCxnSpPr>
            <a:cxnSpLocks/>
          </p:cNvCxnSpPr>
          <p:nvPr/>
        </p:nvCxnSpPr>
        <p:spPr>
          <a:xfrm>
            <a:off x="965200" y="2178050"/>
            <a:ext cx="1921376" cy="36505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9A258C1-43D9-336A-67C0-A8CC7BC26A1C}"/>
              </a:ext>
            </a:extLst>
          </p:cNvPr>
          <p:cNvGrpSpPr/>
          <p:nvPr/>
        </p:nvGrpSpPr>
        <p:grpSpPr>
          <a:xfrm>
            <a:off x="965200" y="2171700"/>
            <a:ext cx="4239776" cy="3648798"/>
            <a:chOff x="965200" y="2171700"/>
            <a:chExt cx="4239776" cy="3648798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D7FA8AD-1905-2D5B-6736-4C5A5C66062C}"/>
                </a:ext>
              </a:extLst>
            </p:cNvPr>
            <p:cNvCxnSpPr>
              <a:cxnSpLocks/>
            </p:cNvCxnSpPr>
            <p:nvPr/>
          </p:nvCxnSpPr>
          <p:spPr>
            <a:xfrm>
              <a:off x="965200" y="2171700"/>
              <a:ext cx="3828578" cy="3648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6965E6D-FBD8-A0CC-3EC7-F4B4E4F61B2A}"/>
                </a:ext>
              </a:extLst>
            </p:cNvPr>
            <p:cNvSpPr txBox="1"/>
            <p:nvPr/>
          </p:nvSpPr>
          <p:spPr>
            <a:xfrm>
              <a:off x="4572224" y="5412269"/>
              <a:ext cx="6327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7030A0"/>
                  </a:solidFill>
                  <a:latin typeface="Garamond" panose="02020404030301010803" pitchFamily="18" charset="0"/>
                </a:rPr>
                <a:t>D</a:t>
              </a:r>
              <a:endParaRPr lang="en-US" dirty="0">
                <a:solidFill>
                  <a:srgbClr val="7030A0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F1395E2-1FEB-1D25-8447-0C9A0282BE31}"/>
              </a:ext>
            </a:extLst>
          </p:cNvPr>
          <p:cNvSpPr txBox="1"/>
          <p:nvPr/>
        </p:nvSpPr>
        <p:spPr>
          <a:xfrm>
            <a:off x="2741342" y="5412269"/>
            <a:ext cx="632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Garamond" panose="02020404030301010803" pitchFamily="18" charset="0"/>
              </a:rPr>
              <a:t>MR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D07B5D2-B11E-8B44-3834-89A4AA7AA6BD}"/>
              </a:ext>
            </a:extLst>
          </p:cNvPr>
          <p:cNvCxnSpPr>
            <a:cxnSpLocks/>
          </p:cNvCxnSpPr>
          <p:nvPr/>
        </p:nvCxnSpPr>
        <p:spPr>
          <a:xfrm flipV="1">
            <a:off x="1278407" y="2529238"/>
            <a:ext cx="2951534" cy="2928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7641175-C2EA-82F3-0AB1-88BDDB6D0C87}"/>
              </a:ext>
            </a:extLst>
          </p:cNvPr>
          <p:cNvSpPr txBox="1"/>
          <p:nvPr/>
        </p:nvSpPr>
        <p:spPr>
          <a:xfrm>
            <a:off x="4175974" y="2344572"/>
            <a:ext cx="585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Garamond" panose="02020404030301010803" pitchFamily="18" charset="0"/>
              </a:rPr>
              <a:t>MC</a:t>
            </a:r>
            <a:endParaRPr lang="en-US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9C38843-BF68-2076-D4F3-87A9ACFD0615}"/>
              </a:ext>
            </a:extLst>
          </p:cNvPr>
          <p:cNvCxnSpPr>
            <a:cxnSpLocks/>
          </p:cNvCxnSpPr>
          <p:nvPr/>
        </p:nvCxnSpPr>
        <p:spPr>
          <a:xfrm flipV="1">
            <a:off x="953299" y="1837354"/>
            <a:ext cx="0" cy="4208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C2B58B1-DF95-A7C3-AFDF-AD0417D56C32}"/>
              </a:ext>
            </a:extLst>
          </p:cNvPr>
          <p:cNvCxnSpPr>
            <a:cxnSpLocks/>
          </p:cNvCxnSpPr>
          <p:nvPr/>
        </p:nvCxnSpPr>
        <p:spPr>
          <a:xfrm rot="5400000" flipV="1">
            <a:off x="2849657" y="3724286"/>
            <a:ext cx="0" cy="4208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181B954-78C7-8CDC-2104-F32FD23B92D0}"/>
              </a:ext>
            </a:extLst>
          </p:cNvPr>
          <p:cNvSpPr txBox="1"/>
          <p:nvPr/>
        </p:nvSpPr>
        <p:spPr>
          <a:xfrm>
            <a:off x="3942140" y="3270555"/>
            <a:ext cx="632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  <a:latin typeface="Garamond" panose="02020404030301010803" pitchFamily="18" charset="0"/>
              </a:rPr>
              <a:t>ATC</a:t>
            </a:r>
            <a:endParaRPr lang="en-US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EF3CA6E-EFE6-E6A4-4A60-3A4796636B12}"/>
              </a:ext>
            </a:extLst>
          </p:cNvPr>
          <p:cNvSpPr/>
          <p:nvPr/>
        </p:nvSpPr>
        <p:spPr>
          <a:xfrm>
            <a:off x="1352016" y="3457575"/>
            <a:ext cx="2657475" cy="1564183"/>
          </a:xfrm>
          <a:custGeom>
            <a:avLst/>
            <a:gdLst>
              <a:gd name="connsiteX0" fmla="*/ 0 w 2657475"/>
              <a:gd name="connsiteY0" fmla="*/ 876300 h 1564183"/>
              <a:gd name="connsiteX1" fmla="*/ 571500 w 2657475"/>
              <a:gd name="connsiteY1" fmla="*/ 1533525 h 1564183"/>
              <a:gd name="connsiteX2" fmla="*/ 2657475 w 2657475"/>
              <a:gd name="connsiteY2" fmla="*/ 0 h 156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7475" h="1564183">
                <a:moveTo>
                  <a:pt x="0" y="876300"/>
                </a:moveTo>
                <a:cubicBezTo>
                  <a:pt x="64294" y="1277937"/>
                  <a:pt x="128588" y="1679575"/>
                  <a:pt x="571500" y="1533525"/>
                </a:cubicBezTo>
                <a:cubicBezTo>
                  <a:pt x="1014412" y="1387475"/>
                  <a:pt x="1835943" y="693737"/>
                  <a:pt x="2657475" y="0"/>
                </a:cubicBezTo>
              </a:path>
            </a:pathLst>
          </a:cu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163F994-8156-ABD3-99B0-8C27EA053946}"/>
              </a:ext>
            </a:extLst>
          </p:cNvPr>
          <p:cNvSpPr/>
          <p:nvPr/>
        </p:nvSpPr>
        <p:spPr>
          <a:xfrm>
            <a:off x="6254222" y="2494656"/>
            <a:ext cx="4969403" cy="439980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Profit is maximized when MR=MC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70D21A9-9B65-3CED-2183-7075CDEF6120}"/>
              </a:ext>
            </a:extLst>
          </p:cNvPr>
          <p:cNvGrpSpPr/>
          <p:nvPr/>
        </p:nvGrpSpPr>
        <p:grpSpPr>
          <a:xfrm>
            <a:off x="1943815" y="4506485"/>
            <a:ext cx="519692" cy="1644883"/>
            <a:chOff x="1943815" y="4506485"/>
            <a:chExt cx="519692" cy="164488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A37DA23-3023-97F9-506F-F7BC2D07B220}"/>
                </a:ext>
              </a:extLst>
            </p:cNvPr>
            <p:cNvSpPr/>
            <p:nvPr/>
          </p:nvSpPr>
          <p:spPr>
            <a:xfrm>
              <a:off x="2172123" y="4506485"/>
              <a:ext cx="63077" cy="630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C562156-06A0-FBFF-131D-5F7E64B9E7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3661" y="4569562"/>
              <a:ext cx="0" cy="1250936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A4F4E28-B07D-9A3D-4924-4AD89B285A35}"/>
                    </a:ext>
                  </a:extLst>
                </p:cNvPr>
                <p:cNvSpPr txBox="1"/>
                <p:nvPr/>
              </p:nvSpPr>
              <p:spPr>
                <a:xfrm>
                  <a:off x="1943815" y="5812814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latin typeface="Garamond" panose="02020404030301010803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600" b="0" i="0" dirty="0" smtClean="0">
                                <a:latin typeface="Garamond" panose="02020404030301010803" pitchFamily="18" charset="0"/>
                              </a:rPr>
                              <m:t>m</m:t>
                            </m:r>
                          </m:sub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A4F4E28-B07D-9A3D-4924-4AD89B285A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815" y="5812814"/>
                  <a:ext cx="519692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A73A6CC-E126-5970-D043-47CD1B2A6369}"/>
              </a:ext>
            </a:extLst>
          </p:cNvPr>
          <p:cNvGrpSpPr/>
          <p:nvPr/>
        </p:nvGrpSpPr>
        <p:grpSpPr>
          <a:xfrm>
            <a:off x="446932" y="3179048"/>
            <a:ext cx="1790870" cy="1358975"/>
            <a:chOff x="446932" y="3179048"/>
            <a:chExt cx="1790870" cy="13589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227B77D-4504-2C15-F9D5-E1D5AAB5D4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3661" y="3371850"/>
              <a:ext cx="0" cy="1166173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1A6D886-010F-6A62-B395-7827874B3271}"/>
                </a:ext>
              </a:extLst>
            </p:cNvPr>
            <p:cNvSpPr/>
            <p:nvPr/>
          </p:nvSpPr>
          <p:spPr>
            <a:xfrm>
              <a:off x="2174725" y="3332177"/>
              <a:ext cx="63077" cy="630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BD67799-6E42-907C-FA1D-BF17EE5B64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5201" y="3363714"/>
              <a:ext cx="1222374" cy="1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802A568-2B59-B4B5-D94E-48194F0410C0}"/>
                    </a:ext>
                  </a:extLst>
                </p:cNvPr>
                <p:cNvSpPr txBox="1"/>
                <p:nvPr/>
              </p:nvSpPr>
              <p:spPr>
                <a:xfrm>
                  <a:off x="446932" y="3179048"/>
                  <a:ext cx="5706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800" b="0" i="0" dirty="0" smtClean="0">
                                <a:latin typeface="Garamond" panose="02020404030301010803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800" dirty="0">
                                <a:latin typeface="Garamond" panose="02020404030301010803" pitchFamily="18" charset="0"/>
                              </a:rPr>
                              <m:t>m</m:t>
                            </m:r>
                          </m:sub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802A568-2B59-B4B5-D94E-48194F0410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2" y="3179048"/>
                  <a:ext cx="57062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31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4" grpId="0"/>
      <p:bldP spid="55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7817B-01DD-FBEA-ED93-DE1E6B94A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B72E0-E2B9-5A3A-B9CC-F332C896E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79008" y="1300900"/>
                <a:ext cx="5868046" cy="5081046"/>
              </a:xfrm>
            </p:spPr>
            <p:txBody>
              <a:bodyPr>
                <a:norm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Notice the difference between monopolies and firms in competitive markets: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In competitive markets: P=MR=MC.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In a monopoly: P&gt;MR=MC.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difference is crucial for understanding the social cost of monopoly power.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monopoly’s total revenue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m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TW" sz="2400" dirty="0"/>
                  <a:t>×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m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TW" sz="2400" dirty="0"/>
                  <a:t>) is represented by the shaded red rectangle in the graph.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B72E0-E2B9-5A3A-B9CC-F332C896E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9008" y="1300900"/>
                <a:ext cx="5868046" cy="5081046"/>
              </a:xfrm>
              <a:blipFill>
                <a:blip r:embed="rId2"/>
                <a:stretch>
                  <a:fillRect l="-1350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411ECAC-74AC-4B4B-06E9-63859F1D5CE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B07F0-0D37-432F-DDDF-4BA998C0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Monopoly’s Profit Maximization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A4B46-3113-CB71-9233-9B673E619B7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D95E3-C461-CA36-AE0C-F366BD9B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FDF24-F4A8-B726-7AE1-D8DB75FA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340DAB-59D3-EA90-AE5D-734C76CCDCB9}"/>
              </a:ext>
            </a:extLst>
          </p:cNvPr>
          <p:cNvGrpSpPr/>
          <p:nvPr/>
        </p:nvGrpSpPr>
        <p:grpSpPr>
          <a:xfrm>
            <a:off x="432091" y="1220966"/>
            <a:ext cx="4918321" cy="4985132"/>
            <a:chOff x="118872" y="1047820"/>
            <a:chExt cx="4918321" cy="4985132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F9C05D7-ECE8-BCCF-308F-62F59C76B6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080" y="1664208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5694FD2-460B-7086-5E11-847D0BDEC241}"/>
                </a:ext>
              </a:extLst>
            </p:cNvPr>
            <p:cNvSpPr txBox="1"/>
            <p:nvPr/>
          </p:nvSpPr>
          <p:spPr>
            <a:xfrm>
              <a:off x="118872" y="1047820"/>
              <a:ext cx="10424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Cost and</a:t>
              </a:r>
            </a:p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Revenue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7553E31-073A-28AE-5F02-7413EEAC790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536438" y="3551140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9E6F7A8-1BA9-D8FE-345B-516D9630B376}"/>
                </a:ext>
              </a:extLst>
            </p:cNvPr>
            <p:cNvSpPr txBox="1"/>
            <p:nvPr/>
          </p:nvSpPr>
          <p:spPr>
            <a:xfrm>
              <a:off x="3994777" y="5663620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Output</a:t>
              </a:r>
              <a:endParaRPr lang="en-US" dirty="0">
                <a:latin typeface="Garamond" panose="02020404030301010803" pitchFamily="18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6FC5713-5884-94F7-EF79-BEC8033A3CEA}"/>
              </a:ext>
            </a:extLst>
          </p:cNvPr>
          <p:cNvCxnSpPr>
            <a:cxnSpLocks/>
          </p:cNvCxnSpPr>
          <p:nvPr/>
        </p:nvCxnSpPr>
        <p:spPr>
          <a:xfrm>
            <a:off x="965200" y="2178050"/>
            <a:ext cx="1921376" cy="36505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BDC0F78-25A8-EB8D-ADD0-74D3B8BEDBE2}"/>
              </a:ext>
            </a:extLst>
          </p:cNvPr>
          <p:cNvGrpSpPr/>
          <p:nvPr/>
        </p:nvGrpSpPr>
        <p:grpSpPr>
          <a:xfrm>
            <a:off x="965200" y="2171700"/>
            <a:ext cx="4239776" cy="3648798"/>
            <a:chOff x="965200" y="2171700"/>
            <a:chExt cx="4239776" cy="3648798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9EDD8F1-BECE-AA33-38AA-5054C7D64167}"/>
                </a:ext>
              </a:extLst>
            </p:cNvPr>
            <p:cNvCxnSpPr>
              <a:cxnSpLocks/>
            </p:cNvCxnSpPr>
            <p:nvPr/>
          </p:nvCxnSpPr>
          <p:spPr>
            <a:xfrm>
              <a:off x="965200" y="2171700"/>
              <a:ext cx="3828578" cy="3648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4EDFD80-CC4C-30FB-7FBC-9D776F7E5886}"/>
                </a:ext>
              </a:extLst>
            </p:cNvPr>
            <p:cNvSpPr txBox="1"/>
            <p:nvPr/>
          </p:nvSpPr>
          <p:spPr>
            <a:xfrm>
              <a:off x="4572224" y="5412269"/>
              <a:ext cx="6327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7030A0"/>
                  </a:solidFill>
                  <a:latin typeface="Garamond" panose="02020404030301010803" pitchFamily="18" charset="0"/>
                </a:rPr>
                <a:t>D</a:t>
              </a:r>
              <a:endParaRPr lang="en-US" dirty="0">
                <a:solidFill>
                  <a:srgbClr val="7030A0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943C76F-6A1D-4B82-CDD0-877166459B63}"/>
              </a:ext>
            </a:extLst>
          </p:cNvPr>
          <p:cNvSpPr txBox="1"/>
          <p:nvPr/>
        </p:nvSpPr>
        <p:spPr>
          <a:xfrm>
            <a:off x="2741342" y="5412269"/>
            <a:ext cx="632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Garamond" panose="02020404030301010803" pitchFamily="18" charset="0"/>
              </a:rPr>
              <a:t>MR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2D400C5-002C-31C6-09D5-9C0BC1DF9EBC}"/>
              </a:ext>
            </a:extLst>
          </p:cNvPr>
          <p:cNvCxnSpPr>
            <a:cxnSpLocks/>
          </p:cNvCxnSpPr>
          <p:nvPr/>
        </p:nvCxnSpPr>
        <p:spPr>
          <a:xfrm flipV="1">
            <a:off x="1278407" y="2529238"/>
            <a:ext cx="2951534" cy="2928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B160940-EFA2-848F-E2AB-EDABE3CD9E14}"/>
              </a:ext>
            </a:extLst>
          </p:cNvPr>
          <p:cNvSpPr txBox="1"/>
          <p:nvPr/>
        </p:nvSpPr>
        <p:spPr>
          <a:xfrm>
            <a:off x="4175974" y="2344572"/>
            <a:ext cx="585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Garamond" panose="02020404030301010803" pitchFamily="18" charset="0"/>
              </a:rPr>
              <a:t>MC</a:t>
            </a:r>
            <a:endParaRPr lang="en-US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D4394BD-6B8A-2CDA-9A07-C1F25BF1DE83}"/>
              </a:ext>
            </a:extLst>
          </p:cNvPr>
          <p:cNvCxnSpPr>
            <a:cxnSpLocks/>
          </p:cNvCxnSpPr>
          <p:nvPr/>
        </p:nvCxnSpPr>
        <p:spPr>
          <a:xfrm flipV="1">
            <a:off x="953299" y="1837354"/>
            <a:ext cx="0" cy="4208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E6EDFE6-D379-B568-EC01-012B0910882C}"/>
              </a:ext>
            </a:extLst>
          </p:cNvPr>
          <p:cNvCxnSpPr>
            <a:cxnSpLocks/>
          </p:cNvCxnSpPr>
          <p:nvPr/>
        </p:nvCxnSpPr>
        <p:spPr>
          <a:xfrm rot="5400000" flipV="1">
            <a:off x="2849657" y="3724286"/>
            <a:ext cx="0" cy="4208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7A7005D-110C-5E54-0040-3D21B0AA6965}"/>
              </a:ext>
            </a:extLst>
          </p:cNvPr>
          <p:cNvSpPr txBox="1"/>
          <p:nvPr/>
        </p:nvSpPr>
        <p:spPr>
          <a:xfrm>
            <a:off x="3942140" y="3270555"/>
            <a:ext cx="632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  <a:latin typeface="Garamond" panose="02020404030301010803" pitchFamily="18" charset="0"/>
              </a:rPr>
              <a:t>ATC</a:t>
            </a:r>
            <a:endParaRPr lang="en-US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4C39847-1429-EF0F-1FAC-414C75995BAB}"/>
              </a:ext>
            </a:extLst>
          </p:cNvPr>
          <p:cNvSpPr/>
          <p:nvPr/>
        </p:nvSpPr>
        <p:spPr>
          <a:xfrm>
            <a:off x="1352016" y="3457575"/>
            <a:ext cx="2657475" cy="1564183"/>
          </a:xfrm>
          <a:custGeom>
            <a:avLst/>
            <a:gdLst>
              <a:gd name="connsiteX0" fmla="*/ 0 w 2657475"/>
              <a:gd name="connsiteY0" fmla="*/ 876300 h 1564183"/>
              <a:gd name="connsiteX1" fmla="*/ 571500 w 2657475"/>
              <a:gd name="connsiteY1" fmla="*/ 1533525 h 1564183"/>
              <a:gd name="connsiteX2" fmla="*/ 2657475 w 2657475"/>
              <a:gd name="connsiteY2" fmla="*/ 0 h 156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7475" h="1564183">
                <a:moveTo>
                  <a:pt x="0" y="876300"/>
                </a:moveTo>
                <a:cubicBezTo>
                  <a:pt x="64294" y="1277937"/>
                  <a:pt x="128588" y="1679575"/>
                  <a:pt x="571500" y="1533525"/>
                </a:cubicBezTo>
                <a:cubicBezTo>
                  <a:pt x="1014412" y="1387475"/>
                  <a:pt x="1835943" y="693737"/>
                  <a:pt x="2657475" y="0"/>
                </a:cubicBezTo>
              </a:path>
            </a:pathLst>
          </a:cu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02287D2-C760-0043-770C-B3A23D231760}"/>
              </a:ext>
            </a:extLst>
          </p:cNvPr>
          <p:cNvGrpSpPr/>
          <p:nvPr/>
        </p:nvGrpSpPr>
        <p:grpSpPr>
          <a:xfrm>
            <a:off x="1943815" y="4506485"/>
            <a:ext cx="519692" cy="1644883"/>
            <a:chOff x="1943815" y="4506485"/>
            <a:chExt cx="519692" cy="164488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7BFBDFB-15CE-B312-434E-2289F76D828A}"/>
                </a:ext>
              </a:extLst>
            </p:cNvPr>
            <p:cNvSpPr/>
            <p:nvPr/>
          </p:nvSpPr>
          <p:spPr>
            <a:xfrm>
              <a:off x="2172123" y="4506485"/>
              <a:ext cx="63077" cy="630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3A3A45B-EB42-28C0-A216-4F13FF6C8E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3661" y="4569562"/>
              <a:ext cx="0" cy="1250936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BF54346-3D1E-951E-F580-69173EBB66F2}"/>
                    </a:ext>
                  </a:extLst>
                </p:cNvPr>
                <p:cNvSpPr txBox="1"/>
                <p:nvPr/>
              </p:nvSpPr>
              <p:spPr>
                <a:xfrm>
                  <a:off x="1943815" y="5812814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latin typeface="Garamond" panose="02020404030301010803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600" b="0" i="0" dirty="0" smtClean="0">
                                <a:latin typeface="Garamond" panose="02020404030301010803" pitchFamily="18" charset="0"/>
                              </a:rPr>
                              <m:t>m</m:t>
                            </m:r>
                          </m:sub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BF54346-3D1E-951E-F580-69173EBB66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815" y="5812814"/>
                  <a:ext cx="519692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12BD041-1497-8DAC-8461-48631C68022A}"/>
              </a:ext>
            </a:extLst>
          </p:cNvPr>
          <p:cNvGrpSpPr/>
          <p:nvPr/>
        </p:nvGrpSpPr>
        <p:grpSpPr>
          <a:xfrm>
            <a:off x="446932" y="3179048"/>
            <a:ext cx="1790870" cy="1358975"/>
            <a:chOff x="446932" y="3179048"/>
            <a:chExt cx="1790870" cy="13589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64E193A-B32F-CBF7-6C12-D0C13C3E9E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3661" y="3371850"/>
              <a:ext cx="0" cy="1166173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DB55D16-0FDD-A988-05A7-70FC410F6D0C}"/>
                </a:ext>
              </a:extLst>
            </p:cNvPr>
            <p:cNvSpPr/>
            <p:nvPr/>
          </p:nvSpPr>
          <p:spPr>
            <a:xfrm>
              <a:off x="2174725" y="3332177"/>
              <a:ext cx="63077" cy="630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2028820-02CF-5AD5-A731-CBA8F1ED8E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5201" y="3363714"/>
              <a:ext cx="1222374" cy="1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667C124A-8937-D461-0FED-FA34A33889C0}"/>
                    </a:ext>
                  </a:extLst>
                </p:cNvPr>
                <p:cNvSpPr txBox="1"/>
                <p:nvPr/>
              </p:nvSpPr>
              <p:spPr>
                <a:xfrm>
                  <a:off x="446932" y="3179048"/>
                  <a:ext cx="5706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800" b="0" i="0" dirty="0" smtClean="0">
                                <a:latin typeface="Garamond" panose="02020404030301010803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800" dirty="0">
                                <a:latin typeface="Garamond" panose="02020404030301010803" pitchFamily="18" charset="0"/>
                              </a:rPr>
                              <m:t>m</m:t>
                            </m:r>
                          </m:sub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667C124A-8937-D461-0FED-FA34A3388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2" y="3179048"/>
                  <a:ext cx="57062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1044AC2-CD03-1292-9A07-90605EB60776}"/>
              </a:ext>
            </a:extLst>
          </p:cNvPr>
          <p:cNvSpPr/>
          <p:nvPr/>
        </p:nvSpPr>
        <p:spPr>
          <a:xfrm>
            <a:off x="953299" y="3363715"/>
            <a:ext cx="1250361" cy="246491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1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AF885-F5D2-01CF-5275-C1CD1D033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943185-88C3-1654-191C-E0337867C3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79008" y="1300900"/>
                <a:ext cx="5868046" cy="5081046"/>
              </a:xfrm>
            </p:spPr>
            <p:txBody>
              <a:bodyPr>
                <a:norm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Meanwhile, the total cost is ATC×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m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TW" sz="2400" dirty="0"/>
                  <a:t>.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TC=(TC/Q)×Q=ATC×Q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monopolist’s total cost is represented by the blue shaded rectangle in the graph.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Therefore, the monopolist’s profit is shown as the yellow shaded rectangle, representing the difference between total revenue and total cost.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943185-88C3-1654-191C-E0337867C3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9008" y="1300900"/>
                <a:ext cx="5868046" cy="5081046"/>
              </a:xfrm>
              <a:blipFill>
                <a:blip r:embed="rId2"/>
                <a:stretch>
                  <a:fillRect l="-1350" t="-1199" r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415D23A-429C-9735-5B49-75F157DD775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41BAC-B96D-936F-F3B7-C23B8999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Monopoly’s Profit Maximization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DB3DC5-0F4B-E252-5189-9AEC2766DC4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D3949-379E-B32C-2AD2-10218161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602B8-6B10-C89B-5C9E-6EAB8D0B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61D5C38-2E51-8C6C-BFF4-C5B2D86428DA}"/>
              </a:ext>
            </a:extLst>
          </p:cNvPr>
          <p:cNvGrpSpPr/>
          <p:nvPr/>
        </p:nvGrpSpPr>
        <p:grpSpPr>
          <a:xfrm>
            <a:off x="432091" y="1220966"/>
            <a:ext cx="4918321" cy="4985132"/>
            <a:chOff x="118872" y="1047820"/>
            <a:chExt cx="4918321" cy="4985132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3E66A99-1251-E2FE-C4EE-2A17832AB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080" y="1664208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114C2B9-67B5-93E3-BC39-6E8446BCB393}"/>
                </a:ext>
              </a:extLst>
            </p:cNvPr>
            <p:cNvSpPr txBox="1"/>
            <p:nvPr/>
          </p:nvSpPr>
          <p:spPr>
            <a:xfrm>
              <a:off x="118872" y="1047820"/>
              <a:ext cx="10424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Cost and</a:t>
              </a:r>
            </a:p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Revenue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083C629-AA35-B7F7-E792-B58982167D9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536438" y="3551140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3724CB-F214-735B-3527-65CBEBA27885}"/>
                </a:ext>
              </a:extLst>
            </p:cNvPr>
            <p:cNvSpPr txBox="1"/>
            <p:nvPr/>
          </p:nvSpPr>
          <p:spPr>
            <a:xfrm>
              <a:off x="3994777" y="5663620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Output</a:t>
              </a:r>
              <a:endParaRPr lang="en-US" dirty="0">
                <a:latin typeface="Garamond" panose="02020404030301010803" pitchFamily="18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1ECEC5B-599F-29E1-FB59-A84D202E4B33}"/>
              </a:ext>
            </a:extLst>
          </p:cNvPr>
          <p:cNvCxnSpPr>
            <a:cxnSpLocks/>
          </p:cNvCxnSpPr>
          <p:nvPr/>
        </p:nvCxnSpPr>
        <p:spPr>
          <a:xfrm>
            <a:off x="965200" y="2178050"/>
            <a:ext cx="1921376" cy="36505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6293591-04AD-1E47-59FF-F27DB4C67DBC}"/>
              </a:ext>
            </a:extLst>
          </p:cNvPr>
          <p:cNvGrpSpPr/>
          <p:nvPr/>
        </p:nvGrpSpPr>
        <p:grpSpPr>
          <a:xfrm>
            <a:off x="965200" y="2171700"/>
            <a:ext cx="4239776" cy="3648798"/>
            <a:chOff x="965200" y="2171700"/>
            <a:chExt cx="4239776" cy="3648798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0DC7656-CE4C-4B41-2873-F3A382A9B432}"/>
                </a:ext>
              </a:extLst>
            </p:cNvPr>
            <p:cNvCxnSpPr>
              <a:cxnSpLocks/>
            </p:cNvCxnSpPr>
            <p:nvPr/>
          </p:nvCxnSpPr>
          <p:spPr>
            <a:xfrm>
              <a:off x="965200" y="2171700"/>
              <a:ext cx="3828578" cy="3648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D37E2F9-BDFA-CFDD-289F-6925CA9EBC1C}"/>
                </a:ext>
              </a:extLst>
            </p:cNvPr>
            <p:cNvSpPr txBox="1"/>
            <p:nvPr/>
          </p:nvSpPr>
          <p:spPr>
            <a:xfrm>
              <a:off x="4572224" y="5412269"/>
              <a:ext cx="6327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7030A0"/>
                  </a:solidFill>
                  <a:latin typeface="Garamond" panose="02020404030301010803" pitchFamily="18" charset="0"/>
                </a:rPr>
                <a:t>D</a:t>
              </a:r>
              <a:endParaRPr lang="en-US" dirty="0">
                <a:solidFill>
                  <a:srgbClr val="7030A0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313D2AA-A9AB-5D38-9AF9-E51882E23419}"/>
              </a:ext>
            </a:extLst>
          </p:cNvPr>
          <p:cNvSpPr txBox="1"/>
          <p:nvPr/>
        </p:nvSpPr>
        <p:spPr>
          <a:xfrm>
            <a:off x="2741342" y="5412269"/>
            <a:ext cx="632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Garamond" panose="02020404030301010803" pitchFamily="18" charset="0"/>
              </a:rPr>
              <a:t>MR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8B981C9-28F0-1BE6-1643-7081CA7F40BD}"/>
              </a:ext>
            </a:extLst>
          </p:cNvPr>
          <p:cNvCxnSpPr>
            <a:cxnSpLocks/>
          </p:cNvCxnSpPr>
          <p:nvPr/>
        </p:nvCxnSpPr>
        <p:spPr>
          <a:xfrm flipV="1">
            <a:off x="1278407" y="2529238"/>
            <a:ext cx="2951534" cy="2928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EE64DE8-AF73-CCD1-9E14-10E59D84FB44}"/>
              </a:ext>
            </a:extLst>
          </p:cNvPr>
          <p:cNvSpPr txBox="1"/>
          <p:nvPr/>
        </p:nvSpPr>
        <p:spPr>
          <a:xfrm>
            <a:off x="4175974" y="2344572"/>
            <a:ext cx="585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Garamond" panose="02020404030301010803" pitchFamily="18" charset="0"/>
              </a:rPr>
              <a:t>MC</a:t>
            </a:r>
            <a:endParaRPr lang="en-US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AB27183-61E3-187B-DAD8-5F04517A929B}"/>
              </a:ext>
            </a:extLst>
          </p:cNvPr>
          <p:cNvCxnSpPr>
            <a:cxnSpLocks/>
          </p:cNvCxnSpPr>
          <p:nvPr/>
        </p:nvCxnSpPr>
        <p:spPr>
          <a:xfrm flipV="1">
            <a:off x="953299" y="1837354"/>
            <a:ext cx="0" cy="4208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DB9F790-1E72-A7E2-85E2-371C3B41F0DC}"/>
              </a:ext>
            </a:extLst>
          </p:cNvPr>
          <p:cNvCxnSpPr>
            <a:cxnSpLocks/>
          </p:cNvCxnSpPr>
          <p:nvPr/>
        </p:nvCxnSpPr>
        <p:spPr>
          <a:xfrm rot="5400000" flipV="1">
            <a:off x="2849657" y="3724286"/>
            <a:ext cx="0" cy="4208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02D3974-BEED-9AA5-9A2D-21EC936CF5C4}"/>
              </a:ext>
            </a:extLst>
          </p:cNvPr>
          <p:cNvSpPr txBox="1"/>
          <p:nvPr/>
        </p:nvSpPr>
        <p:spPr>
          <a:xfrm>
            <a:off x="3942140" y="3270555"/>
            <a:ext cx="632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  <a:latin typeface="Garamond" panose="02020404030301010803" pitchFamily="18" charset="0"/>
              </a:rPr>
              <a:t>ATC</a:t>
            </a:r>
            <a:endParaRPr lang="en-US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2155F17-FD24-11B3-4F07-62A399CC233E}"/>
              </a:ext>
            </a:extLst>
          </p:cNvPr>
          <p:cNvSpPr/>
          <p:nvPr/>
        </p:nvSpPr>
        <p:spPr>
          <a:xfrm>
            <a:off x="1352016" y="3457575"/>
            <a:ext cx="2657475" cy="1564183"/>
          </a:xfrm>
          <a:custGeom>
            <a:avLst/>
            <a:gdLst>
              <a:gd name="connsiteX0" fmla="*/ 0 w 2657475"/>
              <a:gd name="connsiteY0" fmla="*/ 876300 h 1564183"/>
              <a:gd name="connsiteX1" fmla="*/ 571500 w 2657475"/>
              <a:gd name="connsiteY1" fmla="*/ 1533525 h 1564183"/>
              <a:gd name="connsiteX2" fmla="*/ 2657475 w 2657475"/>
              <a:gd name="connsiteY2" fmla="*/ 0 h 156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7475" h="1564183">
                <a:moveTo>
                  <a:pt x="0" y="876300"/>
                </a:moveTo>
                <a:cubicBezTo>
                  <a:pt x="64294" y="1277937"/>
                  <a:pt x="128588" y="1679575"/>
                  <a:pt x="571500" y="1533525"/>
                </a:cubicBezTo>
                <a:cubicBezTo>
                  <a:pt x="1014412" y="1387475"/>
                  <a:pt x="1835943" y="693737"/>
                  <a:pt x="2657475" y="0"/>
                </a:cubicBezTo>
              </a:path>
            </a:pathLst>
          </a:cu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BE3152C-916B-DCD6-2B5E-754813C267E8}"/>
              </a:ext>
            </a:extLst>
          </p:cNvPr>
          <p:cNvGrpSpPr/>
          <p:nvPr/>
        </p:nvGrpSpPr>
        <p:grpSpPr>
          <a:xfrm>
            <a:off x="1943815" y="4506485"/>
            <a:ext cx="519692" cy="1644883"/>
            <a:chOff x="1943815" y="4506485"/>
            <a:chExt cx="519692" cy="164488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6986628-1566-52B0-1857-83415A09C72D}"/>
                </a:ext>
              </a:extLst>
            </p:cNvPr>
            <p:cNvSpPr/>
            <p:nvPr/>
          </p:nvSpPr>
          <p:spPr>
            <a:xfrm>
              <a:off x="2172123" y="4506485"/>
              <a:ext cx="63077" cy="630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EC003BA-7A3A-7AE5-F315-D95A78C268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3661" y="4569562"/>
              <a:ext cx="0" cy="1250936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D9B9328-BA6B-26A3-D15D-D97F52524518}"/>
                    </a:ext>
                  </a:extLst>
                </p:cNvPr>
                <p:cNvSpPr txBox="1"/>
                <p:nvPr/>
              </p:nvSpPr>
              <p:spPr>
                <a:xfrm>
                  <a:off x="1943815" y="5812814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latin typeface="Garamond" panose="02020404030301010803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600" b="0" i="0" dirty="0" smtClean="0">
                                <a:latin typeface="Garamond" panose="02020404030301010803" pitchFamily="18" charset="0"/>
                              </a:rPr>
                              <m:t>m</m:t>
                            </m:r>
                          </m:sub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D9B9328-BA6B-26A3-D15D-D97F52524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815" y="5812814"/>
                  <a:ext cx="519692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171FE24-7025-3B8D-C52C-DB501FFCA785}"/>
              </a:ext>
            </a:extLst>
          </p:cNvPr>
          <p:cNvGrpSpPr/>
          <p:nvPr/>
        </p:nvGrpSpPr>
        <p:grpSpPr>
          <a:xfrm>
            <a:off x="446932" y="3179048"/>
            <a:ext cx="1790870" cy="1358975"/>
            <a:chOff x="446932" y="3179048"/>
            <a:chExt cx="1790870" cy="13589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B641122-C8A1-4714-D168-0A512322E5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3661" y="3371850"/>
              <a:ext cx="0" cy="1166173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1F1BAEB-CA2D-04CB-45A2-4AFF0ED49F2B}"/>
                </a:ext>
              </a:extLst>
            </p:cNvPr>
            <p:cNvSpPr/>
            <p:nvPr/>
          </p:nvSpPr>
          <p:spPr>
            <a:xfrm>
              <a:off x="2174725" y="3332177"/>
              <a:ext cx="63077" cy="630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4B53688-D28B-4780-ECEB-0B0E0B0572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5201" y="3363714"/>
              <a:ext cx="1222374" cy="1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D4637206-0368-8397-8316-C542D34B690B}"/>
                    </a:ext>
                  </a:extLst>
                </p:cNvPr>
                <p:cNvSpPr txBox="1"/>
                <p:nvPr/>
              </p:nvSpPr>
              <p:spPr>
                <a:xfrm>
                  <a:off x="446932" y="3179048"/>
                  <a:ext cx="5706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800" b="0" i="0" dirty="0" smtClean="0">
                                <a:latin typeface="Garamond" panose="02020404030301010803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800" dirty="0">
                                <a:latin typeface="Garamond" panose="02020404030301010803" pitchFamily="18" charset="0"/>
                              </a:rPr>
                              <m:t>m</m:t>
                            </m:r>
                          </m:sub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D4637206-0368-8397-8316-C542D34B69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2" y="3179048"/>
                  <a:ext cx="57062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0D7C099C-A03C-05DB-07D8-4E349EF5FB14}"/>
              </a:ext>
            </a:extLst>
          </p:cNvPr>
          <p:cNvSpPr/>
          <p:nvPr/>
        </p:nvSpPr>
        <p:spPr>
          <a:xfrm>
            <a:off x="2174725" y="4820413"/>
            <a:ext cx="63077" cy="630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BC4937-1C8A-DD4B-EAA3-12F22DD330FF}"/>
              </a:ext>
            </a:extLst>
          </p:cNvPr>
          <p:cNvCxnSpPr>
            <a:cxnSpLocks/>
          </p:cNvCxnSpPr>
          <p:nvPr/>
        </p:nvCxnSpPr>
        <p:spPr>
          <a:xfrm flipH="1" flipV="1">
            <a:off x="962024" y="4851951"/>
            <a:ext cx="1222374" cy="1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85351E9-12CC-E20B-D44F-AEBB0A2335D7}"/>
              </a:ext>
            </a:extLst>
          </p:cNvPr>
          <p:cNvSpPr/>
          <p:nvPr/>
        </p:nvSpPr>
        <p:spPr>
          <a:xfrm>
            <a:off x="961326" y="4858301"/>
            <a:ext cx="1250361" cy="962197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3FB01F-D28C-ECA2-F3DC-801164A5BC59}"/>
              </a:ext>
            </a:extLst>
          </p:cNvPr>
          <p:cNvSpPr/>
          <p:nvPr/>
        </p:nvSpPr>
        <p:spPr>
          <a:xfrm>
            <a:off x="947350" y="3363713"/>
            <a:ext cx="1250361" cy="1494588"/>
          </a:xfrm>
          <a:prstGeom prst="rect">
            <a:avLst/>
          </a:prstGeom>
          <a:solidFill>
            <a:srgbClr val="FDB913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7122C"/>
                </a:solidFill>
                <a:latin typeface="Garamond" panose="02020404030301010803" pitchFamily="18" charset="0"/>
              </a:rPr>
              <a:t>Monopoly</a:t>
            </a:r>
          </a:p>
          <a:p>
            <a:pPr algn="ctr"/>
            <a:r>
              <a:rPr lang="en-US" b="1" dirty="0">
                <a:solidFill>
                  <a:srgbClr val="77122C"/>
                </a:solidFill>
                <a:latin typeface="Garamond" panose="02020404030301010803" pitchFamily="18" charset="0"/>
              </a:rPr>
              <a:t>Profit</a:t>
            </a:r>
          </a:p>
        </p:txBody>
      </p:sp>
    </p:spTree>
    <p:extLst>
      <p:ext uri="{BB962C8B-B14F-4D97-AF65-F5344CB8AC3E}">
        <p14:creationId xmlns:p14="http://schemas.microsoft.com/office/powerpoint/2010/main" val="20160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16F96-D996-0FC6-29CC-10B4DFEA6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B08EE-DB3B-FB0A-2845-0CDD08130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34911"/>
            <a:ext cx="11189855" cy="5052767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Up to this point, we have examined how firms interact in perfectly competitive markets.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In a perfectly competitive market: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Many buyers and sellers, identical products, free entry and exit.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Price equals marginal cost, resulting in a socially efficient outcome.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But real-world markets often look different: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 few firms dominate each industry.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Barriers prevent entry and allow firms to influence price.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What happens to prices, output, and welfare when one firm holds market power?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In this chapter, we examine the most extreme form of market power: the monopoly.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96E02D-C211-4B16-063B-65431DD6589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AEDA1-0719-A5D6-86F5-C48DB18E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FC3C96-A3D0-C881-045F-587BB3094C2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7FC87-2F8E-A92A-3F43-C85F9147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B38B1-4C5D-DF8F-1700-C2A64608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12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584CC9-5D82-56DD-E457-C381D4571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72D29E-7C90-4419-CB1B-8463C6649CEB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The Welfare Cost of Monopolies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4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5BBEA-7FE1-8F75-6D1F-64D2DBEDA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64E56-6635-0722-D4BF-E95A7CE9E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325" y="1300900"/>
            <a:ext cx="5998729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Compared with a competitive market: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Prices are higher under monopoly?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quantity supplied is lower under monopoly?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monopoly firm earns positive economic profits.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Most economists agree that, in general, monopolies are not an efficient way to organize markets.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understand why, we conduct a welfare analysis of the market.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D9AE-7CF9-5E08-8815-342B0F1179D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92691-0D9E-C096-BFE6-77ECAEF8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Welfare Cost of Monopolies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4FC507-1A32-0982-5D9B-9ABED284E77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07088-5F0D-16C1-3401-7BE59B61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2B9D9-9C8E-A058-7EC2-01144259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26" name="Picture 2" descr="Monopoly: The Poor Man's Arsenic | Features | Critic Te Ārohi">
            <a:extLst>
              <a:ext uri="{FF2B5EF4-FFF2-40B4-BE49-F238E27FC236}">
                <a16:creationId xmlns:a16="http://schemas.microsoft.com/office/drawing/2014/main" id="{78D1733C-5919-E477-7E86-A38E7FAAC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9560"/>
          <a:stretch/>
        </p:blipFill>
        <p:spPr bwMode="auto">
          <a:xfrm>
            <a:off x="457199" y="1427532"/>
            <a:ext cx="512445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1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DE325-DA54-C4DA-3FF6-CA3B24A1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800022-2376-6724-8C80-6A1B275F83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79008" y="1300900"/>
                <a:ext cx="5868046" cy="5081046"/>
              </a:xfrm>
            </p:spPr>
            <p:txBody>
              <a:bodyPr>
                <a:norm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To maximize social welfare:</a:t>
                </a:r>
                <a:endParaRPr lang="en-US" altLang="zh-TW" sz="2000" dirty="0"/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quantity traded must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latin typeface="Garamond" panose="02020404030301010803" pitchFamily="18" charset="0"/>
                          </a:rPr>
                          <m:t>Q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market price must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latin typeface="Garamond" panose="02020404030301010803" pitchFamily="18" charset="0"/>
                          </a:rPr>
                          <m:t>P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000" dirty="0"/>
                  <a:t>.</a:t>
                </a:r>
              </a:p>
              <a:p>
                <a:pPr lvl="4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At any quantity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Q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, the value to the marginal buyer is greater than the marginal cost to the producer.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At any quantity greater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Q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, the marginal cost to the producer exceeds the value to the marginal buyer.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Therefore, to maximize social welfare, output should be set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Q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800022-2376-6724-8C80-6A1B275F83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9008" y="1300900"/>
                <a:ext cx="5868046" cy="5081046"/>
              </a:xfrm>
              <a:blipFill>
                <a:blip r:embed="rId2"/>
                <a:stretch>
                  <a:fillRect l="-1350" t="-959" r="-2596" b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321CC51-0B9B-9026-5A28-EA329A6B48A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6F6F7-BC43-A79E-DEED-5D79EC6FE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Monopoly vs. Competition Visualized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E0C49E-85BD-96A3-270D-917D7FC9531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B979F-F02B-E4FC-FE96-6572F7D2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BAC86-6121-4969-18BE-26B05F6C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A8D3B24-58D3-E22E-58D8-C91617DE4293}"/>
              </a:ext>
            </a:extLst>
          </p:cNvPr>
          <p:cNvGrpSpPr/>
          <p:nvPr/>
        </p:nvGrpSpPr>
        <p:grpSpPr>
          <a:xfrm>
            <a:off x="432091" y="1220966"/>
            <a:ext cx="4918321" cy="4985132"/>
            <a:chOff x="118872" y="1047820"/>
            <a:chExt cx="4918321" cy="4985132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741146C-C322-5574-5805-F8927E5C83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080" y="1664208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C8D3A62-F4AD-3980-C051-6FA3AD90CC6C}"/>
                </a:ext>
              </a:extLst>
            </p:cNvPr>
            <p:cNvSpPr txBox="1"/>
            <p:nvPr/>
          </p:nvSpPr>
          <p:spPr>
            <a:xfrm>
              <a:off x="118872" y="1047820"/>
              <a:ext cx="10424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Cost and</a:t>
              </a:r>
            </a:p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Revenue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96CCA8C-74B7-A218-E035-D1D58E1CD67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536438" y="3551140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5EE335-EF33-6ABE-B3AF-885569E295D4}"/>
                </a:ext>
              </a:extLst>
            </p:cNvPr>
            <p:cNvSpPr txBox="1"/>
            <p:nvPr/>
          </p:nvSpPr>
          <p:spPr>
            <a:xfrm>
              <a:off x="3994777" y="5663620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Output</a:t>
              </a:r>
              <a:endParaRPr lang="en-US" dirty="0">
                <a:latin typeface="Garamond" panose="02020404030301010803" pitchFamily="18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283BF87-CF23-AD07-AFE4-943690882E79}"/>
              </a:ext>
            </a:extLst>
          </p:cNvPr>
          <p:cNvCxnSpPr>
            <a:cxnSpLocks/>
          </p:cNvCxnSpPr>
          <p:nvPr/>
        </p:nvCxnSpPr>
        <p:spPr>
          <a:xfrm>
            <a:off x="965200" y="2178050"/>
            <a:ext cx="1921376" cy="36505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5E079E-5689-9B5D-A15E-0497A3C028A9}"/>
              </a:ext>
            </a:extLst>
          </p:cNvPr>
          <p:cNvGrpSpPr/>
          <p:nvPr/>
        </p:nvGrpSpPr>
        <p:grpSpPr>
          <a:xfrm>
            <a:off x="965200" y="2171700"/>
            <a:ext cx="4239776" cy="3648798"/>
            <a:chOff x="965200" y="2171700"/>
            <a:chExt cx="4239776" cy="3648798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A57AA3B-5C7D-C0C2-C038-F86CBEB8FE0A}"/>
                </a:ext>
              </a:extLst>
            </p:cNvPr>
            <p:cNvCxnSpPr>
              <a:cxnSpLocks/>
            </p:cNvCxnSpPr>
            <p:nvPr/>
          </p:nvCxnSpPr>
          <p:spPr>
            <a:xfrm>
              <a:off x="965200" y="2171700"/>
              <a:ext cx="3828578" cy="3648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87FB274-8FF7-F288-6842-E667FE2F106C}"/>
                </a:ext>
              </a:extLst>
            </p:cNvPr>
            <p:cNvSpPr txBox="1"/>
            <p:nvPr/>
          </p:nvSpPr>
          <p:spPr>
            <a:xfrm>
              <a:off x="4572224" y="5412269"/>
              <a:ext cx="6327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7030A0"/>
                  </a:solidFill>
                  <a:latin typeface="Garamond" panose="02020404030301010803" pitchFamily="18" charset="0"/>
                </a:rPr>
                <a:t>D</a:t>
              </a:r>
              <a:endParaRPr lang="en-US" dirty="0">
                <a:solidFill>
                  <a:srgbClr val="7030A0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4554D42-98D5-2435-13DB-3EA765FECA87}"/>
              </a:ext>
            </a:extLst>
          </p:cNvPr>
          <p:cNvSpPr txBox="1"/>
          <p:nvPr/>
        </p:nvSpPr>
        <p:spPr>
          <a:xfrm>
            <a:off x="2741342" y="5412269"/>
            <a:ext cx="632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Garamond" panose="02020404030301010803" pitchFamily="18" charset="0"/>
              </a:rPr>
              <a:t>MR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27838A-D4D1-4642-3DE6-EF8166CF052E}"/>
              </a:ext>
            </a:extLst>
          </p:cNvPr>
          <p:cNvCxnSpPr>
            <a:cxnSpLocks/>
          </p:cNvCxnSpPr>
          <p:nvPr/>
        </p:nvCxnSpPr>
        <p:spPr>
          <a:xfrm flipV="1">
            <a:off x="1278407" y="2529238"/>
            <a:ext cx="2951534" cy="2928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98B1D43-6559-9CDD-46A8-02576BD9F22D}"/>
              </a:ext>
            </a:extLst>
          </p:cNvPr>
          <p:cNvSpPr txBox="1"/>
          <p:nvPr/>
        </p:nvSpPr>
        <p:spPr>
          <a:xfrm>
            <a:off x="4175974" y="2344572"/>
            <a:ext cx="585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Garamond" panose="02020404030301010803" pitchFamily="18" charset="0"/>
              </a:rPr>
              <a:t>MC</a:t>
            </a:r>
            <a:endParaRPr lang="en-US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7926C4B-04CE-9A16-85EB-7835EB319154}"/>
              </a:ext>
            </a:extLst>
          </p:cNvPr>
          <p:cNvCxnSpPr>
            <a:cxnSpLocks/>
          </p:cNvCxnSpPr>
          <p:nvPr/>
        </p:nvCxnSpPr>
        <p:spPr>
          <a:xfrm flipV="1">
            <a:off x="953299" y="1837354"/>
            <a:ext cx="0" cy="4208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85E9F4A-0A9F-20E7-C013-C572A459BDF2}"/>
              </a:ext>
            </a:extLst>
          </p:cNvPr>
          <p:cNvCxnSpPr>
            <a:cxnSpLocks/>
          </p:cNvCxnSpPr>
          <p:nvPr/>
        </p:nvCxnSpPr>
        <p:spPr>
          <a:xfrm rot="5400000" flipV="1">
            <a:off x="2849657" y="3724286"/>
            <a:ext cx="0" cy="4208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08154B9-EB7B-5E0C-B49D-05F39FC30914}"/>
              </a:ext>
            </a:extLst>
          </p:cNvPr>
          <p:cNvGrpSpPr/>
          <p:nvPr/>
        </p:nvGrpSpPr>
        <p:grpSpPr>
          <a:xfrm>
            <a:off x="1943815" y="4506485"/>
            <a:ext cx="519692" cy="1644883"/>
            <a:chOff x="1943815" y="4506485"/>
            <a:chExt cx="519692" cy="164488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48A4D63-16CD-9805-F4A5-8312E5729F02}"/>
                </a:ext>
              </a:extLst>
            </p:cNvPr>
            <p:cNvSpPr/>
            <p:nvPr/>
          </p:nvSpPr>
          <p:spPr>
            <a:xfrm>
              <a:off x="2172123" y="4506485"/>
              <a:ext cx="63077" cy="630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DC390D8-A0BC-4470-CBCF-F2ECA9DC0E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3661" y="4569562"/>
              <a:ext cx="0" cy="1250936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C7AB398-87AF-0397-D038-2A463A8EA471}"/>
                    </a:ext>
                  </a:extLst>
                </p:cNvPr>
                <p:cNvSpPr txBox="1"/>
                <p:nvPr/>
              </p:nvSpPr>
              <p:spPr>
                <a:xfrm>
                  <a:off x="1943815" y="5812814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latin typeface="Garamond" panose="02020404030301010803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600" b="0" i="0" dirty="0" smtClean="0">
                                <a:latin typeface="Garamond" panose="02020404030301010803" pitchFamily="18" charset="0"/>
                              </a:rPr>
                              <m:t>m</m:t>
                            </m:r>
                          </m:sub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D9B9328-BA6B-26A3-D15D-D97F52524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815" y="5812814"/>
                  <a:ext cx="519692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0C1C68-8E60-EA1A-D047-F3F3C4D39C68}"/>
              </a:ext>
            </a:extLst>
          </p:cNvPr>
          <p:cNvGrpSpPr/>
          <p:nvPr/>
        </p:nvGrpSpPr>
        <p:grpSpPr>
          <a:xfrm>
            <a:off x="446932" y="3179048"/>
            <a:ext cx="1790870" cy="1358975"/>
            <a:chOff x="446932" y="3179048"/>
            <a:chExt cx="1790870" cy="13589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B81D922-5CCF-C91C-BA1C-AF84CE96A5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3661" y="3371850"/>
              <a:ext cx="0" cy="1166173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E96B7E9-5B51-9955-2C4D-1C35D80F3B60}"/>
                </a:ext>
              </a:extLst>
            </p:cNvPr>
            <p:cNvSpPr/>
            <p:nvPr/>
          </p:nvSpPr>
          <p:spPr>
            <a:xfrm>
              <a:off x="2174725" y="3332177"/>
              <a:ext cx="63077" cy="630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A188E68-98A8-1174-93A5-1048858925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5201" y="3363714"/>
              <a:ext cx="1222374" cy="1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9FDE82C-2F87-AF51-C133-ECD18AD22C3D}"/>
                    </a:ext>
                  </a:extLst>
                </p:cNvPr>
                <p:cNvSpPr txBox="1"/>
                <p:nvPr/>
              </p:nvSpPr>
              <p:spPr>
                <a:xfrm>
                  <a:off x="446932" y="3179048"/>
                  <a:ext cx="5706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800" b="0" i="0" dirty="0" smtClean="0">
                                <a:latin typeface="Garamond" panose="02020404030301010803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800" dirty="0">
                                <a:latin typeface="Garamond" panose="02020404030301010803" pitchFamily="18" charset="0"/>
                              </a:rPr>
                              <m:t>m</m:t>
                            </m:r>
                          </m:sub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D4637206-0368-8397-8316-C542D34B69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2" y="3179048"/>
                  <a:ext cx="57062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DA7222D-994B-2D5A-9E9C-E494ADB8C84F}"/>
              </a:ext>
            </a:extLst>
          </p:cNvPr>
          <p:cNvGrpSpPr/>
          <p:nvPr/>
        </p:nvGrpSpPr>
        <p:grpSpPr>
          <a:xfrm>
            <a:off x="446932" y="3733046"/>
            <a:ext cx="2321072" cy="369332"/>
            <a:chOff x="446932" y="3733046"/>
            <a:chExt cx="2321072" cy="36933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2F31EF3-8E39-1BC4-B1B3-3E0D78DA39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2024" y="3936447"/>
              <a:ext cx="1805980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E9CBFA9-F61B-F3DD-2793-ECA6BECCE7D1}"/>
                    </a:ext>
                  </a:extLst>
                </p:cNvPr>
                <p:cNvSpPr txBox="1"/>
                <p:nvPr/>
              </p:nvSpPr>
              <p:spPr>
                <a:xfrm>
                  <a:off x="446932" y="3733046"/>
                  <a:ext cx="5706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latin typeface="Garamond" panose="02020404030301010803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E9CBFA9-F61B-F3DD-2793-ECA6BECCE7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2" y="3733046"/>
                  <a:ext cx="5706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64B32F-4E17-29CA-CD63-F4332CBB84B2}"/>
              </a:ext>
            </a:extLst>
          </p:cNvPr>
          <p:cNvGrpSpPr/>
          <p:nvPr/>
        </p:nvGrpSpPr>
        <p:grpSpPr>
          <a:xfrm>
            <a:off x="2532568" y="3906382"/>
            <a:ext cx="570620" cy="2269414"/>
            <a:chOff x="2532568" y="3906382"/>
            <a:chExt cx="570620" cy="226941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23338B1-29A8-3412-80DB-4D07AFE7C427}"/>
                </a:ext>
              </a:extLst>
            </p:cNvPr>
            <p:cNvSpPr/>
            <p:nvPr/>
          </p:nvSpPr>
          <p:spPr>
            <a:xfrm>
              <a:off x="2774229" y="3906382"/>
              <a:ext cx="63077" cy="630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240974-739A-A8C9-8802-D239980D9B14}"/>
                </a:ext>
              </a:extLst>
            </p:cNvPr>
            <p:cNvGrpSpPr/>
            <p:nvPr/>
          </p:nvGrpSpPr>
          <p:grpSpPr>
            <a:xfrm>
              <a:off x="2532568" y="3969459"/>
              <a:ext cx="570620" cy="2206337"/>
              <a:chOff x="2532568" y="3969459"/>
              <a:chExt cx="570620" cy="22063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513628B7-8482-AC41-6DD7-5BA7CF71EFAD}"/>
                      </a:ext>
                    </a:extLst>
                  </p:cNvPr>
                  <p:cNvSpPr txBox="1"/>
                  <p:nvPr/>
                </p:nvSpPr>
                <p:spPr>
                  <a:xfrm>
                    <a:off x="2532568" y="5806464"/>
                    <a:ext cx="57062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Garamond" panose="02020404030301010803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513628B7-8482-AC41-6DD7-5BA7CF71EF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2568" y="5806464"/>
                    <a:ext cx="57062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93F4B69-BA6D-F2C5-4207-614BC0E827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05767" y="3969459"/>
                <a:ext cx="0" cy="18673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7CF4CE3-07C5-1E91-7534-84F4B8C33F32}"/>
              </a:ext>
            </a:extLst>
          </p:cNvPr>
          <p:cNvGrpSpPr/>
          <p:nvPr/>
        </p:nvGrpSpPr>
        <p:grpSpPr>
          <a:xfrm>
            <a:off x="889685" y="2804160"/>
            <a:ext cx="777444" cy="3001098"/>
            <a:chOff x="889685" y="2804160"/>
            <a:chExt cx="777444" cy="3001098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772290C-0D01-2B8E-B9E3-C9D658EDDA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8807" y="2804160"/>
              <a:ext cx="0" cy="300109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7A8B18-7849-FFF1-20C9-653973945C70}"/>
                </a:ext>
              </a:extLst>
            </p:cNvPr>
            <p:cNvSpPr txBox="1"/>
            <p:nvPr/>
          </p:nvSpPr>
          <p:spPr>
            <a:xfrm>
              <a:off x="889685" y="4132443"/>
              <a:ext cx="77744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70C0"/>
                  </a:solidFill>
                  <a:latin typeface="Garamond" panose="02020404030301010803" pitchFamily="18" charset="0"/>
                </a:rPr>
                <a:t>Benefit to marginal buyer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1E8D29-08B3-9BC7-4207-4670B832D710}"/>
              </a:ext>
            </a:extLst>
          </p:cNvPr>
          <p:cNvGrpSpPr/>
          <p:nvPr/>
        </p:nvGrpSpPr>
        <p:grpSpPr>
          <a:xfrm>
            <a:off x="1523867" y="5121437"/>
            <a:ext cx="777444" cy="683821"/>
            <a:chOff x="1523867" y="5121437"/>
            <a:chExt cx="777444" cy="683821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7B68472-FDE8-C420-D3BA-5A3DB1C12685}"/>
                </a:ext>
              </a:extLst>
            </p:cNvPr>
            <p:cNvCxnSpPr/>
            <p:nvPr/>
          </p:nvCxnSpPr>
          <p:spPr>
            <a:xfrm flipV="1">
              <a:off x="1653540" y="5121437"/>
              <a:ext cx="0" cy="683821"/>
            </a:xfrm>
            <a:prstGeom prst="straightConnector1">
              <a:avLst/>
            </a:prstGeom>
            <a:ln>
              <a:solidFill>
                <a:srgbClr val="77122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48AC22-752A-F8DA-427D-D39082B8CB2F}"/>
                </a:ext>
              </a:extLst>
            </p:cNvPr>
            <p:cNvSpPr txBox="1"/>
            <p:nvPr/>
          </p:nvSpPr>
          <p:spPr>
            <a:xfrm>
              <a:off x="1523867" y="5284292"/>
              <a:ext cx="77744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rgbClr val="77122C"/>
                  </a:solidFill>
                  <a:latin typeface="Garamond" panose="02020404030301010803" pitchFamily="18" charset="0"/>
                </a:rPr>
                <a:t>Cost to</a:t>
              </a:r>
            </a:p>
            <a:p>
              <a:pPr algn="ctr"/>
              <a:r>
                <a:rPr lang="en-US" sz="1000" dirty="0">
                  <a:solidFill>
                    <a:srgbClr val="77122C"/>
                  </a:solidFill>
                  <a:latin typeface="Garamond" panose="02020404030301010803" pitchFamily="18" charset="0"/>
                </a:rPr>
                <a:t>Produce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FBDFA4E-719E-AF3E-CFD1-5370F6958CFB}"/>
              </a:ext>
            </a:extLst>
          </p:cNvPr>
          <p:cNvGrpSpPr/>
          <p:nvPr/>
        </p:nvGrpSpPr>
        <p:grpSpPr>
          <a:xfrm>
            <a:off x="2790813" y="4603750"/>
            <a:ext cx="777444" cy="1201508"/>
            <a:chOff x="2790813" y="4603750"/>
            <a:chExt cx="777444" cy="120150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C7696E4-1AE5-06F1-EFC4-2E04151D1E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2493" y="4603750"/>
              <a:ext cx="0" cy="120150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0CA975-86AB-0983-25EC-A5990B256D25}"/>
                </a:ext>
              </a:extLst>
            </p:cNvPr>
            <p:cNvSpPr txBox="1"/>
            <p:nvPr/>
          </p:nvSpPr>
          <p:spPr>
            <a:xfrm>
              <a:off x="2790813" y="4730294"/>
              <a:ext cx="77744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70C0"/>
                  </a:solidFill>
                  <a:latin typeface="Garamond" panose="02020404030301010803" pitchFamily="18" charset="0"/>
                </a:rPr>
                <a:t>Benefit to marginal buyer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BD1D462-AF61-F196-14A2-9143BD1B8DA4}"/>
              </a:ext>
            </a:extLst>
          </p:cNvPr>
          <p:cNvGrpSpPr/>
          <p:nvPr/>
        </p:nvGrpSpPr>
        <p:grpSpPr>
          <a:xfrm>
            <a:off x="3407873" y="3238500"/>
            <a:ext cx="777444" cy="2560408"/>
            <a:chOff x="3407873" y="3238500"/>
            <a:chExt cx="777444" cy="2560408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0C9A2CC-B823-7F39-BEB0-4ACF452557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6507" y="3238500"/>
              <a:ext cx="0" cy="2560408"/>
            </a:xfrm>
            <a:prstGeom prst="straightConnector1">
              <a:avLst/>
            </a:prstGeom>
            <a:ln>
              <a:solidFill>
                <a:srgbClr val="77122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287812F-E327-FC2A-E36A-32B7F297C070}"/>
                </a:ext>
              </a:extLst>
            </p:cNvPr>
            <p:cNvSpPr txBox="1"/>
            <p:nvPr/>
          </p:nvSpPr>
          <p:spPr>
            <a:xfrm>
              <a:off x="3407873" y="3863031"/>
              <a:ext cx="77744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rgbClr val="77122C"/>
                  </a:solidFill>
                  <a:latin typeface="Garamond" panose="02020404030301010803" pitchFamily="18" charset="0"/>
                </a:rPr>
                <a:t>Cost to</a:t>
              </a:r>
            </a:p>
            <a:p>
              <a:pPr algn="ctr"/>
              <a:r>
                <a:rPr lang="en-US" sz="1000" dirty="0">
                  <a:solidFill>
                    <a:srgbClr val="77122C"/>
                  </a:solidFill>
                  <a:latin typeface="Garamond" panose="02020404030301010803" pitchFamily="18" charset="0"/>
                </a:rPr>
                <a:t>Produce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21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DC875-B48A-0862-20B8-2A35A8CF5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65EE6-C610-0808-B869-51C6B69E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008" y="1300900"/>
            <a:ext cx="5868046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monopolist produces less than the socially efficient quantity of output, which is equivalent to charging a price that is too high.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inefficiency of monopoly can be measured by the deadweight loss triangle.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Because a monopolist exerts market power by setting price above marginal cost, it creates a wedge similar to that of a tax: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Taxation: Generates tax revenue.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Monopoly: Generates positive economic profits.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D052EA-C97B-61F5-4FDA-CB6538FD089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0408B-B14C-6556-E319-533E96A8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Deadweight Loss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C09C56-D743-DDBB-487D-B6B2CE0C8D7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CE470-C037-6B8F-576B-F94A7B00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84642-549F-4997-C68D-7E09BA31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79B75F-94FF-1CFB-DA46-8D48E628B71E}"/>
              </a:ext>
            </a:extLst>
          </p:cNvPr>
          <p:cNvGrpSpPr/>
          <p:nvPr/>
        </p:nvGrpSpPr>
        <p:grpSpPr>
          <a:xfrm>
            <a:off x="432091" y="1220966"/>
            <a:ext cx="4918321" cy="4985132"/>
            <a:chOff x="432091" y="1220966"/>
            <a:chExt cx="4918321" cy="498513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E811EF5-07BD-929F-09AB-5AE8A69AC3FE}"/>
                </a:ext>
              </a:extLst>
            </p:cNvPr>
            <p:cNvGrpSpPr/>
            <p:nvPr/>
          </p:nvGrpSpPr>
          <p:grpSpPr>
            <a:xfrm>
              <a:off x="432091" y="1220966"/>
              <a:ext cx="4918321" cy="4985132"/>
              <a:chOff x="118872" y="1047820"/>
              <a:chExt cx="4918321" cy="4985132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F2F75EEE-CBBD-B195-71C7-7A92BAE1FB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080" y="1664208"/>
                <a:ext cx="0" cy="4208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E037AA8-F86B-560E-F0F2-12DDF52845A9}"/>
                  </a:ext>
                </a:extLst>
              </p:cNvPr>
              <p:cNvSpPr txBox="1"/>
              <p:nvPr/>
            </p:nvSpPr>
            <p:spPr>
              <a:xfrm>
                <a:off x="118872" y="1047820"/>
                <a:ext cx="104241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latin typeface="Garamond" panose="02020404030301010803" pitchFamily="18" charset="0"/>
                  </a:rPr>
                  <a:t>Cost and</a:t>
                </a:r>
              </a:p>
              <a:p>
                <a:pPr algn="ctr"/>
                <a:r>
                  <a:rPr lang="en-US" sz="1800" dirty="0">
                    <a:latin typeface="Garamond" panose="02020404030301010803" pitchFamily="18" charset="0"/>
                  </a:rPr>
                  <a:t>Revenue</a:t>
                </a:r>
                <a:endParaRPr lang="en-US" dirty="0">
                  <a:latin typeface="Garamond" panose="02020404030301010803" pitchFamily="18" charset="0"/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FDE3E46F-31AB-0245-60A8-1A137A7FC61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536438" y="3551140"/>
                <a:ext cx="0" cy="4208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1667D3-9F70-4532-289E-23B25CCF2C01}"/>
                  </a:ext>
                </a:extLst>
              </p:cNvPr>
              <p:cNvSpPr txBox="1"/>
              <p:nvPr/>
            </p:nvSpPr>
            <p:spPr>
              <a:xfrm>
                <a:off x="3994777" y="5663620"/>
                <a:ext cx="10424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latin typeface="Garamond" panose="02020404030301010803" pitchFamily="18" charset="0"/>
                  </a:rPr>
                  <a:t>Output</a:t>
                </a:r>
                <a:endParaRPr lang="en-US" dirty="0">
                  <a:latin typeface="Garamond" panose="02020404030301010803" pitchFamily="18" charset="0"/>
                </a:endParaRP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4BCA97F-D95D-2BED-CEEB-17F8D9011382}"/>
                </a:ext>
              </a:extLst>
            </p:cNvPr>
            <p:cNvCxnSpPr>
              <a:cxnSpLocks/>
            </p:cNvCxnSpPr>
            <p:nvPr/>
          </p:nvCxnSpPr>
          <p:spPr>
            <a:xfrm>
              <a:off x="965200" y="2178050"/>
              <a:ext cx="1921376" cy="365058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9B3B769-2512-48C2-ECC9-BBAB568CB601}"/>
                </a:ext>
              </a:extLst>
            </p:cNvPr>
            <p:cNvGrpSpPr/>
            <p:nvPr/>
          </p:nvGrpSpPr>
          <p:grpSpPr>
            <a:xfrm>
              <a:off x="965200" y="2171700"/>
              <a:ext cx="4239776" cy="3648798"/>
              <a:chOff x="965200" y="2171700"/>
              <a:chExt cx="4239776" cy="3648798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DFB8379-35CE-CACB-075B-48B1695BE1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200" y="2171700"/>
                <a:ext cx="3828578" cy="3648798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E1B3B97-8545-6C4A-5D31-01C584E1267A}"/>
                  </a:ext>
                </a:extLst>
              </p:cNvPr>
              <p:cNvSpPr txBox="1"/>
              <p:nvPr/>
            </p:nvSpPr>
            <p:spPr>
              <a:xfrm>
                <a:off x="4572224" y="5412269"/>
                <a:ext cx="6327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7030A0"/>
                    </a:solidFill>
                    <a:latin typeface="Garamond" panose="02020404030301010803" pitchFamily="18" charset="0"/>
                  </a:rPr>
                  <a:t>D</a:t>
                </a:r>
                <a:endParaRPr lang="en-US" dirty="0">
                  <a:solidFill>
                    <a:srgbClr val="7030A0"/>
                  </a:solidFill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ED63B2D-05C6-4BB5-27B3-3957CAFD519A}"/>
                </a:ext>
              </a:extLst>
            </p:cNvPr>
            <p:cNvSpPr txBox="1"/>
            <p:nvPr/>
          </p:nvSpPr>
          <p:spPr>
            <a:xfrm>
              <a:off x="2741342" y="5412269"/>
              <a:ext cx="6327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Garamond" panose="02020404030301010803" pitchFamily="18" charset="0"/>
                </a:rPr>
                <a:t>MR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3A71B71-BE82-6279-F8DA-845004DDEC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8407" y="2529238"/>
              <a:ext cx="2951534" cy="2928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C130D25-41B2-9917-BA2E-F00E2C25D74A}"/>
                </a:ext>
              </a:extLst>
            </p:cNvPr>
            <p:cNvSpPr txBox="1"/>
            <p:nvPr/>
          </p:nvSpPr>
          <p:spPr>
            <a:xfrm>
              <a:off x="4175974" y="2344572"/>
              <a:ext cx="5854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  <a:latin typeface="Garamond" panose="02020404030301010803" pitchFamily="18" charset="0"/>
                </a:rPr>
                <a:t>MC</a:t>
              </a:r>
              <a:endParaRPr lang="en-US" dirty="0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6DEC5F1-17CB-9C28-7C4F-E4A41BC07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3299" y="1837354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9CBEBF7-E748-BF35-8B4B-28366FFDB9B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849657" y="3724286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38A6C2B-C288-7940-8C32-34EC9ABD81B3}"/>
                </a:ext>
              </a:extLst>
            </p:cNvPr>
            <p:cNvGrpSpPr/>
            <p:nvPr/>
          </p:nvGrpSpPr>
          <p:grpSpPr>
            <a:xfrm>
              <a:off x="1943815" y="4506485"/>
              <a:ext cx="519692" cy="1644883"/>
              <a:chOff x="1943815" y="4506485"/>
              <a:chExt cx="519692" cy="164488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E8456CA-B431-AF25-A56C-5F9B746A60DF}"/>
                  </a:ext>
                </a:extLst>
              </p:cNvPr>
              <p:cNvSpPr/>
              <p:nvPr/>
            </p:nvSpPr>
            <p:spPr>
              <a:xfrm>
                <a:off x="2172123" y="4506485"/>
                <a:ext cx="63077" cy="6307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A656403-598A-55B9-7615-FB4346315B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03661" y="4569562"/>
                <a:ext cx="0" cy="125093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22C8A708-F935-0FF6-5A02-122A0496FD12}"/>
                      </a:ext>
                    </a:extLst>
                  </p:cNvPr>
                  <p:cNvSpPr txBox="1"/>
                  <p:nvPr/>
                </p:nvSpPr>
                <p:spPr>
                  <a:xfrm>
                    <a:off x="1943815" y="5812814"/>
                    <a:ext cx="519692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Garamond" panose="02020404030301010803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 b="0" i="0" dirty="0" smtClean="0">
                                  <a:latin typeface="Garamond" panose="02020404030301010803" pitchFamily="18" charset="0"/>
                                </a:rPr>
                                <m:t>m</m:t>
                              </m:r>
                            </m:sub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3D9B9328-BA6B-26A3-D15D-D97F525245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3815" y="5812814"/>
                    <a:ext cx="519692" cy="3385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3BB145A-E3F3-1802-5ADD-33CB71C9DA2F}"/>
                </a:ext>
              </a:extLst>
            </p:cNvPr>
            <p:cNvGrpSpPr/>
            <p:nvPr/>
          </p:nvGrpSpPr>
          <p:grpSpPr>
            <a:xfrm>
              <a:off x="446932" y="3179048"/>
              <a:ext cx="1790870" cy="1358975"/>
              <a:chOff x="446932" y="3179048"/>
              <a:chExt cx="1790870" cy="1358975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BDB01A0-F573-5ACC-A613-B8F529DE54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03661" y="3371850"/>
                <a:ext cx="0" cy="116617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C7A05DF-94C4-22CD-DDF0-65073E250448}"/>
                  </a:ext>
                </a:extLst>
              </p:cNvPr>
              <p:cNvSpPr/>
              <p:nvPr/>
            </p:nvSpPr>
            <p:spPr>
              <a:xfrm>
                <a:off x="2174725" y="3332177"/>
                <a:ext cx="63077" cy="6307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5954A6C-36B2-B1E9-D34E-4255AF71ED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5201" y="3363714"/>
                <a:ext cx="1222374" cy="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EDCC242C-4898-D623-7F19-083CFA2B1653}"/>
                      </a:ext>
                    </a:extLst>
                  </p:cNvPr>
                  <p:cNvSpPr txBox="1"/>
                  <p:nvPr/>
                </p:nvSpPr>
                <p:spPr>
                  <a:xfrm>
                    <a:off x="446932" y="3179048"/>
                    <a:ext cx="57062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1800" b="0" i="0" dirty="0" smtClean="0">
                                  <a:latin typeface="Garamond" panose="02020404030301010803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800" dirty="0">
                                  <a:latin typeface="Garamond" panose="02020404030301010803" pitchFamily="18" charset="0"/>
                                </a:rPr>
                                <m:t>m</m:t>
                              </m:r>
                            </m:sub>
                            <m:sup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D4637206-0368-8397-8316-C542D34B69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932" y="3179048"/>
                    <a:ext cx="57062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CA18187D-5E81-BC77-786B-33EF10F26CEC}"/>
              </a:ext>
            </a:extLst>
          </p:cNvPr>
          <p:cNvSpPr/>
          <p:nvPr/>
        </p:nvSpPr>
        <p:spPr>
          <a:xfrm>
            <a:off x="2774229" y="3906382"/>
            <a:ext cx="63077" cy="630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386865-02AF-B3B6-54D0-B79A5D4D35C7}"/>
              </a:ext>
            </a:extLst>
          </p:cNvPr>
          <p:cNvCxnSpPr>
            <a:cxnSpLocks/>
          </p:cNvCxnSpPr>
          <p:nvPr/>
        </p:nvCxnSpPr>
        <p:spPr>
          <a:xfrm flipH="1">
            <a:off x="962024" y="3936447"/>
            <a:ext cx="1805980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EE707E-AEE3-27C9-9492-FE062A68C789}"/>
                  </a:ext>
                </a:extLst>
              </p:cNvPr>
              <p:cNvSpPr txBox="1"/>
              <p:nvPr/>
            </p:nvSpPr>
            <p:spPr>
              <a:xfrm>
                <a:off x="446932" y="3733046"/>
                <a:ext cx="5706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Garamond" panose="02020404030301010803" pitchFamily="18" charset="0"/>
                            </a:rPr>
                            <m:t>P</m:t>
                          </m:r>
                        </m:e>
                        <m:sup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EE707E-AEE3-27C9-9492-FE062A68C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32" y="3733046"/>
                <a:ext cx="57062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8D0148-B30F-3485-A221-253455A91574}"/>
                  </a:ext>
                </a:extLst>
              </p:cNvPr>
              <p:cNvSpPr txBox="1"/>
              <p:nvPr/>
            </p:nvSpPr>
            <p:spPr>
              <a:xfrm>
                <a:off x="2532568" y="5806464"/>
                <a:ext cx="5706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dirty="0" smtClean="0">
                              <a:latin typeface="Garamond" panose="02020404030301010803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8D0148-B30F-3485-A221-253455A91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568" y="5806464"/>
                <a:ext cx="570620" cy="369332"/>
              </a:xfrm>
              <a:prstGeom prst="rect">
                <a:avLst/>
              </a:prstGeom>
              <a:blipFill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D67113-54F1-BA8F-B249-1A87A55D62F9}"/>
              </a:ext>
            </a:extLst>
          </p:cNvPr>
          <p:cNvCxnSpPr>
            <a:cxnSpLocks/>
          </p:cNvCxnSpPr>
          <p:nvPr/>
        </p:nvCxnSpPr>
        <p:spPr>
          <a:xfrm flipV="1">
            <a:off x="2805767" y="3969459"/>
            <a:ext cx="0" cy="1867307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755F1CDC-E8D2-9913-84F4-3CAC0C23275C}"/>
              </a:ext>
            </a:extLst>
          </p:cNvPr>
          <p:cNvSpPr/>
          <p:nvPr/>
        </p:nvSpPr>
        <p:spPr>
          <a:xfrm rot="5400000">
            <a:off x="1913143" y="3654232"/>
            <a:ext cx="1174309" cy="593277"/>
          </a:xfrm>
          <a:prstGeom prst="triangle">
            <a:avLst>
              <a:gd name="adj" fmla="val 48581"/>
            </a:avLst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7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6D817-4A5B-0D3D-3BC0-AEAC7BDF9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FB0E5-F6B0-C723-B84F-801A9A066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00900"/>
            <a:ext cx="6617854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Monopolies are often criticized for “profiteering” at the public’s expense.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However, the existence of positive economic profits is not necessarily a social problem.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issue concerns how the economic “pie” is divided between producers and consumers.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Economics does not determine who is more “deserving” of those profits.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real problem with monopoly power is that it reduces total surplus.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 monopolist produces less than the socially efficient quantity, so the “size of the pie” shrinks.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910F68-9418-639D-3C57-D151C62E8CA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30578-6EE4-4FC3-33C2-D1642A56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Welfare Cost of Monopolies?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0EEB87-13E3-CD90-F13D-BC352F23151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438CD-2CC0-6A75-0356-E5961D22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BEA75-8ED6-F97D-9274-51B1F522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2050" name="Picture 2" descr="Retailers seem confused over Monopoly's release date | The GoNintendo  Archives | GoNintendo">
            <a:extLst>
              <a:ext uri="{FF2B5EF4-FFF2-40B4-BE49-F238E27FC236}">
                <a16:creationId xmlns:a16="http://schemas.microsoft.com/office/drawing/2014/main" id="{1ADD8C51-9F18-C4AE-1C30-8234E1548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r="4059"/>
          <a:stretch/>
        </p:blipFill>
        <p:spPr bwMode="auto">
          <a:xfrm>
            <a:off x="457199" y="1427532"/>
            <a:ext cx="45053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A05EDD-AE47-9313-0C6C-B63C05295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F0228C-F5FD-48D7-6E03-6DD7F0251FF9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Price Discrimination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04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6B8BF-8DA6-0489-AE8A-552283BD4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822DD3-0CA8-B05E-320C-21124646C14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363A9-04DE-5CF1-A0DF-273717A1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2200" dirty="0">
                <a:solidFill>
                  <a:schemeClr val="bg1"/>
                </a:solidFill>
              </a:rPr>
              <a:t>  CNBC International (2018, August 2). </a:t>
            </a:r>
            <a:r>
              <a:rPr lang="en-US" sz="2200" i="1" dirty="0">
                <a:solidFill>
                  <a:schemeClr val="bg1"/>
                </a:solidFill>
              </a:rPr>
              <a:t>How do airlines price tickets? | CNBC Explains</a:t>
            </a:r>
            <a:br>
              <a:rPr lang="en-US" sz="2200" i="1" dirty="0">
                <a:solidFill>
                  <a:schemeClr val="bg1"/>
                </a:solidFill>
              </a:rPr>
            </a:br>
            <a:r>
              <a:rPr lang="en-US" sz="2200" i="1" dirty="0">
                <a:solidFill>
                  <a:schemeClr val="bg1"/>
                </a:solidFill>
              </a:rPr>
              <a:t>  </a:t>
            </a:r>
            <a:r>
              <a:rPr lang="en-US" sz="2200" dirty="0">
                <a:solidFill>
                  <a:schemeClr val="bg1"/>
                </a:solidFill>
              </a:rPr>
              <a:t>[Video]. YouTube. https://youtu.be/EhhLXZB3kRw?si=bDmlG8edaNRY_8ax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7970A2-E414-9710-61DC-8955EDA5F56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6308E-557E-C201-EC52-997B6A4A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16984-66EB-8083-C2CA-2038E456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Online Media 7" title="How do airlines price tickets? | CNBC Explains">
            <a:hlinkClick r:id="" action="ppaction://media"/>
            <a:extLst>
              <a:ext uri="{FF2B5EF4-FFF2-40B4-BE49-F238E27FC236}">
                <a16:creationId xmlns:a16="http://schemas.microsoft.com/office/drawing/2014/main" id="{8D01C2FB-67D1-35C3-3396-C7C8E6EA3C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9201" y="970332"/>
            <a:ext cx="971042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56B43-3F9A-B97D-D090-C2DF39D8C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FB0F1-477E-F9A7-09A9-A284ECD87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6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 far, we assumed that a monopoly producer charges the same price to all customers.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must be true in competitive markets, as consumers would not pay a higher price.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But if the firm has market power, firms can set multiple different prices.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Price Discrimination: The practice of selling the same good or service at different prices to different customers.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95B482-1CAA-ED58-31C3-15CF45320CB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737FE-532A-CC52-7354-5B2F709EF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Price Discrimination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A2D66-1167-B93D-F660-B18153A7341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24339-14B8-A963-F3A2-151858F5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379EF-D5BC-4270-F738-591D2234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2D9032-EEC5-B2E3-68AF-2A9589550E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8" t="18350" r="31461" b="23093"/>
          <a:stretch/>
        </p:blipFill>
        <p:spPr>
          <a:xfrm>
            <a:off x="1281885" y="4237348"/>
            <a:ext cx="962505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2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73C18-9413-C47A-C09F-E4581CCBA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F1315-D0B8-1D2D-A7E3-182EC85F8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0403" y="1300900"/>
            <a:ext cx="7706651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a talented local poet, Cyrano, writes high-quality love letters on behalf of star-struck lovers.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There is no close substitute for Cyrano’s letters, as he is uniquely gifted in expressing emotion through words.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Cyrano, the monopoly producer, now faces a question: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Should he charge every client the same price for his writing?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Or should he charge different prices based on each client’s willingness to pay for eloquent expression?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Let’s analyze a scenario to see which pricing strategy maximizes his profits.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5A0C23-E2A1-5C8D-4621-25453474F5B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38C57-1CC6-43C7-DA2F-6F8B224C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Price Discrimination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8A3E10-F5CC-5587-976D-D4508FDABD8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0CAB4-C660-908B-7C0B-52FCA7D4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72922-9C97-6940-D396-0FCFEF77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4098" name="Picture 2" descr="Cyrano de Bergerac - Wikipedia">
            <a:extLst>
              <a:ext uri="{FF2B5EF4-FFF2-40B4-BE49-F238E27FC236}">
                <a16:creationId xmlns:a16="http://schemas.microsoft.com/office/drawing/2014/main" id="{0E0F06FE-98D9-F765-C775-29772FF05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27532"/>
            <a:ext cx="339513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04705-80C0-E086-B741-17E64B19A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1FB1A-4A83-6167-4DEE-D581588AF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Assume that: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Cyrano can write an unlimited number of letters at a total cost of $600 per week.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 are two types of clients: 10 Nobles (N) and 50 Common Folk (C).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Each noble is willing to pay $100 per letter.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Each commoner is willing to pay $20 per letter.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is Cyrano’s profit if he sells his letters for $20 each?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He sells 60 letters at $20 each, earning $1,200 in revenue.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After accounting for his $600 production cost, Cyrano’s profit is $600.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is Cyrano’s profit if he sells his letters for $100 each?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He sells 10 letters to the nobles at $100 each, earning $1,000 in revenue.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After accounting for his $600 production cost, Cyrano’s profit is $400.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B6A429-AD8F-6A92-0DC6-03AB1A3E546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96679-E08B-4AD3-AE7A-C6445DEB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Exercise: Single Price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5158E6-B80F-A0A5-7EB0-512B5FFFDA2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DAA97-9287-A28F-CBD8-B3B4D639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56F1F-028B-298F-F4BC-1EE98A36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48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C2379D-B54E-B460-E551-DDE0543DC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85D3AC-BBCE-7F35-C811-1E1A3670D9D9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Monopoly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1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B229A-8B78-F80C-A74A-4034D1C14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11269-204A-6243-6DC2-9F1299B6B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Assume that: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Cyrano can write an unlimited number of letters at a total cost of $600 per week.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 are two types of clients: 10 Nobles (N) and 50 Common Folk (C).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Each noble is willing to pay $100 per letter.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Each commoner is willing to pay $20 per letter.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is Cyrano’s profit if he decides to price discriminate, charging nobles $100 each and common folk $20 each?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He sells 10 letters to the nobles for a revenue of $1,000.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He also sells 50 letters to the commoners for an additional $1,000 in revenue.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After accounting for his $600 production cost, Cyrano’s profit is $1,400.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253BFE-B8BB-BBBF-8BD0-CFE0DEACD18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487AC-8F2C-210D-C199-35D304140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Exercise: Price Discrimination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EC8C24-E6DD-31F1-5AF3-408316F44C6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2C641-FE98-7292-05A4-4045A80F6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16C68-124D-C3A0-D961-BD581672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908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639C6-F04E-EC99-0F38-FA264D6B8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01201-0E79-1BAE-83B3-32084C066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6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Price discrimination is a rational strategy for profit-maximizing monopolists.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By setting different prices, the monopolist can increase its profits.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This works by setting a price as close as possible to each consumer’s willingness to pay.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price discrimination to work, the monopolist must be able to separate customers according to their willingness to pay.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Location, age, income, or other socio-economic characteristics can be used for price discrimination.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Now, firms </a:t>
            </a:r>
            <a:r>
              <a:rPr lang="en-US" altLang="zh-TW" sz="2000" i="1" dirty="0"/>
              <a:t>may</a:t>
            </a:r>
            <a:r>
              <a:rPr lang="en-US" altLang="zh-TW" sz="2000" dirty="0"/>
              <a:t> use data analytics to estimate individual consumers’ willingness to pay.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Price discrimination may increase social welfare by minimizing “potentially mutually beneficial trades.”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Economic efficiency is lost when prices exceed many consumers’ willingness to pay.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Price discrimination can reduce the number of consumers excluded from the market.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087F02-B0B2-F610-5D46-47CF7E884BD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1DAAD-E064-B09E-5B59-A000E16C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Notes on Price Discrimination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74BE6-F5C4-6CE1-AF0F-D2AB9041432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11DC4-755C-CE77-36F6-6CDB2848A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DD3E1-BFB3-366F-FF11-E7175B83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710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4F5D1-4648-6EDF-E06C-627FA8BBC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7D296-EB5E-9F05-547F-4E7FC08D8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6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First-degree price discrimination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Firms charge each individual exactly their willingness to pay (“perfect price discrimination”).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monopoly firm captures the entire surplus as profit.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This outcome is socially efficient, as there is no deadweight loss.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Not possible in the real world, as no firms can accurately estimate every consumer’s WTP.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Second-degree price discrimination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Firms charge different prices based on the quantity purchased or the product version (“menu pricing”).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Examples include bulk discounts, buy-one-get-two offers, and loyalty rewards.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Third-degree price discrimination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Firms charge different prices based on identifiable consumer characteristics (“group pricing”).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Examples include student pricing, senior discounts, and early-bird offers.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B181E8-E116-120E-0D69-20A5C6D48E1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C13A5-6D05-192C-B458-6ABEA2BE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Types of Price Discrimination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B1C1F-603C-3AEB-75EE-BA037240BC1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CD977-6BB3-2E45-C3D8-39FE3BA1D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576D2-C074-6DE9-F560-0232EB0B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763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1A84BF-B3C2-5D0B-33B8-2D651A0F1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E8C822-2215-F9CD-6127-4FBB423759F3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Policies Towards Monopolies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81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91FD4-A3FF-C007-1538-419D9F36B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DDD30A-14BE-41B7-7A29-9F234F344D8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FCA2A-88EE-E506-C686-69C38E40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2400" dirty="0">
                <a:solidFill>
                  <a:schemeClr val="bg1"/>
                </a:solidFill>
              </a:rPr>
              <a:t>  CNET (2024, April 18). </a:t>
            </a:r>
            <a:r>
              <a:rPr lang="en-US" sz="2400" i="1" dirty="0">
                <a:solidFill>
                  <a:schemeClr val="bg1"/>
                </a:solidFill>
              </a:rPr>
              <a:t>US vs. Apple: Antitrust Lawsuit Explained </a:t>
            </a:r>
            <a:r>
              <a:rPr lang="en-US" sz="2400" dirty="0">
                <a:solidFill>
                  <a:schemeClr val="bg1"/>
                </a:solidFill>
              </a:rPr>
              <a:t>[Video]. YouTube.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 https://youtu.be/q7UfPdwPqFM?si=ggrDDK97w1K_RzRn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A9F4E3-C4CC-F7E9-E64D-76C20F5AE10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ED335-B96F-CD64-7749-5446E2CB8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91D28-B63C-C26B-7C70-2F129368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Online Media 7" title="US vs. Apple: Antitrust Lawsuit Explained">
            <a:hlinkClick r:id="" action="ppaction://media"/>
            <a:extLst>
              <a:ext uri="{FF2B5EF4-FFF2-40B4-BE49-F238E27FC236}">
                <a16:creationId xmlns:a16="http://schemas.microsoft.com/office/drawing/2014/main" id="{9D06391E-26D5-CCD8-1EA3-679A2F6247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9190" y="970332"/>
            <a:ext cx="971044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9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E7610-9D9E-25BE-714C-1E30F8CC4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93948-F765-DC87-B159-20476AE9E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275" y="1300900"/>
            <a:ext cx="7225780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Monopolies fail to allocate resources efficiently: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They produce less than the socially desirable quantity of output.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They set prices higher than the marginal cost of production.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Governments around the world address this problem through various approaches: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Promoting competition within monopolized industries.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Regulating the behavior and pricing of monopolies.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Converting private monopolies into public enterprises.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 some cases, choosing to take no action.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CAFE7A-5A96-CD4A-13E4-21ED0984D89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4CE16-80FF-CA39-0C30-377E482F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Policies Towards Monopolies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E71042-E65F-32E6-83C7-6284996D968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285DA-BF46-A22B-C41B-2E1A73A5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920C6-9E02-001E-40FC-0BE97D80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28" name="Picture 4" descr="Get Out of (401k) Jail Free">
            <a:extLst>
              <a:ext uri="{FF2B5EF4-FFF2-40B4-BE49-F238E27FC236}">
                <a16:creationId xmlns:a16="http://schemas.microsoft.com/office/drawing/2014/main" id="{CD1A51C7-A4EF-5A18-1B8F-5F79E7789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4" r="26959"/>
          <a:stretch>
            <a:fillRect/>
          </a:stretch>
        </p:blipFill>
        <p:spPr bwMode="auto">
          <a:xfrm>
            <a:off x="457199" y="1427532"/>
            <a:ext cx="38929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AA388-E92B-B3DE-C955-B0F186B8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8253B-0F7C-9F9C-81A6-C7E64CB2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275" y="1300900"/>
            <a:ext cx="7225780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government regulates private industries through a variety of antitrust laws.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Statutes designed to curb monopoly power.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Sherman Antitrust Act </a:t>
            </a:r>
            <a:r>
              <a:rPr lang="en-US" altLang="zh-TW" sz="2000"/>
              <a:t>(1890</a:t>
            </a:r>
            <a:r>
              <a:rPr lang="en-US" altLang="zh-TW" sz="2000" dirty="0"/>
              <a:t>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Clayton Antitrust Act (1914)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Federal Trade Commission Act (1914)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Actions include: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Preventing potentially harmful mergers.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Breaking up firms with excessive market power.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Preventing collusion among competing firms.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57A730-27BE-D64E-A1EB-514ADD5C2E8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26886-DCA0-B5E4-8BFC-7E0C07D8A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Promoting Competition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3459B2-4559-2288-6268-E6762DAB52A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1C2B8-8BDD-1AB5-37D1-6A91CD67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BBAE9-2F34-1E72-41A3-A9981D0B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2050" name="Picture 2" descr="About the FTC | Federal Trade Commission">
            <a:extLst>
              <a:ext uri="{FF2B5EF4-FFF2-40B4-BE49-F238E27FC236}">
                <a16:creationId xmlns:a16="http://schemas.microsoft.com/office/drawing/2014/main" id="{2C70E97C-7926-138D-1DEA-BA5CF5239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7" r="26217"/>
          <a:stretch>
            <a:fillRect/>
          </a:stretch>
        </p:blipFill>
        <p:spPr bwMode="auto">
          <a:xfrm>
            <a:off x="457199" y="1427532"/>
            <a:ext cx="386620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C6394-B72A-FED5-4903-B65F6EA98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8CA4D-97C5-8301-C98A-9790F3959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75211" y="1300900"/>
                <a:ext cx="6171844" cy="5081046"/>
              </a:xfrm>
            </p:spPr>
            <p:txBody>
              <a:bodyPr>
                <a:norm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Governments can regulate the price of a monopoly producer’s good or service.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Common in real-world natural monopolies.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key question is: What is the correct price?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What if we set P=MC?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quantity traded in the market would reach the socially optimal level,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latin typeface="Garamond" panose="02020404030301010803" pitchFamily="18" charset="0"/>
                          </a:rPr>
                          <m:t>Q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However, the price cannot be set at the firm’s MC, as this would lead to negative economic profit.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government may enforce P=MC and subsidize the monopolist.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But this would require additional taxation in other markets and create DWL from that taxation.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8CA4D-97C5-8301-C98A-9790F3959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75211" y="1300900"/>
                <a:ext cx="6171844" cy="5081046"/>
              </a:xfrm>
              <a:blipFill>
                <a:blip r:embed="rId2"/>
                <a:stretch>
                  <a:fillRect l="-1283" t="-959" r="-1777" b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3558881-14BD-1735-4BF1-40B8F444E10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CD090-9656-7406-57B4-6728F8AB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Regulation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F1CE64-8F54-731C-5EE6-F8AD22F510E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421E2-A95A-1684-F151-02193209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423B2-367F-1506-CE50-E7D124B4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DF8BBF-86BC-6AFC-B200-CA6358629359}"/>
              </a:ext>
            </a:extLst>
          </p:cNvPr>
          <p:cNvGrpSpPr/>
          <p:nvPr/>
        </p:nvGrpSpPr>
        <p:grpSpPr>
          <a:xfrm>
            <a:off x="432091" y="1220966"/>
            <a:ext cx="4918321" cy="4985132"/>
            <a:chOff x="432091" y="1220966"/>
            <a:chExt cx="4918321" cy="498513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5917C9-C7FB-27B4-E95E-20FD2A3B12FB}"/>
                </a:ext>
              </a:extLst>
            </p:cNvPr>
            <p:cNvGrpSpPr/>
            <p:nvPr/>
          </p:nvGrpSpPr>
          <p:grpSpPr>
            <a:xfrm>
              <a:off x="432091" y="1220966"/>
              <a:ext cx="4918321" cy="4985132"/>
              <a:chOff x="118872" y="1047820"/>
              <a:chExt cx="4918321" cy="4985132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17ECFEB-7F30-5773-DB5A-61DAD0A3D3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080" y="1664208"/>
                <a:ext cx="0" cy="4208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B6537E-8088-7782-B2EF-BE7FE26245E7}"/>
                  </a:ext>
                </a:extLst>
              </p:cNvPr>
              <p:cNvSpPr txBox="1"/>
              <p:nvPr/>
            </p:nvSpPr>
            <p:spPr>
              <a:xfrm>
                <a:off x="118872" y="1047820"/>
                <a:ext cx="104241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latin typeface="Garamond" panose="02020404030301010803" pitchFamily="18" charset="0"/>
                  </a:rPr>
                  <a:t>Cost and</a:t>
                </a:r>
              </a:p>
              <a:p>
                <a:pPr algn="ctr"/>
                <a:r>
                  <a:rPr lang="en-US" sz="1800" dirty="0">
                    <a:latin typeface="Garamond" panose="02020404030301010803" pitchFamily="18" charset="0"/>
                  </a:rPr>
                  <a:t>Revenue</a:t>
                </a:r>
                <a:endParaRPr lang="en-US" dirty="0">
                  <a:latin typeface="Garamond" panose="02020404030301010803" pitchFamily="18" charset="0"/>
                </a:endParaRP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9E7F7A5-B4A9-9B8E-32F9-639A4379AA2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536438" y="3551140"/>
                <a:ext cx="0" cy="4208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A79006-ED5B-8417-970E-6BD60A1A9A21}"/>
                  </a:ext>
                </a:extLst>
              </p:cNvPr>
              <p:cNvSpPr txBox="1"/>
              <p:nvPr/>
            </p:nvSpPr>
            <p:spPr>
              <a:xfrm>
                <a:off x="3994777" y="5663620"/>
                <a:ext cx="10424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latin typeface="Garamond" panose="02020404030301010803" pitchFamily="18" charset="0"/>
                  </a:rPr>
                  <a:t>Output</a:t>
                </a:r>
                <a:endParaRPr lang="en-US" dirty="0"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A77E68-BE16-7D3E-BE5D-9C5FA24717E1}"/>
                </a:ext>
              </a:extLst>
            </p:cNvPr>
            <p:cNvSpPr txBox="1"/>
            <p:nvPr/>
          </p:nvSpPr>
          <p:spPr>
            <a:xfrm>
              <a:off x="4540956" y="4983982"/>
              <a:ext cx="5854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  <a:latin typeface="Garamond" panose="02020404030301010803" pitchFamily="18" charset="0"/>
                </a:rPr>
                <a:t>MC</a:t>
              </a:r>
              <a:endParaRPr lang="en-US" dirty="0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9401B27-77F1-8E8D-5D4E-BEAE321A20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3299" y="1837354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A5C320B-6D80-F2F6-4899-5595740146D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849657" y="3724286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D98CCB-12BA-6919-1C38-B07973ACE618}"/>
                </a:ext>
              </a:extLst>
            </p:cNvPr>
            <p:cNvSpPr txBox="1"/>
            <p:nvPr/>
          </p:nvSpPr>
          <p:spPr>
            <a:xfrm>
              <a:off x="4493694" y="4302121"/>
              <a:ext cx="6327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70C0"/>
                  </a:solidFill>
                  <a:latin typeface="Garamond" panose="02020404030301010803" pitchFamily="18" charset="0"/>
                </a:rPr>
                <a:t>ATC</a:t>
              </a:r>
              <a:endParaRPr lang="en-US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424F7A3-9F99-BFCC-30DB-CD152D93417C}"/>
                </a:ext>
              </a:extLst>
            </p:cNvPr>
            <p:cNvSpPr/>
            <p:nvPr/>
          </p:nvSpPr>
          <p:spPr>
            <a:xfrm>
              <a:off x="1106608" y="3185724"/>
              <a:ext cx="3768132" cy="1557495"/>
            </a:xfrm>
            <a:custGeom>
              <a:avLst/>
              <a:gdLst>
                <a:gd name="connsiteX0" fmla="*/ 0 w 3768132"/>
                <a:gd name="connsiteY0" fmla="*/ 0 h 1557495"/>
                <a:gd name="connsiteX1" fmla="*/ 1125415 w 3768132"/>
                <a:gd name="connsiteY1" fmla="*/ 733530 h 1557495"/>
                <a:gd name="connsiteX2" fmla="*/ 2331218 w 3768132"/>
                <a:gd name="connsiteY2" fmla="*/ 1256044 h 1557495"/>
                <a:gd name="connsiteX3" fmla="*/ 3768132 w 3768132"/>
                <a:gd name="connsiteY3" fmla="*/ 1557495 h 155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8132" h="1557495">
                  <a:moveTo>
                    <a:pt x="0" y="0"/>
                  </a:moveTo>
                  <a:cubicBezTo>
                    <a:pt x="368439" y="262094"/>
                    <a:pt x="736879" y="524189"/>
                    <a:pt x="1125415" y="733530"/>
                  </a:cubicBezTo>
                  <a:cubicBezTo>
                    <a:pt x="1513951" y="942871"/>
                    <a:pt x="1890765" y="1118717"/>
                    <a:pt x="2331218" y="1256044"/>
                  </a:cubicBezTo>
                  <a:cubicBezTo>
                    <a:pt x="2771671" y="1393372"/>
                    <a:pt x="3269901" y="1475433"/>
                    <a:pt x="3768132" y="1557495"/>
                  </a:cubicBezTo>
                </a:path>
              </a:pathLst>
            </a:cu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4862E41-641A-1E49-3ECD-58E008B5DB2B}"/>
                </a:ext>
              </a:extLst>
            </p:cNvPr>
            <p:cNvSpPr/>
            <p:nvPr/>
          </p:nvSpPr>
          <p:spPr>
            <a:xfrm>
              <a:off x="1135464" y="4200211"/>
              <a:ext cx="3697793" cy="783771"/>
            </a:xfrm>
            <a:custGeom>
              <a:avLst/>
              <a:gdLst>
                <a:gd name="connsiteX0" fmla="*/ 0 w 3697793"/>
                <a:gd name="connsiteY0" fmla="*/ 0 h 783771"/>
                <a:gd name="connsiteX1" fmla="*/ 1848896 w 3697793"/>
                <a:gd name="connsiteY1" fmla="*/ 562708 h 783771"/>
                <a:gd name="connsiteX2" fmla="*/ 3697793 w 3697793"/>
                <a:gd name="connsiteY2" fmla="*/ 783771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7793" h="783771">
                  <a:moveTo>
                    <a:pt x="0" y="0"/>
                  </a:moveTo>
                  <a:cubicBezTo>
                    <a:pt x="616298" y="216039"/>
                    <a:pt x="1232597" y="432079"/>
                    <a:pt x="1848896" y="562708"/>
                  </a:cubicBezTo>
                  <a:cubicBezTo>
                    <a:pt x="2465195" y="693337"/>
                    <a:pt x="3081494" y="738554"/>
                    <a:pt x="3697793" y="78377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F21465-8976-EF1C-B931-18DDFE8E9FB6}"/>
              </a:ext>
            </a:extLst>
          </p:cNvPr>
          <p:cNvGrpSpPr/>
          <p:nvPr/>
        </p:nvGrpSpPr>
        <p:grpSpPr>
          <a:xfrm>
            <a:off x="965200" y="2171700"/>
            <a:ext cx="4239776" cy="4004096"/>
            <a:chOff x="965200" y="2171700"/>
            <a:chExt cx="4239776" cy="400409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C1B847-9D1D-5E65-4FB9-D9FECBBA99B7}"/>
                </a:ext>
              </a:extLst>
            </p:cNvPr>
            <p:cNvCxnSpPr>
              <a:cxnSpLocks/>
            </p:cNvCxnSpPr>
            <p:nvPr/>
          </p:nvCxnSpPr>
          <p:spPr>
            <a:xfrm>
              <a:off x="965200" y="2171700"/>
              <a:ext cx="3828578" cy="364879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62BAD1-1C44-7D34-8E1D-54361318363D}"/>
                </a:ext>
              </a:extLst>
            </p:cNvPr>
            <p:cNvSpPr txBox="1"/>
            <p:nvPr/>
          </p:nvSpPr>
          <p:spPr>
            <a:xfrm>
              <a:off x="4572224" y="5412269"/>
              <a:ext cx="6327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7030A0"/>
                  </a:solidFill>
                  <a:latin typeface="Garamond" panose="02020404030301010803" pitchFamily="18" charset="0"/>
                </a:rPr>
                <a:t>D</a:t>
              </a:r>
              <a:endParaRPr lang="en-US" dirty="0">
                <a:solidFill>
                  <a:srgbClr val="7030A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0BAE46-7E70-9900-2454-71B56DDC9B81}"/>
                </a:ext>
              </a:extLst>
            </p:cNvPr>
            <p:cNvSpPr/>
            <p:nvPr/>
          </p:nvSpPr>
          <p:spPr>
            <a:xfrm>
              <a:off x="3782450" y="4862426"/>
              <a:ext cx="63077" cy="630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4AB7B09-3DCB-D247-B57B-A7F307008A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4200" y="4914595"/>
              <a:ext cx="0" cy="905903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3ABCA7A-59F9-594F-22A3-146FC6209AC0}"/>
                    </a:ext>
                  </a:extLst>
                </p:cNvPr>
                <p:cNvSpPr txBox="1"/>
                <p:nvPr/>
              </p:nvSpPr>
              <p:spPr>
                <a:xfrm>
                  <a:off x="3560217" y="5806464"/>
                  <a:ext cx="5706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Garamond" panose="02020404030301010803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3ABCA7A-59F9-594F-22A3-146FC6209A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0217" y="5806464"/>
                  <a:ext cx="570620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4D2F34-D281-AACF-B52A-D1783F21C7AE}"/>
              </a:ext>
            </a:extLst>
          </p:cNvPr>
          <p:cNvGrpSpPr/>
          <p:nvPr/>
        </p:nvGrpSpPr>
        <p:grpSpPr>
          <a:xfrm>
            <a:off x="965200" y="4508861"/>
            <a:ext cx="2878599" cy="387977"/>
            <a:chOff x="965200" y="4508861"/>
            <a:chExt cx="2878599" cy="38797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6456562-2972-CF36-C57B-88F4B4915C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1607" y="4547893"/>
              <a:ext cx="0" cy="314533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7CBF8FD-964F-2751-6A2A-C593EB54968A}"/>
                </a:ext>
              </a:extLst>
            </p:cNvPr>
            <p:cNvSpPr/>
            <p:nvPr/>
          </p:nvSpPr>
          <p:spPr>
            <a:xfrm>
              <a:off x="3780722" y="4508861"/>
              <a:ext cx="63077" cy="630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32E1723-307F-EE14-7A7A-6DEBDDD8CA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5200" y="4547893"/>
              <a:ext cx="2815522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382A578-E221-266E-DED5-330A069490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510" y="4896838"/>
              <a:ext cx="2815522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62346D5-7D65-4EBC-0F58-D926926249F5}"/>
                </a:ext>
              </a:extLst>
            </p:cNvPr>
            <p:cNvSpPr/>
            <p:nvPr/>
          </p:nvSpPr>
          <p:spPr>
            <a:xfrm>
              <a:off x="967510" y="4547893"/>
              <a:ext cx="2842068" cy="348945"/>
            </a:xfrm>
            <a:prstGeom prst="rect">
              <a:avLst/>
            </a:prstGeom>
            <a:solidFill>
              <a:srgbClr val="00B0F0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77122C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59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38D84-E7C2-18E0-D8A4-C4D13CD7F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5C645-9446-ACE3-923F-FD743A7BB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5211" y="1300900"/>
            <a:ext cx="6171844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Instead of regulating a natural monopoly run by a private firm, the government can operate the monopoly directly.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common solution to natural monopolies more popular outside the U.S.</a:t>
            </a:r>
            <a:endParaRPr lang="en-US" altLang="zh-TW" sz="20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U.S. Post Office Department (now USPS) was a publicly owned natural monopoly.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Public ownership often reduces incentives for innovation and may lead to lower efficiency.</a:t>
            </a:r>
            <a:endParaRPr lang="en-US" altLang="zh-TW" sz="20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E3CC15-BD1F-BE91-083C-4EBC38A5882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F1A7F-D633-17D6-C956-433465E7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Public Ownership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1F5E49-1E72-DEF6-704F-6C3458BDD0E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2CD4E-80D4-885A-7608-E2FB3D98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3DF25-DFFB-FA86-6FA2-C18E7456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28" name="Picture 4" descr="United States Post Office Department - Wikipedia">
            <a:extLst>
              <a:ext uri="{FF2B5EF4-FFF2-40B4-BE49-F238E27FC236}">
                <a16:creationId xmlns:a16="http://schemas.microsoft.com/office/drawing/2014/main" id="{D703D113-D098-5FFA-D92A-F8D599855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0" y="1300900"/>
            <a:ext cx="456459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EA82A-C739-4CA3-6611-8D214E90B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1504-F250-7A77-773F-F0CCD71D9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0" y="1300900"/>
            <a:ext cx="1110528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Each of the preceding policies aimed at reducing the problem of monopoly has drawbacks.</a:t>
            </a:r>
            <a:endParaRPr lang="en-US" altLang="zh-TW" sz="12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Some economists argue that the government should be cautious not to make matters worse when attempting to correct monopoly pricing.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“A famous theorem in economics states that a competitive enterprise economy will produce the largest possible income from a given stock of resources. No real economy meets the exact conditions of the theorem, and all real economies will fall short of the ideal economy—a difference called </a:t>
            </a:r>
            <a:r>
              <a:rPr lang="en-US" altLang="zh-TW" sz="2400" i="1" dirty="0"/>
              <a:t>market failure</a:t>
            </a:r>
            <a:r>
              <a:rPr lang="en-US" altLang="zh-TW" sz="2400" dirty="0"/>
              <a:t>. In my view, however, the degree of </a:t>
            </a:r>
            <a:r>
              <a:rPr lang="en-US" altLang="zh-TW" sz="2400" i="1" dirty="0"/>
              <a:t>market failure</a:t>
            </a:r>
            <a:r>
              <a:rPr lang="en-US" altLang="zh-TW" sz="2400" dirty="0"/>
              <a:t> for the American economy is much smaller than the </a:t>
            </a:r>
            <a:r>
              <a:rPr lang="en-US" altLang="zh-TW" sz="2400" i="1" dirty="0"/>
              <a:t>political failure </a:t>
            </a:r>
            <a:r>
              <a:rPr lang="en-US" altLang="zh-TW" sz="2400" dirty="0"/>
              <a:t>arising from the imperfections of economic policies found in real political systems.”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C3FEB-A390-A827-1C16-8D3DEFE5476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463E6-8ED0-524D-5C2B-12082BD9A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Do Nothing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94F852-31BC-39A6-5FC2-48529056521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EED2A-1394-961B-D92D-A8503B60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D2550-1D81-56EA-8E8D-137809FF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1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1B4D1-F016-F92C-0D25-C03AE5593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81A1D-D704-5BBB-8C3F-83A875944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1300900"/>
            <a:ext cx="6526414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Monopoly: A firm that is the sole seller of a product without close substitutes.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True monopolies are rare in large-scale markets, but some firms hold dominant positions: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Microsoft: ~75% of the world’s operating systems.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Google: ~90% of all global online searches.</a:t>
            </a:r>
          </a:p>
          <a:p>
            <a:pPr marL="1371600" lvl="3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 monopoly remains the only seller because potential competitors cannot enter the market.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Therefore, the fundamental cause of monopoly power is Barriers to Entry.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675312-CEA4-4C5C-29F5-E9620545896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A8411-B13F-E5DD-D425-0D0F3C90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Monopolies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DEBECF-FBED-7587-FA52-3887C84ED63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B3B5A-A987-9211-9CD2-AB0225DA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57FBC-A80F-5E94-DCB5-3455FE55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30" name="Picture 6" descr="Monopoly Man Sticker - Etsy">
            <a:extLst>
              <a:ext uri="{FF2B5EF4-FFF2-40B4-BE49-F238E27FC236}">
                <a16:creationId xmlns:a16="http://schemas.microsoft.com/office/drawing/2014/main" id="{B54F2384-43CB-F0BC-CBFD-3A80405E5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2753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4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CCCA2-5049-63E9-F732-0DD6CB60D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9BD685-72D9-EDDC-7597-2E639C118F36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Recap of Chapter 16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41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F9591-C524-EA4B-D0F6-519365BC8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158F-174C-DECE-2238-21BD2242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monopoly is a </a:t>
            </a:r>
            <a:r>
              <a:rPr lang="en-US" sz="2400" dirty="0"/>
              <a:t>firm that is the sole seller of a product without close substitutes.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Monopolies may arise due to: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Exclusive access to key resources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Government creation or protection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Natural monopoly conditions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Technological advantages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monopolist is similar to a firm in a competitive market in that it: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Aims to maximize profits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Follows the rule for profit maximization, MR=MC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Can earn positive economic profits in the short run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9CF70-A65D-B843-4AEB-8B7692201B9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0E2B3-3228-C754-73A2-6349DBFD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B003BA-74C8-03D4-28C2-F2AD1532AE8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CE243-F385-3907-7CB6-7F2C0BEA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A5AC3-B79F-D41E-98BD-BFF76C73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65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9827A-BA9B-40E4-748D-7211D8F24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97488-1FB0-898E-ACA5-3F0F7764A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monopoly differs from a firm in a competitive market in that it: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Can influence the market price by adjusting output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Faces a marginal revenue curve below the market price of the good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Sets the market price above marginal cost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Produces less than the socially optimal level of output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Can earn sustained positive economic profit in the long run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Can engage in price discrimination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Public policies often aim to curb the market power of monopolies by: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Promoting competition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Regulating firm behavior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Converting private monopolies into public enterprises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 some cases, choosing to take no action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6301F4-7B81-E50E-4667-AFE351C07D4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60326-948F-4FCA-BA75-9682632F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47593-8111-70FC-1DD6-488269FC9B0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07402-F8CF-8FD3-F26C-246CC8EC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EFAA1-74FA-3AD5-0C4E-DAC819C5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412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1B50F-AB48-5565-2624-36BAF7B94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B25B2-38AF-26C1-9C0C-3A58B2047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20" y="1300900"/>
            <a:ext cx="6572134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If a key resource required to produce a good or service is owned by a single firm, other firms cannot produce that good.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South African firm De Beers once controlled up to 80% of global diamond production.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Even De Beers was not a pure monopoly, since it never controlled 100% of the market.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Exclusive ownership of a key resource can create monopoly power, but such cases are relatively rare in practice.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C29E4-D357-41FA-25E4-EF10300FAAB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DB0C7-65E7-8CF7-1C30-B358FE21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Causes of Monopolies: Monopoly Resources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F34B4A-6E52-1AC4-7BDE-044BE6FDD05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FE7D9-AD73-3933-6242-C98EECDC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FECE4-380C-7668-0D32-51B92C48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2052" name="Picture 4" descr="De Beers Revives 'A Diamond Is Forever' in Forever Present">
            <a:extLst>
              <a:ext uri="{FF2B5EF4-FFF2-40B4-BE49-F238E27FC236}">
                <a16:creationId xmlns:a16="http://schemas.microsoft.com/office/drawing/2014/main" id="{C40F921D-D373-E95E-BC5F-2DE4F10F0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r="14471"/>
          <a:stretch>
            <a:fillRect/>
          </a:stretch>
        </p:blipFill>
        <p:spPr bwMode="auto">
          <a:xfrm>
            <a:off x="541771" y="1427532"/>
            <a:ext cx="44503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4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50E10-1E88-AAEA-A2F7-0247061E6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8D58F-8583-1D64-8EF5-1EA568294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551" y="1300900"/>
            <a:ext cx="7627504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Cecil Rhodes founded De Beers Consolidated Mines in 1888, merging mining operations in South Africa.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Through exclusive ownership of diamond mines, De Beers dominated (up to 80%) global supply.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Regulated global diamond prices by stockpiling gems and releasing them slowly to maintain scarcity.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De Beers’ monopoly began to erode in the late 20th century as new producers entered the market.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De Beers remains a classic example of a resource-based monopoly built on market control and artificial scarcity.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4229B8-5911-64CF-976A-10CE40A56B8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65817-B0BC-126E-53E1-35B10249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Historical Example: Cecil Rhodes and De Beers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92FD4D-623A-F1EA-5C4A-7E51E9CDCC9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EFFC7-CA63-3784-5064-9B7F6131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B0911-7D50-3601-C134-9CA7A3B9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2050" name="Picture 2" descr="How The Times helped Cecil Rhodes in his conquest of Africa">
            <a:extLst>
              <a:ext uri="{FF2B5EF4-FFF2-40B4-BE49-F238E27FC236}">
                <a16:creationId xmlns:a16="http://schemas.microsoft.com/office/drawing/2014/main" id="{EA306E7F-BDC0-51D6-2580-5AFCBA5F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1" y="1427532"/>
            <a:ext cx="337925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18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6C925-1FA9-E494-5226-81B1591BB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8AB61-9285-AB71-B6EB-19F1EDFB5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300900"/>
            <a:ext cx="7989454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Governments may grant a single firm the exclusive right to sell a good or service.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Governments often enforce intellectual property protections: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Patents: Grant the inventor of a novel, original, and non-obvious invention an exclusive right to produce and sell it for 20 years.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Copyrights: Protect the creators of literary, artistic, musical, and software works for the life of the author plus 70 years, or 95 years for works owned by corporations.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Benefit: Increases incentives for innovation and creative activity.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Cost: Leads to monopoly pricing in the market.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65092D-1606-7269-244E-602C99C5BAA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DE668-2A02-0937-16BC-F64113A6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Causes of Monopolies: Government-Created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281442-A4A6-679F-4AF3-4AA2D5FFEDB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9D266-ABB2-5695-DCA8-304F4813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C7CD4-3B17-D936-365A-55967F80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3074" name="Picture 2" descr="American patent certificate">
            <a:extLst>
              <a:ext uri="{FF2B5EF4-FFF2-40B4-BE49-F238E27FC236}">
                <a16:creationId xmlns:a16="http://schemas.microsoft.com/office/drawing/2014/main" id="{39F733C5-F714-63A1-9987-BE8EF8563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1" y="1427532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BCD10-597A-CE80-E48E-B60153994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BD16E-9D35-DBAE-759F-E97A57EE3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25" y="1300900"/>
            <a:ext cx="6836929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British East India Company (EIC) was granted exclusive rights over all English trade east of the Cape of Good Hope by the English Crown in 1600.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For nearly 200 years, the EIC faced little to no competition: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It set prices for spices, tea, textiles, and opium.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It dictated terms of trade with local producers and buyers in India and China.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EIC maintained its monopoly power as a state-sanctioned monopoly until the Charter Act of 1833.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C00F60-3F12-3253-B023-D7A2F2E3602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6AC53-E2AC-A122-53AD-49521E87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Historical Example: The East India Company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3EC378-1E69-CC13-D52B-661D2496B82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727F3-43C8-E47E-4E81-2654D539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7625E-D1DF-23B1-0C3E-E1E44380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0F300D7-A4CB-280C-A138-B680D76D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1" y="1427532"/>
            <a:ext cx="41846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2088B-CF4F-EBB6-B13E-E841B42A0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E5C2-BA55-3421-46AB-74519C045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888" y="1300900"/>
            <a:ext cx="634816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Natural Monopoly: A type of monopoly that arises when a single firm can supply a good or service to an entire market at a lower cost than two or more firms could.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This happens when there are economies of scale.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Industries characterized by extremely high fixed costs and low marginal costs often end up as a natural monopoly.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more customers the firm serves, the lower its average total cost (ATC).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firm’s ATC curve is decreasing, and its MC curve lies below the ATC curve.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504AA8-6ACA-9EE9-210D-B13345843E5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ACF48-E21A-569A-272F-57A3660CE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Causes of Monopolies: Natural Monopolies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DF2A9-4CC0-9EEB-38CF-2D891AC9ABB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1E573-D58B-2F30-BAA3-2AADFFD1E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D2E9E-17E5-5943-8680-60203786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38473AC-20FB-3E2C-06BB-C0833A988CA5}"/>
              </a:ext>
            </a:extLst>
          </p:cNvPr>
          <p:cNvGrpSpPr/>
          <p:nvPr/>
        </p:nvGrpSpPr>
        <p:grpSpPr>
          <a:xfrm>
            <a:off x="432091" y="1220966"/>
            <a:ext cx="4918321" cy="4985132"/>
            <a:chOff x="432091" y="1220966"/>
            <a:chExt cx="4918321" cy="49851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3CEDE56-6CB6-EA0F-2567-83BF08B8981B}"/>
                </a:ext>
              </a:extLst>
            </p:cNvPr>
            <p:cNvGrpSpPr/>
            <p:nvPr/>
          </p:nvGrpSpPr>
          <p:grpSpPr>
            <a:xfrm>
              <a:off x="432091" y="1220966"/>
              <a:ext cx="4918321" cy="4985132"/>
              <a:chOff x="118872" y="1047820"/>
              <a:chExt cx="4918321" cy="4985132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068C5CB0-B45E-C39A-413B-04B2A6B28F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080" y="1664208"/>
                <a:ext cx="0" cy="4208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C6916-8961-F228-282C-8075552200B5}"/>
                  </a:ext>
                </a:extLst>
              </p:cNvPr>
              <p:cNvSpPr txBox="1"/>
              <p:nvPr/>
            </p:nvSpPr>
            <p:spPr>
              <a:xfrm>
                <a:off x="118872" y="1047820"/>
                <a:ext cx="104241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latin typeface="Garamond" panose="02020404030301010803" pitchFamily="18" charset="0"/>
                  </a:rPr>
                  <a:t>Cost and</a:t>
                </a:r>
              </a:p>
              <a:p>
                <a:pPr algn="ctr"/>
                <a:r>
                  <a:rPr lang="en-US" sz="1800" dirty="0">
                    <a:latin typeface="Garamond" panose="02020404030301010803" pitchFamily="18" charset="0"/>
                  </a:rPr>
                  <a:t>Revenue</a:t>
                </a:r>
                <a:endParaRPr lang="en-US" dirty="0">
                  <a:latin typeface="Garamond" panose="02020404030301010803" pitchFamily="18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3440D93-1368-D710-D5EA-07073B0057E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536438" y="3551140"/>
                <a:ext cx="0" cy="4208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BE766B-494F-B0FB-0B74-1AACDD631E14}"/>
                  </a:ext>
                </a:extLst>
              </p:cNvPr>
              <p:cNvSpPr txBox="1"/>
              <p:nvPr/>
            </p:nvSpPr>
            <p:spPr>
              <a:xfrm>
                <a:off x="3994777" y="5663620"/>
                <a:ext cx="10424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latin typeface="Garamond" panose="02020404030301010803" pitchFamily="18" charset="0"/>
                  </a:rPr>
                  <a:t>Output</a:t>
                </a:r>
                <a:endParaRPr lang="en-US" dirty="0"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D4588D-863F-0024-B2CD-9222DA7F06FA}"/>
                </a:ext>
              </a:extLst>
            </p:cNvPr>
            <p:cNvSpPr txBox="1"/>
            <p:nvPr/>
          </p:nvSpPr>
          <p:spPr>
            <a:xfrm>
              <a:off x="4540956" y="4983982"/>
              <a:ext cx="5854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  <a:latin typeface="Garamond" panose="02020404030301010803" pitchFamily="18" charset="0"/>
                </a:rPr>
                <a:t>MC</a:t>
              </a:r>
              <a:endParaRPr lang="en-US" dirty="0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B88BA9B-84D0-BEFD-0D3F-BB7686818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3299" y="1837354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FE3D26D-A512-C903-8050-C909A584350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849657" y="3724286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48E4F5-6435-B6D4-6806-8A7EF14FB31B}"/>
                </a:ext>
              </a:extLst>
            </p:cNvPr>
            <p:cNvSpPr txBox="1"/>
            <p:nvPr/>
          </p:nvSpPr>
          <p:spPr>
            <a:xfrm>
              <a:off x="4493694" y="4302121"/>
              <a:ext cx="6327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70C0"/>
                  </a:solidFill>
                  <a:latin typeface="Garamond" panose="02020404030301010803" pitchFamily="18" charset="0"/>
                </a:rPr>
                <a:t>ATC</a:t>
              </a:r>
              <a:endParaRPr lang="en-US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A7E8ED4-D7D4-6A0C-5CE2-580F079F6B49}"/>
                </a:ext>
              </a:extLst>
            </p:cNvPr>
            <p:cNvSpPr/>
            <p:nvPr/>
          </p:nvSpPr>
          <p:spPr>
            <a:xfrm>
              <a:off x="1106608" y="3185724"/>
              <a:ext cx="3768132" cy="1557495"/>
            </a:xfrm>
            <a:custGeom>
              <a:avLst/>
              <a:gdLst>
                <a:gd name="connsiteX0" fmla="*/ 0 w 3768132"/>
                <a:gd name="connsiteY0" fmla="*/ 0 h 1557495"/>
                <a:gd name="connsiteX1" fmla="*/ 1125415 w 3768132"/>
                <a:gd name="connsiteY1" fmla="*/ 733530 h 1557495"/>
                <a:gd name="connsiteX2" fmla="*/ 2331218 w 3768132"/>
                <a:gd name="connsiteY2" fmla="*/ 1256044 h 1557495"/>
                <a:gd name="connsiteX3" fmla="*/ 3768132 w 3768132"/>
                <a:gd name="connsiteY3" fmla="*/ 1557495 h 155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8132" h="1557495">
                  <a:moveTo>
                    <a:pt x="0" y="0"/>
                  </a:moveTo>
                  <a:cubicBezTo>
                    <a:pt x="368439" y="262094"/>
                    <a:pt x="736879" y="524189"/>
                    <a:pt x="1125415" y="733530"/>
                  </a:cubicBezTo>
                  <a:cubicBezTo>
                    <a:pt x="1513951" y="942871"/>
                    <a:pt x="1890765" y="1118717"/>
                    <a:pt x="2331218" y="1256044"/>
                  </a:cubicBezTo>
                  <a:cubicBezTo>
                    <a:pt x="2771671" y="1393372"/>
                    <a:pt x="3269901" y="1475433"/>
                    <a:pt x="3768132" y="1557495"/>
                  </a:cubicBezTo>
                </a:path>
              </a:pathLst>
            </a:cu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CA23C96-E6C0-F9DA-62B4-A61F28A439F4}"/>
                </a:ext>
              </a:extLst>
            </p:cNvPr>
            <p:cNvSpPr/>
            <p:nvPr/>
          </p:nvSpPr>
          <p:spPr>
            <a:xfrm>
              <a:off x="1135464" y="4200211"/>
              <a:ext cx="3697793" cy="783771"/>
            </a:xfrm>
            <a:custGeom>
              <a:avLst/>
              <a:gdLst>
                <a:gd name="connsiteX0" fmla="*/ 0 w 3697793"/>
                <a:gd name="connsiteY0" fmla="*/ 0 h 783771"/>
                <a:gd name="connsiteX1" fmla="*/ 1848896 w 3697793"/>
                <a:gd name="connsiteY1" fmla="*/ 562708 h 783771"/>
                <a:gd name="connsiteX2" fmla="*/ 3697793 w 3697793"/>
                <a:gd name="connsiteY2" fmla="*/ 783771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7793" h="783771">
                  <a:moveTo>
                    <a:pt x="0" y="0"/>
                  </a:moveTo>
                  <a:cubicBezTo>
                    <a:pt x="616298" y="216039"/>
                    <a:pt x="1232597" y="432079"/>
                    <a:pt x="1848896" y="562708"/>
                  </a:cubicBezTo>
                  <a:cubicBezTo>
                    <a:pt x="2465195" y="693337"/>
                    <a:pt x="3081494" y="738554"/>
                    <a:pt x="3697793" y="78377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805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178b066-ece4-42d6-be80-b911ff775fa2}" enabled="1" method="Privilege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15123</TotalTime>
  <Words>3877</Words>
  <Application>Microsoft Office PowerPoint</Application>
  <PresentationFormat>Custom</PresentationFormat>
  <Paragraphs>732</Paragraphs>
  <Slides>42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  Preview</vt:lpstr>
      <vt:lpstr>PowerPoint Presentation</vt:lpstr>
      <vt:lpstr>  Monopolies</vt:lpstr>
      <vt:lpstr>  Causes of Monopolies: Monopoly Resources</vt:lpstr>
      <vt:lpstr>  Historical Example: Cecil Rhodes and De Beers</vt:lpstr>
      <vt:lpstr>  Causes of Monopolies: Government-Created</vt:lpstr>
      <vt:lpstr>  Historical Example: The East India Company</vt:lpstr>
      <vt:lpstr>  Causes of Monopolies: Natural Monopolies</vt:lpstr>
      <vt:lpstr>  Historical Example: AT&amp;T</vt:lpstr>
      <vt:lpstr>  Causes of Monopolies: Technological Advantage</vt:lpstr>
      <vt:lpstr>PowerPoint Presentation</vt:lpstr>
      <vt:lpstr>  Monopoly vs. Competition</vt:lpstr>
      <vt:lpstr>  The Monopoly’s Revenue</vt:lpstr>
      <vt:lpstr>  The Monopoly’s Revenue</vt:lpstr>
      <vt:lpstr>  The Monopoly’s Revenue Visualized</vt:lpstr>
      <vt:lpstr>  The Monopoly’s Profit Maximization</vt:lpstr>
      <vt:lpstr>  The Monopoly’s Profit Maximization</vt:lpstr>
      <vt:lpstr>  The Monopoly’s Profit Maximization</vt:lpstr>
      <vt:lpstr>PowerPoint Presentation</vt:lpstr>
      <vt:lpstr>  The Welfare Cost of Monopolies</vt:lpstr>
      <vt:lpstr>  Monopoly vs. Competition Visualized</vt:lpstr>
      <vt:lpstr>  The Deadweight Loss</vt:lpstr>
      <vt:lpstr>  The Welfare Cost of Monopolies?</vt:lpstr>
      <vt:lpstr>PowerPoint Presentation</vt:lpstr>
      <vt:lpstr>  CNBC International (2018, August 2). How do airlines price tickets? | CNBC Explains   [Video]. YouTube. https://youtu.be/EhhLXZB3kRw?si=bDmlG8edaNRY_8ax</vt:lpstr>
      <vt:lpstr>  Price Discrimination</vt:lpstr>
      <vt:lpstr>  Price Discrimination</vt:lpstr>
      <vt:lpstr>  Exercise: Single Price</vt:lpstr>
      <vt:lpstr>  Exercise: Price Discrimination</vt:lpstr>
      <vt:lpstr>  Notes on Price Discrimination</vt:lpstr>
      <vt:lpstr>  Types of Price Discrimination</vt:lpstr>
      <vt:lpstr>PowerPoint Presentation</vt:lpstr>
      <vt:lpstr>  CNET (2024, April 18). US vs. Apple: Antitrust Lawsuit Explained [Video]. YouTube.   https://youtu.be/q7UfPdwPqFM?si=ggrDDK97w1K_RzRn</vt:lpstr>
      <vt:lpstr>  Policies Towards Monopolies</vt:lpstr>
      <vt:lpstr>  Promoting Competition</vt:lpstr>
      <vt:lpstr>  Regulation</vt:lpstr>
      <vt:lpstr>  Public Ownership</vt:lpstr>
      <vt:lpstr>  Do Nothing</vt:lpstr>
      <vt:lpstr>PowerPoint Presentation</vt:lpstr>
      <vt:lpstr>  Recap</vt:lpstr>
      <vt:lpstr>  Recap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533</cp:revision>
  <dcterms:created xsi:type="dcterms:W3CDTF">2013-01-27T09:14:16Z</dcterms:created>
  <dcterms:modified xsi:type="dcterms:W3CDTF">2025-11-14T17:22:39Z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78b066-ece4-42d6-be80-b911ff775fa2_Enabled">
    <vt:lpwstr>true</vt:lpwstr>
  </property>
  <property fmtid="{D5CDD505-2E9C-101B-9397-08002B2CF9AE}" pid="3" name="MSIP_Label_5178b066-ece4-42d6-be80-b911ff775fa2_SetDate">
    <vt:lpwstr>2025-09-24T18:17:42Z</vt:lpwstr>
  </property>
  <property fmtid="{D5CDD505-2E9C-101B-9397-08002B2CF9AE}" pid="4" name="MSIP_Label_5178b066-ece4-42d6-be80-b911ff775fa2_Method">
    <vt:lpwstr>Privileged</vt:lpwstr>
  </property>
  <property fmtid="{D5CDD505-2E9C-101B-9397-08002B2CF9AE}" pid="5" name="MSIP_Label_5178b066-ece4-42d6-be80-b911ff775fa2_Name">
    <vt:lpwstr>Public</vt:lpwstr>
  </property>
  <property fmtid="{D5CDD505-2E9C-101B-9397-08002B2CF9AE}" pid="6" name="MSIP_Label_5178b066-ece4-42d6-be80-b911ff775fa2_SiteId">
    <vt:lpwstr>4881a8fa-b252-4912-b93a-7806c41bbe91</vt:lpwstr>
  </property>
  <property fmtid="{D5CDD505-2E9C-101B-9397-08002B2CF9AE}" pid="7" name="MSIP_Label_5178b066-ece4-42d6-be80-b911ff775fa2_ActionId">
    <vt:lpwstr>5b7f0eae-2a30-4cf8-86c7-eaabe8636cb8</vt:lpwstr>
  </property>
  <property fmtid="{D5CDD505-2E9C-101B-9397-08002B2CF9AE}" pid="8" name="MSIP_Label_5178b066-ece4-42d6-be80-b911ff775fa2_ContentBits">
    <vt:lpwstr>0</vt:lpwstr>
  </property>
  <property fmtid="{D5CDD505-2E9C-101B-9397-08002B2CF9AE}" pid="9" name="MSIP_Label_5178b066-ece4-42d6-be80-b911ff775fa2_Tag">
    <vt:lpwstr>10, 0, 1, 1</vt:lpwstr>
  </property>
</Properties>
</file>