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605" r:id="rId4"/>
    <p:sldId id="265" r:id="rId5"/>
    <p:sldId id="756" r:id="rId6"/>
    <p:sldId id="787" r:id="rId7"/>
    <p:sldId id="788" r:id="rId8"/>
    <p:sldId id="733" r:id="rId9"/>
    <p:sldId id="786" r:id="rId10"/>
    <p:sldId id="761" r:id="rId11"/>
    <p:sldId id="764" r:id="rId12"/>
    <p:sldId id="790" r:id="rId13"/>
    <p:sldId id="791" r:id="rId14"/>
    <p:sldId id="767" r:id="rId15"/>
    <p:sldId id="794" r:id="rId16"/>
    <p:sldId id="793" r:id="rId17"/>
    <p:sldId id="795" r:id="rId18"/>
    <p:sldId id="796" r:id="rId19"/>
    <p:sldId id="800" r:id="rId20"/>
    <p:sldId id="799" r:id="rId21"/>
    <p:sldId id="726" r:id="rId22"/>
    <p:sldId id="797" r:id="rId23"/>
    <p:sldId id="802" r:id="rId24"/>
    <p:sldId id="801" r:id="rId25"/>
    <p:sldId id="804" r:id="rId26"/>
    <p:sldId id="805" r:id="rId27"/>
    <p:sldId id="806" r:id="rId28"/>
    <p:sldId id="807" r:id="rId29"/>
    <p:sldId id="808" r:id="rId30"/>
    <p:sldId id="809" r:id="rId31"/>
    <p:sldId id="810" r:id="rId32"/>
    <p:sldId id="813" r:id="rId33"/>
    <p:sldId id="814" r:id="rId34"/>
    <p:sldId id="811" r:id="rId35"/>
    <p:sldId id="777" r:id="rId36"/>
    <p:sldId id="604" r:id="rId37"/>
    <p:sldId id="785" r:id="rId3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1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12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15: Firms in Competitive Markets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1695A-44F1-235B-1941-16E875A0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082335-E2D3-F714-143A-683C8D8DF97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A42E4-E0DE-EC13-6AD6-4DD27871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Relationship Between MR, MC, and Profit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F7BA3-9157-868B-7EB5-5239B712153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B68A8-65B9-B8A6-43E1-318FDA88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EC7BD-4175-2A3B-78B4-E3B44C18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95A641-76B2-4A82-9ABD-AF3DF9EF8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16571"/>
              </p:ext>
            </p:extLst>
          </p:nvPr>
        </p:nvGraphicFramePr>
        <p:xfrm>
          <a:off x="457198" y="1303040"/>
          <a:ext cx="5789950" cy="47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2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9004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83668008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294039317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Profit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$1,975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8D5144-0AA4-E237-309D-6B8D835136D1}"/>
              </a:ext>
            </a:extLst>
          </p:cNvPr>
          <p:cNvSpPr txBox="1">
            <a:spLocks/>
          </p:cNvSpPr>
          <p:nvPr/>
        </p:nvSpPr>
        <p:spPr>
          <a:xfrm>
            <a:off x="6364224" y="1300900"/>
            <a:ext cx="5282830" cy="50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When MR&gt;MC: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By increasing output by one unit, Nello earns more in sales (MR) than the cost of producing that unit (MC).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Therefore, when MR &gt; MC, Nello should increase production and sell more milk.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When MR&lt;MC: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Selling one additional unit earns less in sales (MR) than the cost of producing it (MC).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Therefore, when MR &lt; MC, Nello should reduce production and sell less milk.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Profit is maximized where MR = MC.</a:t>
            </a:r>
          </a:p>
        </p:txBody>
      </p:sp>
    </p:spTree>
    <p:extLst>
      <p:ext uri="{BB962C8B-B14F-4D97-AF65-F5344CB8AC3E}">
        <p14:creationId xmlns:p14="http://schemas.microsoft.com/office/powerpoint/2010/main" val="27795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A8B29-F965-D71A-6A33-342053D0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4B73-984D-15F3-E212-7AF29961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5038344"/>
            <a:ext cx="6444118" cy="134360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firm’s marginal revenue (MR) is $350, represented by the horizontal line at the market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A0601-C568-2BF9-EFE5-50151C2BA1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F70B5-5966-9E6D-B86E-5A116B82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MC, ATC, AVC, and MR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52A6E-14E6-C709-C5F7-99E3CE464E9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EC5DD-82AE-CA65-169F-9481A1E1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D696E-CB4D-78FA-998E-65C40C83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A384E0-7A0F-3830-3C3E-B5D14888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65DAFF-7EB7-F16D-179D-3E262141E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91011"/>
              </p:ext>
            </p:extLst>
          </p:nvPr>
        </p:nvGraphicFramePr>
        <p:xfrm>
          <a:off x="5202939" y="1303352"/>
          <a:ext cx="644411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79">
                  <a:extLst>
                    <a:ext uri="{9D8B030D-6E8A-4147-A177-3AD203B41FA5}">
                      <a16:colId xmlns:a16="http://schemas.microsoft.com/office/drawing/2014/main" val="969253351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3163505571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2863872007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3196525735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1403190446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209597701"/>
                    </a:ext>
                  </a:extLst>
                </a:gridCol>
                <a:gridCol w="983306">
                  <a:extLst>
                    <a:ext uri="{9D8B030D-6E8A-4147-A177-3AD203B41FA5}">
                      <a16:colId xmlns:a16="http://schemas.microsoft.com/office/drawing/2014/main" val="1986240063"/>
                    </a:ext>
                  </a:extLst>
                </a:gridCol>
              </a:tblGrid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VC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ATC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08125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3258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1376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$262.5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600959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$308.33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578788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$287.5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448241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237877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$1,975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$1,875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$329.17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011124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$339.29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64756"/>
                  </a:ext>
                </a:extLst>
              </a:tr>
              <a:tr h="361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$337.5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530423"/>
                  </a:ext>
                </a:extLst>
              </a:tr>
            </a:tbl>
          </a:graphicData>
        </a:graphic>
      </p:graphicFrame>
      <p:pic>
        <p:nvPicPr>
          <p:cNvPr id="16" name="Picture 15" descr="A graph of cost and output&#10;&#10;AI-generated content may be incorrect.">
            <a:extLst>
              <a:ext uri="{FF2B5EF4-FFF2-40B4-BE49-F238E27FC236}">
                <a16:creationId xmlns:a16="http://schemas.microsoft.com/office/drawing/2014/main" id="{2B117397-336A-8AC0-B70A-E41B8310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CB297C-EF38-9385-5F5F-D051B48365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A02C4E-DC0E-B93A-92D0-7D53F448CC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54079B-E953-6BFE-4F26-1D35D5CC4A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65702-8034-78F6-1628-43B6B350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3A58-C8E4-CB9F-E030-0ED4B88AA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Observing the graph, we can verify that the quantity satisfying MR = MC represents the profit-maximizing output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).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If the chosen quantity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400" dirty="0"/>
                  <a:t>)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the extra income from selling one more unit exceeds the extra cost of producing it.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If the chosen quantity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400" dirty="0"/>
                  <a:t>) is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the extra income from selling one more unit is less than the extra cost of producing it.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Therefore, firms maximize profit by producing the quantity of output where MR=MC.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3A58-C8E4-CB9F-E030-0ED4B88AA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  <a:blipFill>
                <a:blip r:embed="rId2"/>
                <a:stretch>
                  <a:fillRect l="-1325" t="-959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D467B3-95A6-B905-8F8D-52FD9456A7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92D50-8283-4350-9514-2C66A39E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Profit Maximization at MR = 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6237A-7BAA-7696-FBAA-6097A7320D8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A77CF-10DE-F241-EBB7-11AD0A8D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DC3E4-CE53-FDE1-FC7F-6904826F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87B22-C93E-EBD6-26EA-4E8DD2847D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19" name="Picture 18" descr="A diagram of a cost and revenue graph&#10;&#10;AI-generated content may be incorrect.">
            <a:extLst>
              <a:ext uri="{FF2B5EF4-FFF2-40B4-BE49-F238E27FC236}">
                <a16:creationId xmlns:a16="http://schemas.microsoft.com/office/drawing/2014/main" id="{B3F34C4F-507E-D992-6460-B3173062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23" name="Picture 22" descr="A diagram of a cost and revenue&#10;&#10;AI-generated content may be incorrect.">
            <a:extLst>
              <a:ext uri="{FF2B5EF4-FFF2-40B4-BE49-F238E27FC236}">
                <a16:creationId xmlns:a16="http://schemas.microsoft.com/office/drawing/2014/main" id="{7CFE65A4-73CA-023F-CC5C-4B2F6372D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9A6E1-FAC8-AC6D-8F5C-5C5B70AB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6C8B0-B13C-B66D-605D-F386843C6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9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Let’s take a closer look at the marginal cost curve.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Suppose the market price falls. This can be represented as a downward shift of the marginal revenue curve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MR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MR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As firms continue to produce where MR=MC, the firm’s output decreases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This demonstrates a direct relationship between the price of a good and the quantity supplied.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b="1" dirty="0"/>
                  <a:t>The firm’s marginal cost curve represents its individual supply curve</a:t>
                </a:r>
                <a:r>
                  <a:rPr lang="en-US" sz="2400" dirty="0"/>
                  <a:t>. (in general)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6C8B0-B13C-B66D-605D-F386843C6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9" cy="5081046"/>
              </a:xfrm>
              <a:blipFill>
                <a:blip r:embed="rId2"/>
                <a:stretch>
                  <a:fillRect l="-1325" t="-959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63E9196-EEEA-A4B0-BB1C-C70A6F9B0F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5CD0B-28CB-1308-6312-29232E96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MC and the Supply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EB9C5-741B-F22D-8252-D7F01B690AB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9725F-1E79-7D8A-9CF7-F2F25FF3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BC212-41D9-C5BA-74A8-67A5F73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08BD1-1EBA-ADD5-F162-A7174B1E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a cost and revenue&#10;&#10;AI-generated content may be incorrect.">
            <a:extLst>
              <a:ext uri="{FF2B5EF4-FFF2-40B4-BE49-F238E27FC236}">
                <a16:creationId xmlns:a16="http://schemas.microsoft.com/office/drawing/2014/main" id="{C477D280-A6A6-96F3-9FAD-3278F1D24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0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08530-445C-3C75-3460-307863C80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02E-3761-AF7E-C0A4-592196DA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1300900"/>
            <a:ext cx="644411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short run, firms will decide to shut down production if the revenue they would earn is less than their variable cost of production.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Why not shut down when TR&lt;TC?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the short run, fixed costs are unavoidable.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Even if the firm produces zero units of output, fixed costs must still be paid.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Therefore, fixed costs are sunk costs, as they cannot be recovered and should not affect the shutdown decision.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Sunk costs are costs that have already been committed, and cannot be recovered.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81F86-581B-5D21-1A8C-720E044E96D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DFB7-A0FC-3E0C-6475-3E26F521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in the Short-Run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55D36-C1E2-4B11-C681-C925FFC905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57DEB-65D5-CC0F-6C89-A9E1A694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C56B6-4BB0-7E14-3938-87A98509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F479C0-5428-869A-0D2C-BD2AACD52C97}"/>
              </a:ext>
            </a:extLst>
          </p:cNvPr>
          <p:cNvSpPr/>
          <p:nvPr/>
        </p:nvSpPr>
        <p:spPr>
          <a:xfrm>
            <a:off x="6266123" y="2560320"/>
            <a:ext cx="4317743" cy="439980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SR: Shutdown if TR&lt;VC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EF55F1-06D3-1D4C-1B52-651A3EE43E56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27EED2-3451-8E7B-4CE3-33D32C667F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746B8A-7038-6429-0246-9912C65739BD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A7F3F0-6DE8-C613-62EF-CE3D9F7C526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951336-C295-8D62-A81D-FA8DD7EB818B}"/>
                </a:ext>
              </a:extLst>
            </p:cNvPr>
            <p:cNvSpPr txBox="1"/>
            <p:nvPr/>
          </p:nvSpPr>
          <p:spPr>
            <a:xfrm>
              <a:off x="4241830" y="2630968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C7D2A6-2869-3C17-87E4-2731B8BE9257}"/>
                </a:ext>
              </a:extLst>
            </p:cNvPr>
            <p:cNvSpPr txBox="1"/>
            <p:nvPr/>
          </p:nvSpPr>
          <p:spPr>
            <a:xfrm>
              <a:off x="4220411" y="3129965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102D35-F2FD-A79E-377E-2A3EC47E4DB5}"/>
                </a:ext>
              </a:extLst>
            </p:cNvPr>
            <p:cNvSpPr txBox="1"/>
            <p:nvPr/>
          </p:nvSpPr>
          <p:spPr>
            <a:xfrm>
              <a:off x="4220411" y="3881890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Garamond" panose="02020404030301010803" pitchFamily="18" charset="0"/>
                </a:rPr>
                <a:t>AVC</a:t>
              </a:r>
              <a:endParaRPr lang="en-US" dirty="0">
                <a:solidFill>
                  <a:srgbClr val="00B05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792281-D851-0E4B-A2B3-8EFB0DB90303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69C735-9EF6-27BE-3ABD-102BD202B231}"/>
                </a:ext>
              </a:extLst>
            </p:cNvPr>
            <p:cNvSpPr/>
            <p:nvPr/>
          </p:nvSpPr>
          <p:spPr>
            <a:xfrm>
              <a:off x="805824" y="3776687"/>
              <a:ext cx="3813048" cy="1267884"/>
            </a:xfrm>
            <a:custGeom>
              <a:avLst/>
              <a:gdLst>
                <a:gd name="connsiteX0" fmla="*/ 0 w 3813048"/>
                <a:gd name="connsiteY0" fmla="*/ 868680 h 1267884"/>
                <a:gd name="connsiteX1" fmla="*/ 932688 w 3813048"/>
                <a:gd name="connsiteY1" fmla="*/ 1225296 h 1267884"/>
                <a:gd name="connsiteX2" fmla="*/ 3813048 w 3813048"/>
                <a:gd name="connsiteY2" fmla="*/ 0 h 12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048" h="1267884">
                  <a:moveTo>
                    <a:pt x="0" y="868680"/>
                  </a:moveTo>
                  <a:cubicBezTo>
                    <a:pt x="148590" y="1119378"/>
                    <a:pt x="297180" y="1370076"/>
                    <a:pt x="932688" y="1225296"/>
                  </a:cubicBezTo>
                  <a:cubicBezTo>
                    <a:pt x="1568196" y="1080516"/>
                    <a:pt x="2690622" y="540258"/>
                    <a:pt x="3813048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1988AF-FBF2-4F3C-EFE2-AC226B09681B}"/>
                </a:ext>
              </a:extLst>
            </p:cNvPr>
            <p:cNvSpPr/>
            <p:nvPr/>
          </p:nvSpPr>
          <p:spPr>
            <a:xfrm>
              <a:off x="859536" y="3200400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87055B6-A581-B924-1C21-512389C01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" y="2933700"/>
              <a:ext cx="3520440" cy="25222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732268B-5480-075E-18D3-5180889475D9}"/>
                </a:ext>
              </a:extLst>
            </p:cNvPr>
            <p:cNvSpPr/>
            <p:nvPr/>
          </p:nvSpPr>
          <p:spPr>
            <a:xfrm>
              <a:off x="2467398" y="422836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4ED8D5-6F37-148D-195B-E3D4FF4D929A}"/>
                </a:ext>
              </a:extLst>
            </p:cNvPr>
            <p:cNvSpPr/>
            <p:nvPr/>
          </p:nvSpPr>
          <p:spPr>
            <a:xfrm>
              <a:off x="1355657" y="50217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3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1FDDD-8765-23AA-4501-3AEEE1A2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FD1F-2E2E-F067-D524-82E089DD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1300900"/>
            <a:ext cx="644411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1960s, Britain and France jointly developed the Concorde, a supersonic passenger jet.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project faced massive cost overruns and limited demand, yet both governments continued funding it for decades.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However, decision-makers justified continued spending by arguing that “too much had already been invested to stop now.”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earlier investments were sunk costs, money that could not be recovered and should not have affected future decisions.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4642A-FADB-C890-1920-F6A3277591E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545CF-C60F-EF00-AEFF-C17004DA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The Sunk Cost Fallacy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6ED42-34B7-57CA-89FC-BFF8A8AC57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B05D5-8719-1AA4-3538-44DFF0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CB019-C885-4F68-2D0C-77862C60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7170" name="Picture 2" descr="The resurrection of Concorde and supersonic flight might happen in this  decade">
            <a:extLst>
              <a:ext uri="{FF2B5EF4-FFF2-40B4-BE49-F238E27FC236}">
                <a16:creationId xmlns:a16="http://schemas.microsoft.com/office/drawing/2014/main" id="{7EAE9DD6-07A9-38FB-9C8B-50DC15CE317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11274"/>
          <a:stretch/>
        </p:blipFill>
        <p:spPr bwMode="auto">
          <a:xfrm>
            <a:off x="541770" y="13009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3E87-7A60-4CF1-24BE-5F3FFC4A8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BBDF-8C79-0B6F-EEE5-0F7CE9F0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1300900"/>
            <a:ext cx="644411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Let’s do a little bit of math: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short run, the firm produces along the MC curve as long as P≥AVC.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But if P&lt;AVC, the firm shuts down and chooses to produce zero units of output.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09F6E-CCB8-CF0B-7A7C-429415FA098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E1E13-FFBC-A485-DA5E-19B2D9B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in the Short-Run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F83B8-AE34-38B8-A952-6BC3F099E6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054A-2D7C-B9E2-833B-68F2B2C7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80D36-CD3A-F2C4-79AD-1F109A6B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65F60E5-B10B-2D6D-4BE7-19FC69C97897}"/>
                  </a:ext>
                </a:extLst>
              </p:cNvPr>
              <p:cNvSpPr/>
              <p:nvPr/>
            </p:nvSpPr>
            <p:spPr>
              <a:xfrm>
                <a:off x="5580323" y="1792224"/>
                <a:ext cx="6066731" cy="868680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VC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TR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VC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VC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65F60E5-B10B-2D6D-4BE7-19FC69C97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323" y="1792224"/>
                <a:ext cx="6066731" cy="8686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E1912C0-5835-5D69-34AB-3C3C3DD55B8E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347EB3-7BC2-08C6-2ADC-578FAE4D9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52239F-DF0E-B891-97DA-9BF0308B21A4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9D84E66-8AFF-72C7-E708-6C6B8E35C1D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CFD4E1-C143-210F-6569-47A5AAA2540E}"/>
                </a:ext>
              </a:extLst>
            </p:cNvPr>
            <p:cNvSpPr txBox="1"/>
            <p:nvPr/>
          </p:nvSpPr>
          <p:spPr>
            <a:xfrm>
              <a:off x="4241830" y="2630968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73874C-BADA-DE96-1020-8CDD454922ED}"/>
                </a:ext>
              </a:extLst>
            </p:cNvPr>
            <p:cNvSpPr txBox="1"/>
            <p:nvPr/>
          </p:nvSpPr>
          <p:spPr>
            <a:xfrm>
              <a:off x="4220411" y="3129965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430837-CC71-283D-1739-B523F2126207}"/>
                </a:ext>
              </a:extLst>
            </p:cNvPr>
            <p:cNvSpPr txBox="1"/>
            <p:nvPr/>
          </p:nvSpPr>
          <p:spPr>
            <a:xfrm>
              <a:off x="4220411" y="3881890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Garamond" panose="02020404030301010803" pitchFamily="18" charset="0"/>
                </a:rPr>
                <a:t>AVC</a:t>
              </a:r>
              <a:endParaRPr lang="en-US" dirty="0">
                <a:solidFill>
                  <a:srgbClr val="00B05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AD0CBA-C083-788F-9C09-B186DA60D2C2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2FBF0FD-708E-827F-DAD0-E9CDDBC376D2}"/>
                </a:ext>
              </a:extLst>
            </p:cNvPr>
            <p:cNvSpPr/>
            <p:nvPr/>
          </p:nvSpPr>
          <p:spPr>
            <a:xfrm>
              <a:off x="805824" y="3776687"/>
              <a:ext cx="3813048" cy="1267884"/>
            </a:xfrm>
            <a:custGeom>
              <a:avLst/>
              <a:gdLst>
                <a:gd name="connsiteX0" fmla="*/ 0 w 3813048"/>
                <a:gd name="connsiteY0" fmla="*/ 868680 h 1267884"/>
                <a:gd name="connsiteX1" fmla="*/ 932688 w 3813048"/>
                <a:gd name="connsiteY1" fmla="*/ 1225296 h 1267884"/>
                <a:gd name="connsiteX2" fmla="*/ 3813048 w 3813048"/>
                <a:gd name="connsiteY2" fmla="*/ 0 h 12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048" h="1267884">
                  <a:moveTo>
                    <a:pt x="0" y="868680"/>
                  </a:moveTo>
                  <a:cubicBezTo>
                    <a:pt x="148590" y="1119378"/>
                    <a:pt x="297180" y="1370076"/>
                    <a:pt x="932688" y="1225296"/>
                  </a:cubicBezTo>
                  <a:cubicBezTo>
                    <a:pt x="1568196" y="1080516"/>
                    <a:pt x="2690622" y="540258"/>
                    <a:pt x="3813048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9CEA0F-2366-B064-653A-92327B16DD04}"/>
                </a:ext>
              </a:extLst>
            </p:cNvPr>
            <p:cNvSpPr/>
            <p:nvPr/>
          </p:nvSpPr>
          <p:spPr>
            <a:xfrm>
              <a:off x="859536" y="3200400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0738F3-5121-4A7E-30B0-742E97763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7475" y="2933700"/>
              <a:ext cx="2940685" cy="2108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7C60C1-21F0-0E37-47F1-65FC9ADE300A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" y="5041900"/>
              <a:ext cx="0" cy="5994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E17E01-5187-AB04-AA5F-C85EB3BDF2B2}"/>
                </a:ext>
              </a:extLst>
            </p:cNvPr>
            <p:cNvSpPr/>
            <p:nvPr/>
          </p:nvSpPr>
          <p:spPr>
            <a:xfrm>
              <a:off x="1355657" y="50217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875F5-F135-6129-E6CA-34A4755738E3}"/>
                </a:ext>
              </a:extLst>
            </p:cNvPr>
            <p:cNvSpPr/>
            <p:nvPr/>
          </p:nvSpPr>
          <p:spPr>
            <a:xfrm>
              <a:off x="2467398" y="422836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434296-0437-5A23-D1FE-37956AA11169}"/>
                </a:ext>
              </a:extLst>
            </p:cNvPr>
            <p:cNvCxnSpPr/>
            <p:nvPr/>
          </p:nvCxnSpPr>
          <p:spPr>
            <a:xfrm flipH="1">
              <a:off x="640080" y="5044571"/>
              <a:ext cx="715577" cy="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112D91A-8E4C-5E51-5E9A-BA3B22FDEDCA}"/>
              </a:ext>
            </a:extLst>
          </p:cNvPr>
          <p:cNvSpPr/>
          <p:nvPr/>
        </p:nvSpPr>
        <p:spPr>
          <a:xfrm>
            <a:off x="5580323" y="4801036"/>
            <a:ext cx="6066731" cy="1231916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The competitive firm’s short-run supply curve is the portion of its MC curve that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lies above the AVC curve</a:t>
            </a:r>
          </a:p>
        </p:txBody>
      </p:sp>
    </p:spTree>
    <p:extLst>
      <p:ext uri="{BB962C8B-B14F-4D97-AF65-F5344CB8AC3E}">
        <p14:creationId xmlns:p14="http://schemas.microsoft.com/office/powerpoint/2010/main" val="16629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EEF36-AA8D-FBB9-EF03-E58FB225A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5DF0-46A3-492B-51D9-805DF1BA1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Suppose that the market price was given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firm’s total revenue can be calculated by taking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firm’s total cost can be calculated by taking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latin typeface="Garamond" panose="02020404030301010803" pitchFamily="18" charset="0"/>
                      </a:rPr>
                      <m:t>ATC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firm’s profit is calculated by taking the difference between TR and TC: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5DF0-46A3-492B-51D9-805DF1BA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  <a:blipFill>
                <a:blip r:embed="rId2"/>
                <a:stretch>
                  <a:fillRect l="-1325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14FCF1D-8F73-634E-79F3-2B80C52BAA2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17DEC-8729-5DD8-296C-3E26D9A5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Firms with Positive Profits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FFE8C-AB50-FAB1-CC56-41DD54ED4DC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07984-3F87-6878-45C3-99087E4C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61B63-D741-A232-CA4C-36B2B4DD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AF8FD4-D4CD-68B7-830F-BC910DAA8BFE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E5A72C-959B-4533-2FD9-0CCF371837FC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BD4BC2-0B17-D09A-5880-10B35CB5672A}"/>
                </a:ext>
              </a:extLst>
            </p:cNvPr>
            <p:cNvGrpSpPr/>
            <p:nvPr/>
          </p:nvGrpSpPr>
          <p:grpSpPr>
            <a:xfrm>
              <a:off x="207392" y="1664208"/>
              <a:ext cx="4829801" cy="4368744"/>
              <a:chOff x="207392" y="1664208"/>
              <a:chExt cx="4829801" cy="436874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2107244-38B1-441B-BA53-480A19736613}"/>
                  </a:ext>
                </a:extLst>
              </p:cNvPr>
              <p:cNvGrpSpPr/>
              <p:nvPr/>
            </p:nvGrpSpPr>
            <p:grpSpPr>
              <a:xfrm>
                <a:off x="432092" y="1664208"/>
                <a:ext cx="4605101" cy="4368744"/>
                <a:chOff x="432092" y="1664208"/>
                <a:chExt cx="4605101" cy="4368744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3AF4C81-92BD-D36D-E987-4BBCD39598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7720" y="2933700"/>
                  <a:ext cx="3520440" cy="252222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A7E29EFE-0669-F3F1-8DB3-F41331681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536438" y="3551140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17F11AD-69BE-1ECB-E222-010CA998ACB6}"/>
                    </a:ext>
                  </a:extLst>
                </p:cNvPr>
                <p:cNvSpPr txBox="1"/>
                <p:nvPr/>
              </p:nvSpPr>
              <p:spPr>
                <a:xfrm>
                  <a:off x="4241830" y="263096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MC</a:t>
                  </a:r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27F8D8F-9621-E5F6-48B0-B1DF481EA54B}"/>
                    </a:ext>
                  </a:extLst>
                </p:cNvPr>
                <p:cNvSpPr txBox="1"/>
                <p:nvPr/>
              </p:nvSpPr>
              <p:spPr>
                <a:xfrm>
                  <a:off x="4220411" y="3129965"/>
                  <a:ext cx="6327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0070C0"/>
                      </a:solidFill>
                      <a:latin typeface="Garamond" panose="02020404030301010803" pitchFamily="18" charset="0"/>
                    </a:rPr>
                    <a:t>ATC</a:t>
                  </a:r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208AE12-93AB-A170-327A-93D596BF72A7}"/>
                    </a:ext>
                  </a:extLst>
                </p:cNvPr>
                <p:cNvSpPr txBox="1"/>
                <p:nvPr/>
              </p:nvSpPr>
              <p:spPr>
                <a:xfrm>
                  <a:off x="3994777" y="5663620"/>
                  <a:ext cx="104241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Garamond" panose="02020404030301010803" pitchFamily="18" charset="0"/>
                    </a:rPr>
                    <a:t>Output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413EDD7-5EEA-518E-B07F-535EC9F13A5A}"/>
                    </a:ext>
                  </a:extLst>
                </p:cNvPr>
                <p:cNvSpPr/>
                <p:nvPr/>
              </p:nvSpPr>
              <p:spPr>
                <a:xfrm>
                  <a:off x="859536" y="3200400"/>
                  <a:ext cx="3712464" cy="1046755"/>
                </a:xfrm>
                <a:custGeom>
                  <a:avLst/>
                  <a:gdLst>
                    <a:gd name="connsiteX0" fmla="*/ 0 w 3712464"/>
                    <a:gd name="connsiteY0" fmla="*/ 0 h 1046755"/>
                    <a:gd name="connsiteX1" fmla="*/ 1517904 w 3712464"/>
                    <a:gd name="connsiteY1" fmla="*/ 1042416 h 1046755"/>
                    <a:gd name="connsiteX2" fmla="*/ 3712464 w 3712464"/>
                    <a:gd name="connsiteY2" fmla="*/ 301752 h 104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2464" h="1046755">
                      <a:moveTo>
                        <a:pt x="0" y="0"/>
                      </a:moveTo>
                      <a:cubicBezTo>
                        <a:pt x="449580" y="496062"/>
                        <a:pt x="899160" y="992124"/>
                        <a:pt x="1517904" y="1042416"/>
                      </a:cubicBezTo>
                      <a:cubicBezTo>
                        <a:pt x="2136648" y="1092708"/>
                        <a:pt x="2924556" y="697230"/>
                        <a:pt x="3712464" y="301752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84E2E6B-08B4-929A-2CD1-2B3C6973C9AC}"/>
                    </a:ext>
                  </a:extLst>
                </p:cNvPr>
                <p:cNvSpPr/>
                <p:nvPr/>
              </p:nvSpPr>
              <p:spPr>
                <a:xfrm>
                  <a:off x="2467398" y="42283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EFDDB26-22E4-98BE-B329-3F908F43EB91}"/>
                    </a:ext>
                  </a:extLst>
                </p:cNvPr>
                <p:cNvCxnSpPr/>
                <p:nvPr/>
              </p:nvCxnSpPr>
              <p:spPr>
                <a:xfrm flipV="1">
                  <a:off x="3362325" y="3629025"/>
                  <a:ext cx="0" cy="203459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5F2F335-3D52-6430-2B6A-287161391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0080" y="3626589"/>
                  <a:ext cx="4097663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3B84D04-1D62-096C-124F-307221D23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216" y="4054591"/>
                  <a:ext cx="2722244" cy="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F1AB3F5-C0BA-C0E9-4BC3-7B6A23FAF1A1}"/>
                    </a:ext>
                  </a:extLst>
                </p:cNvPr>
                <p:cNvSpPr/>
                <p:nvPr/>
              </p:nvSpPr>
              <p:spPr>
                <a:xfrm>
                  <a:off x="3339465" y="40317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6A6C43F-A4F8-1487-1B1C-5D1997938B22}"/>
                    </a:ext>
                  </a:extLst>
                </p:cNvPr>
                <p:cNvSpPr/>
                <p:nvPr/>
              </p:nvSpPr>
              <p:spPr>
                <a:xfrm>
                  <a:off x="3339465" y="36024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C1656BC5-C789-CF46-E8F7-2CB2990E3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60965" y="3629025"/>
                      <a:ext cx="6220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Garamond" panose="02020404030301010803" pitchFamily="18" charset="0"/>
                                  </a:rPr>
                                  <m:t>MR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C1656BC5-C789-CF46-E8F7-2CB2990E3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60965" y="3629025"/>
                      <a:ext cx="622070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A080ED7-C6A9-7843-4FA9-A52678211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080" y="1664208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9203232-6FAD-9552-B40B-750E65672E9F}"/>
                      </a:ext>
                    </a:extLst>
                  </p:cNvPr>
                  <p:cNvSpPr txBox="1"/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9203232-6FAD-9552-B40B-750E65672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0A0E25-55FC-475D-BBA8-F57777CA6501}"/>
                      </a:ext>
                    </a:extLst>
                  </p:cNvPr>
                  <p:cNvSpPr txBox="1"/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0A0E25-55FC-475D-BBA8-F57777CA65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B54DC04-C662-64AC-9C2D-4091FB546109}"/>
              </a:ext>
            </a:extLst>
          </p:cNvPr>
          <p:cNvSpPr/>
          <p:nvPr/>
        </p:nvSpPr>
        <p:spPr>
          <a:xfrm>
            <a:off x="656590" y="3635481"/>
            <a:ext cx="2708909" cy="200730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6141B3-0B74-9424-C76B-81DF65B1FE2E}"/>
              </a:ext>
            </a:extLst>
          </p:cNvPr>
          <p:cNvSpPr/>
          <p:nvPr/>
        </p:nvSpPr>
        <p:spPr>
          <a:xfrm>
            <a:off x="652114" y="4062729"/>
            <a:ext cx="2708909" cy="158005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6F33FC0-8D1E-3520-718E-75B6899C8243}"/>
                  </a:ext>
                </a:extLst>
              </p:cNvPr>
              <p:cNvSpPr/>
              <p:nvPr/>
            </p:nvSpPr>
            <p:spPr>
              <a:xfrm>
                <a:off x="5643419" y="4903237"/>
                <a:ext cx="5563152" cy="439980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Garamond" panose="02020404030301010803" pitchFamily="18" charset="0"/>
                  </a:rPr>
                  <a:t>Profit</a:t>
                </a:r>
                <a:r>
                  <a:rPr lang="en-US" sz="2400" b="1" dirty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ATC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6F33FC0-8D1E-3520-718E-75B6899C8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19" y="4903237"/>
                <a:ext cx="5563152" cy="4399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5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3777F-08CF-3A50-16E3-0EAFA71B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03C0D-8826-5513-5A60-1B5CB8933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Suppose that the market price was given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firm’s loss in profits can be found as the blue shaded region.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In the short-run, this firm continues to operate, producing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 units of output.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However, in the long-run, this firm would exit the market.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03C0D-8826-5513-5A60-1B5CB8933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  <a:blipFill>
                <a:blip r:embed="rId2"/>
                <a:stretch>
                  <a:fillRect l="-1325" t="-959" r="-2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3C15E1-53D5-5B0C-FFB1-D3977A87A83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25992-BD2A-E1EC-2279-2181639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Firms with Negative Profits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36A3A-FB78-63CA-0D19-775B994EEE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2D679-D125-C518-670C-F65F131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9742-8533-8DBC-4D04-0476BE8B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B969A7-2D1E-D677-E5A6-DD0D8A8A5095}"/>
              </a:ext>
            </a:extLst>
          </p:cNvPr>
          <p:cNvSpPr txBox="1"/>
          <p:nvPr/>
        </p:nvSpPr>
        <p:spPr>
          <a:xfrm>
            <a:off x="118872" y="1047820"/>
            <a:ext cx="104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aramond" panose="02020404030301010803" pitchFamily="18" charset="0"/>
              </a:rPr>
              <a:t>Cost and</a:t>
            </a:r>
          </a:p>
          <a:p>
            <a:pPr algn="ctr"/>
            <a:r>
              <a:rPr lang="en-US" sz="1800" dirty="0">
                <a:latin typeface="Garamond" panose="02020404030301010803" pitchFamily="18" charset="0"/>
              </a:rPr>
              <a:t>Revenue</a:t>
            </a:r>
            <a:endParaRPr lang="en-US" dirty="0">
              <a:latin typeface="Garamond" panose="02020404030301010803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B37814-B1F0-3BD3-0624-66F365531001}"/>
              </a:ext>
            </a:extLst>
          </p:cNvPr>
          <p:cNvCxnSpPr>
            <a:cxnSpLocks/>
          </p:cNvCxnSpPr>
          <p:nvPr/>
        </p:nvCxnSpPr>
        <p:spPr>
          <a:xfrm flipV="1">
            <a:off x="807720" y="2933700"/>
            <a:ext cx="3520440" cy="25222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9C9966-3F8D-71C5-326A-167D19B72D5D}"/>
              </a:ext>
            </a:extLst>
          </p:cNvPr>
          <p:cNvCxnSpPr>
            <a:cxnSpLocks/>
          </p:cNvCxnSpPr>
          <p:nvPr/>
        </p:nvCxnSpPr>
        <p:spPr>
          <a:xfrm rot="5400000" flipV="1">
            <a:off x="2536438" y="3551140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871F5B-1EE4-6CAF-437C-B1D18CFBA7E8}"/>
              </a:ext>
            </a:extLst>
          </p:cNvPr>
          <p:cNvSpPr txBox="1"/>
          <p:nvPr/>
        </p:nvSpPr>
        <p:spPr>
          <a:xfrm>
            <a:off x="4241830" y="2630968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CF2BE-1C54-D1B4-70F1-72EB4F10869C}"/>
              </a:ext>
            </a:extLst>
          </p:cNvPr>
          <p:cNvSpPr txBox="1"/>
          <p:nvPr/>
        </p:nvSpPr>
        <p:spPr>
          <a:xfrm>
            <a:off x="4220411" y="3129965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5547F-4741-CBBD-AC4E-FBC740A471E7}"/>
              </a:ext>
            </a:extLst>
          </p:cNvPr>
          <p:cNvSpPr txBox="1"/>
          <p:nvPr/>
        </p:nvSpPr>
        <p:spPr>
          <a:xfrm>
            <a:off x="3994777" y="5663620"/>
            <a:ext cx="1042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Garamond" panose="02020404030301010803" pitchFamily="18" charset="0"/>
              </a:rPr>
              <a:t>Output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4F4F16-E2C3-A1DC-1D59-0904B9D3D654}"/>
              </a:ext>
            </a:extLst>
          </p:cNvPr>
          <p:cNvSpPr/>
          <p:nvPr/>
        </p:nvSpPr>
        <p:spPr>
          <a:xfrm>
            <a:off x="859536" y="3200400"/>
            <a:ext cx="3712464" cy="1046755"/>
          </a:xfrm>
          <a:custGeom>
            <a:avLst/>
            <a:gdLst>
              <a:gd name="connsiteX0" fmla="*/ 0 w 3712464"/>
              <a:gd name="connsiteY0" fmla="*/ 0 h 1046755"/>
              <a:gd name="connsiteX1" fmla="*/ 1517904 w 3712464"/>
              <a:gd name="connsiteY1" fmla="*/ 1042416 h 1046755"/>
              <a:gd name="connsiteX2" fmla="*/ 3712464 w 3712464"/>
              <a:gd name="connsiteY2" fmla="*/ 301752 h 10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2464" h="1046755">
                <a:moveTo>
                  <a:pt x="0" y="0"/>
                </a:moveTo>
                <a:cubicBezTo>
                  <a:pt x="449580" y="496062"/>
                  <a:pt x="899160" y="992124"/>
                  <a:pt x="1517904" y="1042416"/>
                </a:cubicBezTo>
                <a:cubicBezTo>
                  <a:pt x="2136648" y="1092708"/>
                  <a:pt x="2924556" y="697230"/>
                  <a:pt x="3712464" y="301752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E38EDD-6045-90D4-71A7-6DB1439A9D17}"/>
              </a:ext>
            </a:extLst>
          </p:cNvPr>
          <p:cNvCxnSpPr>
            <a:cxnSpLocks/>
          </p:cNvCxnSpPr>
          <p:nvPr/>
        </p:nvCxnSpPr>
        <p:spPr>
          <a:xfrm flipH="1">
            <a:off x="640080" y="4559461"/>
            <a:ext cx="409766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AC26E7-8379-2EF6-A928-D08CC025DD8D}"/>
              </a:ext>
            </a:extLst>
          </p:cNvPr>
          <p:cNvCxnSpPr>
            <a:cxnSpLocks/>
          </p:cNvCxnSpPr>
          <p:nvPr/>
        </p:nvCxnSpPr>
        <p:spPr>
          <a:xfrm flipH="1">
            <a:off x="640080" y="4172552"/>
            <a:ext cx="142040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D6FBB76-5AFF-D0A8-BD20-297B78BB6CA3}"/>
              </a:ext>
            </a:extLst>
          </p:cNvPr>
          <p:cNvSpPr/>
          <p:nvPr/>
        </p:nvSpPr>
        <p:spPr>
          <a:xfrm>
            <a:off x="2038942" y="45393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A90329-3C65-CD08-A27B-83240B7AEA66}"/>
                  </a:ext>
                </a:extLst>
              </p:cNvPr>
              <p:cNvSpPr txBox="1"/>
              <p:nvPr/>
            </p:nvSpPr>
            <p:spPr>
              <a:xfrm>
                <a:off x="4256830" y="4559461"/>
                <a:ext cx="622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Garamond" panose="02020404030301010803" pitchFamily="18" charset="0"/>
                            </a:rPr>
                            <m:t>MR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A90329-3C65-CD08-A27B-83240B7A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830" y="4559461"/>
                <a:ext cx="622070" cy="369332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F3FF16-438A-B29A-30C1-E14F505645F5}"/>
              </a:ext>
            </a:extLst>
          </p:cNvPr>
          <p:cNvCxnSpPr>
            <a:cxnSpLocks/>
          </p:cNvCxnSpPr>
          <p:nvPr/>
        </p:nvCxnSpPr>
        <p:spPr>
          <a:xfrm flipV="1">
            <a:off x="640080" y="1664208"/>
            <a:ext cx="0" cy="420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66963-6FA3-E1BE-10F6-FA1BCD58F2A3}"/>
                  </a:ext>
                </a:extLst>
              </p:cNvPr>
              <p:cNvSpPr txBox="1"/>
              <p:nvPr/>
            </p:nvSpPr>
            <p:spPr>
              <a:xfrm>
                <a:off x="1800640" y="5678470"/>
                <a:ext cx="5196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b="0" i="0" dirty="0" smtClean="0">
                              <a:latin typeface="Garamond" panose="02020404030301010803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66963-6FA3-E1BE-10F6-FA1BCD58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40" y="5678470"/>
                <a:ext cx="519692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C2E68A-1F0E-F668-622D-683A7EEBE163}"/>
                  </a:ext>
                </a:extLst>
              </p:cNvPr>
              <p:cNvSpPr txBox="1"/>
              <p:nvPr/>
            </p:nvSpPr>
            <p:spPr>
              <a:xfrm>
                <a:off x="207392" y="4369286"/>
                <a:ext cx="5196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latin typeface="Garamond" panose="02020404030301010803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C2E68A-1F0E-F668-622D-683A7EEBE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2" y="4369286"/>
                <a:ext cx="51969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EF9D39-6BA3-35F5-4E7C-D268B8D764D7}"/>
              </a:ext>
            </a:extLst>
          </p:cNvPr>
          <p:cNvSpPr/>
          <p:nvPr/>
        </p:nvSpPr>
        <p:spPr>
          <a:xfrm>
            <a:off x="805824" y="3776687"/>
            <a:ext cx="3813048" cy="1267884"/>
          </a:xfrm>
          <a:custGeom>
            <a:avLst/>
            <a:gdLst>
              <a:gd name="connsiteX0" fmla="*/ 0 w 3813048"/>
              <a:gd name="connsiteY0" fmla="*/ 868680 h 1267884"/>
              <a:gd name="connsiteX1" fmla="*/ 932688 w 3813048"/>
              <a:gd name="connsiteY1" fmla="*/ 1225296 h 1267884"/>
              <a:gd name="connsiteX2" fmla="*/ 3813048 w 3813048"/>
              <a:gd name="connsiteY2" fmla="*/ 0 h 12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3048" h="1267884">
                <a:moveTo>
                  <a:pt x="0" y="868680"/>
                </a:moveTo>
                <a:cubicBezTo>
                  <a:pt x="148590" y="1119378"/>
                  <a:pt x="297180" y="1370076"/>
                  <a:pt x="932688" y="1225296"/>
                </a:cubicBezTo>
                <a:cubicBezTo>
                  <a:pt x="1568196" y="1080516"/>
                  <a:pt x="2690622" y="540258"/>
                  <a:pt x="3813048" y="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E2645-2FF1-0B45-60F2-4634846A5DDA}"/>
              </a:ext>
            </a:extLst>
          </p:cNvPr>
          <p:cNvCxnSpPr>
            <a:cxnSpLocks/>
          </p:cNvCxnSpPr>
          <p:nvPr/>
        </p:nvCxnSpPr>
        <p:spPr>
          <a:xfrm flipV="1">
            <a:off x="2060486" y="4165233"/>
            <a:ext cx="0" cy="149025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A835042-A397-58E7-E8C0-00EE62DB6EA1}"/>
              </a:ext>
            </a:extLst>
          </p:cNvPr>
          <p:cNvSpPr/>
          <p:nvPr/>
        </p:nvSpPr>
        <p:spPr>
          <a:xfrm>
            <a:off x="2035409" y="414811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60A26B-FFBB-A572-24B9-FFBC9820DCE5}"/>
              </a:ext>
            </a:extLst>
          </p:cNvPr>
          <p:cNvSpPr txBox="1"/>
          <p:nvPr/>
        </p:nvSpPr>
        <p:spPr>
          <a:xfrm>
            <a:off x="4220411" y="3881890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50"/>
                </a:solidFill>
                <a:latin typeface="Garamond" panose="02020404030301010803" pitchFamily="18" charset="0"/>
              </a:rPr>
              <a:t>AVC</a:t>
            </a:r>
            <a:endParaRPr lang="en-US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EEED77-018F-999D-A317-B94C2F77A5BD}"/>
              </a:ext>
            </a:extLst>
          </p:cNvPr>
          <p:cNvSpPr/>
          <p:nvPr/>
        </p:nvSpPr>
        <p:spPr>
          <a:xfrm>
            <a:off x="656591" y="4172552"/>
            <a:ext cx="1403896" cy="386908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3285-3DDE-27A5-1D94-F9035B980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5D3C-FBBD-756C-370C-BE62BBBAD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1300900"/>
            <a:ext cx="644411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long run, firms will decide to exit the market if the revenue they would earn is less than their total cost of production.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Reminder that in the long run, fixed costs do not exist, as it can be recovered by exiting the market altogether.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Entry into the market works similarly: firms enter the market when TR&gt;TC.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B5201-71CD-58B3-21ED-0C61075CCC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98315-C89A-F67A-EA51-3A5883F4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07D25-48B1-4344-5A30-3DD2544D919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E800E-06DF-8DA0-3D8A-3223BFAE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131E-FCA1-511E-F50D-C67E038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06A983-475F-0B0E-5BC6-F2BA89DE3A3C}"/>
              </a:ext>
            </a:extLst>
          </p:cNvPr>
          <p:cNvSpPr/>
          <p:nvPr/>
        </p:nvSpPr>
        <p:spPr>
          <a:xfrm>
            <a:off x="6266123" y="2560320"/>
            <a:ext cx="4317743" cy="439980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LR: Exit Market if TR&lt;TC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EFC11-2BAF-119E-8EDE-4D2D257CB3E3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CEB0F6-A77F-7FA9-A0AE-D488A9FD1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" y="2933700"/>
              <a:ext cx="3520440" cy="25222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883770-50F7-CB37-4D57-B2DA86256ECF}"/>
                </a:ext>
              </a:extLst>
            </p:cNvPr>
            <p:cNvGrpSpPr/>
            <p:nvPr/>
          </p:nvGrpSpPr>
          <p:grpSpPr>
            <a:xfrm>
              <a:off x="118872" y="1047820"/>
              <a:ext cx="4918321" cy="4985132"/>
              <a:chOff x="118872" y="1047820"/>
              <a:chExt cx="4918321" cy="4985132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5A52190-035C-568D-7702-980158D53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7392CE-186D-E354-2EAB-05018E86F735}"/>
                  </a:ext>
                </a:extLst>
              </p:cNvPr>
              <p:cNvSpPr txBox="1"/>
              <p:nvPr/>
            </p:nvSpPr>
            <p:spPr>
              <a:xfrm>
                <a:off x="118872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Cost and</a:t>
                </a: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Revenue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73BE58F-756B-D6FF-DC98-68260723E1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536438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87CC52-CDAD-32D7-075C-DABD2209FEB3}"/>
                  </a:ext>
                </a:extLst>
              </p:cNvPr>
              <p:cNvSpPr txBox="1"/>
              <p:nvPr/>
            </p:nvSpPr>
            <p:spPr>
              <a:xfrm>
                <a:off x="4241830" y="2630968"/>
                <a:ext cx="5854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MC</a:t>
                </a:r>
                <a:endParaRPr lang="en-US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5E66D5-4A4B-EB47-A3BF-98EFEE8A3331}"/>
                  </a:ext>
                </a:extLst>
              </p:cNvPr>
              <p:cNvSpPr txBox="1"/>
              <p:nvPr/>
            </p:nvSpPr>
            <p:spPr>
              <a:xfrm>
                <a:off x="4220411" y="3129965"/>
                <a:ext cx="6327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Garamond" panose="02020404030301010803" pitchFamily="18" charset="0"/>
                  </a:rPr>
                  <a:t>ATC</a:t>
                </a:r>
                <a:endParaRPr lang="en-US" dirty="0">
                  <a:solidFill>
                    <a:srgbClr val="0070C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2BFD5D-F927-022E-3EE6-0E5F611B358A}"/>
                  </a:ext>
                </a:extLst>
              </p:cNvPr>
              <p:cNvSpPr txBox="1"/>
              <p:nvPr/>
            </p:nvSpPr>
            <p:spPr>
              <a:xfrm>
                <a:off x="3994777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1C0B529-7339-F0E0-D22A-D5F9030DEF49}"/>
                  </a:ext>
                </a:extLst>
              </p:cNvPr>
              <p:cNvSpPr/>
              <p:nvPr/>
            </p:nvSpPr>
            <p:spPr>
              <a:xfrm>
                <a:off x="859536" y="3200400"/>
                <a:ext cx="3712464" cy="1046755"/>
              </a:xfrm>
              <a:custGeom>
                <a:avLst/>
                <a:gdLst>
                  <a:gd name="connsiteX0" fmla="*/ 0 w 3712464"/>
                  <a:gd name="connsiteY0" fmla="*/ 0 h 1046755"/>
                  <a:gd name="connsiteX1" fmla="*/ 1517904 w 3712464"/>
                  <a:gd name="connsiteY1" fmla="*/ 1042416 h 1046755"/>
                  <a:gd name="connsiteX2" fmla="*/ 3712464 w 3712464"/>
                  <a:gd name="connsiteY2" fmla="*/ 301752 h 104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2464" h="1046755">
                    <a:moveTo>
                      <a:pt x="0" y="0"/>
                    </a:moveTo>
                    <a:cubicBezTo>
                      <a:pt x="449580" y="496062"/>
                      <a:pt x="899160" y="992124"/>
                      <a:pt x="1517904" y="1042416"/>
                    </a:cubicBezTo>
                    <a:cubicBezTo>
                      <a:pt x="2136648" y="1092708"/>
                      <a:pt x="2924556" y="697230"/>
                      <a:pt x="3712464" y="301752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A0B2CE8-53CC-3D0F-4A71-8A7300231CBE}"/>
                  </a:ext>
                </a:extLst>
              </p:cNvPr>
              <p:cNvSpPr/>
              <p:nvPr/>
            </p:nvSpPr>
            <p:spPr>
              <a:xfrm>
                <a:off x="2467398" y="42283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5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08EE-DB3B-FB0A-2845-0CDD081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911"/>
            <a:ext cx="11189855" cy="5052767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Up to this point, we have examined how firms make production and cost decisions.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Now we extend our analysis to how these firms interact in perfectly competitive markets.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a competitive market: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There are many buyers and sellers, each too small to influence the market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Goods offered for sale are largely identical.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can freely enter or exit the market in the long run.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Because firms are price takers, their decisions about output determine quantity, not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this chapter, we connect individual firm behavior to market outcomes, showing how prices and profits adjust in both the short run and the long run.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5751-25C9-CF8E-0DBA-F50AB1E4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1E02-7F5F-0263-0AA5-1ADF3A3A9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936" y="1300900"/>
            <a:ext cx="644411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Using a bit of math: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long run, firms will…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Exit the market if the price of the good is less than the average total cost of production.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Enter the market if the price of the good is greater than the average total cost of 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competitive firm’s long-run supply curve is the portion of its marginal-cost curve that lies above the average-total-cost curve.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B5320-6DFE-0B64-9747-570BA82E34C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DFCAA-C1D2-3D8E-B53F-26E6C2B6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BB1A7-2300-B024-5667-94FBE69F42F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B4B88-208B-9269-2CC9-E7C8E733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4C9FD-AE47-19E2-36CB-3CD4C127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3A392F7-287C-FF52-2A8C-F10DBA4FA41B}"/>
                  </a:ext>
                </a:extLst>
              </p:cNvPr>
              <p:cNvSpPr/>
              <p:nvPr/>
            </p:nvSpPr>
            <p:spPr>
              <a:xfrm>
                <a:off x="5580323" y="1811569"/>
                <a:ext cx="6066731" cy="868680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TC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TR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sz="2400" b="1" dirty="0">
                        <a:latin typeface="Garamond" panose="02020404030301010803" pitchFamily="18" charset="0"/>
                      </a:rPr>
                      <m:t>C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3A392F7-287C-FF52-2A8C-F10DBA4FA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323" y="1811569"/>
                <a:ext cx="6066731" cy="8686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C92C5-685D-36A5-29CA-73E31E89D262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687063-00BE-9D48-E8D5-C0C3C08A5471}"/>
                </a:ext>
              </a:extLst>
            </p:cNvPr>
            <p:cNvGrpSpPr/>
            <p:nvPr/>
          </p:nvGrpSpPr>
          <p:grpSpPr>
            <a:xfrm>
              <a:off x="118872" y="1047820"/>
              <a:ext cx="4918321" cy="4985132"/>
              <a:chOff x="118872" y="1047820"/>
              <a:chExt cx="4918321" cy="4985132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4052356-90A7-DA2E-03A5-BAD35B1728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EEE73C-98D4-1A26-BBCF-B8C83133D59F}"/>
                  </a:ext>
                </a:extLst>
              </p:cNvPr>
              <p:cNvSpPr txBox="1"/>
              <p:nvPr/>
            </p:nvSpPr>
            <p:spPr>
              <a:xfrm>
                <a:off x="118872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Cost and</a:t>
                </a: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Revenue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FAE0CBD-3A7F-3B82-B0EC-DAA5C61E66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536438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989287-F02C-A3A0-9073-3EB30E2D8F2C}"/>
                  </a:ext>
                </a:extLst>
              </p:cNvPr>
              <p:cNvSpPr txBox="1"/>
              <p:nvPr/>
            </p:nvSpPr>
            <p:spPr>
              <a:xfrm>
                <a:off x="4241830" y="2630968"/>
                <a:ext cx="5854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MC</a:t>
                </a:r>
                <a:endParaRPr lang="en-US" dirty="0">
                  <a:solidFill>
                    <a:srgbClr val="FF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3ECF34-DEB9-B473-33CF-65A05BC485D6}"/>
                  </a:ext>
                </a:extLst>
              </p:cNvPr>
              <p:cNvSpPr txBox="1"/>
              <p:nvPr/>
            </p:nvSpPr>
            <p:spPr>
              <a:xfrm>
                <a:off x="4220411" y="3129965"/>
                <a:ext cx="6327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Garamond" panose="02020404030301010803" pitchFamily="18" charset="0"/>
                  </a:rPr>
                  <a:t>ATC</a:t>
                </a:r>
                <a:endParaRPr lang="en-US" dirty="0">
                  <a:solidFill>
                    <a:srgbClr val="0070C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3EF9B7-23A2-DCF5-6420-30755C9C6F8E}"/>
                  </a:ext>
                </a:extLst>
              </p:cNvPr>
              <p:cNvSpPr txBox="1"/>
              <p:nvPr/>
            </p:nvSpPr>
            <p:spPr>
              <a:xfrm>
                <a:off x="3994777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150CC3B-6957-C58F-1B2D-13C7C3EEB62F}"/>
                  </a:ext>
                </a:extLst>
              </p:cNvPr>
              <p:cNvSpPr/>
              <p:nvPr/>
            </p:nvSpPr>
            <p:spPr>
              <a:xfrm>
                <a:off x="859536" y="3200400"/>
                <a:ext cx="3712464" cy="1046755"/>
              </a:xfrm>
              <a:custGeom>
                <a:avLst/>
                <a:gdLst>
                  <a:gd name="connsiteX0" fmla="*/ 0 w 3712464"/>
                  <a:gd name="connsiteY0" fmla="*/ 0 h 1046755"/>
                  <a:gd name="connsiteX1" fmla="*/ 1517904 w 3712464"/>
                  <a:gd name="connsiteY1" fmla="*/ 1042416 h 1046755"/>
                  <a:gd name="connsiteX2" fmla="*/ 3712464 w 3712464"/>
                  <a:gd name="connsiteY2" fmla="*/ 301752 h 104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2464" h="1046755">
                    <a:moveTo>
                      <a:pt x="0" y="0"/>
                    </a:moveTo>
                    <a:cubicBezTo>
                      <a:pt x="449580" y="496062"/>
                      <a:pt x="899160" y="992124"/>
                      <a:pt x="1517904" y="1042416"/>
                    </a:cubicBezTo>
                    <a:cubicBezTo>
                      <a:pt x="2136648" y="1092708"/>
                      <a:pt x="2924556" y="697230"/>
                      <a:pt x="3712464" y="301752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364EE9B-71EB-E94C-AC49-0564A08FE129}"/>
                  </a:ext>
                </a:extLst>
              </p:cNvPr>
              <p:cNvSpPr/>
              <p:nvPr/>
            </p:nvSpPr>
            <p:spPr>
              <a:xfrm>
                <a:off x="2467398" y="42283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356991-BEED-CA7C-97A4-2BD24F61E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" y="4252305"/>
              <a:ext cx="1827318" cy="0"/>
            </a:xfrm>
            <a:prstGeom prst="line">
              <a:avLst/>
            </a:prstGeom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7D7F51-E553-C914-0AD5-CD77D7657CD2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" y="4252305"/>
              <a:ext cx="0" cy="13890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C82D2D-8630-FBF1-3D15-E000133F9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3117" y="2933700"/>
              <a:ext cx="1815043" cy="13003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78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155F5-02B4-7EFA-3767-8D7EA9DD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F0767-D694-7566-3B71-5188DCC20A46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Supply Curve in a 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Competitive Market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1215F-692D-CBE8-D845-93D29264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E95FF-110A-0047-75FF-FC31E7250DC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3514D-FD24-DA06-5179-711C0843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FEB1F-DD72-DA2A-1A8F-4A5D7A73493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5C25E-898F-97A4-8BBE-18E13BB0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6AEB7-D7A9-FAEA-17E0-7BE28130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EA1079-CC42-3D86-6E94-67B3AAA5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move from individual firms’ supply functions to the market supply, we make several simplifying assumptions: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First, all existing firms and potential entrants have identical cost curves.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Second, each firm’s costs do not change as other firms enter or exit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Finally, the number of firms in the market is fixed in the short run but variable in the long run.</a:t>
            </a:r>
            <a:endParaRPr lang="en-US" altLang="zh-TW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also assume that in a perfectly competitive market, there is no cost of entry or exit.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3800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A6B1A-E855-BB17-F2B1-4D95FDB8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F323E-FBCE-BF03-539F-DA33B01ED1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Assuming P≥AVC, each firm produces its profit-maximizing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Q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where MR=MC.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Using individual firms’ marginal cost curves, we can derive their supply schedule: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Note that the supply schedule shown above is abridged, listing only three possible price–quantity combinations.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6F323E-FBCE-BF03-539F-DA33B01ED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  <a:blipFill>
                <a:blip r:embed="rId2"/>
                <a:stretch>
                  <a:fillRect l="-1325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4CF2D3-CD5C-66D4-9D97-98B6AFA9EE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2A676-34F9-F187-F900-3F2C80B7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Supply in the Short-Run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E2AF5-C32E-F915-58F7-776ABC3424E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4B176-B259-9C1A-DC66-3F0AC385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48F32-D8C5-8EC3-EDCD-C819043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A1791E-81A3-2323-613B-BDEB1D7AA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49361"/>
              </p:ext>
            </p:extLst>
          </p:nvPr>
        </p:nvGraphicFramePr>
        <p:xfrm>
          <a:off x="5757894" y="3128392"/>
          <a:ext cx="56779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70">
                  <a:extLst>
                    <a:ext uri="{9D8B030D-6E8A-4147-A177-3AD203B41FA5}">
                      <a16:colId xmlns:a16="http://schemas.microsoft.com/office/drawing/2014/main" val="969253351"/>
                    </a:ext>
                  </a:extLst>
                </a:gridCol>
                <a:gridCol w="3654921">
                  <a:extLst>
                    <a:ext uri="{9D8B030D-6E8A-4147-A177-3AD203B41FA5}">
                      <a16:colId xmlns:a16="http://schemas.microsoft.com/office/drawing/2014/main" val="3163505571"/>
                    </a:ext>
                  </a:extLst>
                </a:gridCol>
              </a:tblGrid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08125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3258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1376"/>
                  </a:ext>
                </a:extLst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60095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1E1B1C77-5F65-C786-81E5-13B21E79B9BE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5B371E-CED6-4354-5823-3EFD43CCAD6B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5120C1-49E3-FDDB-AA75-4535285DF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" y="2933700"/>
              <a:ext cx="3520440" cy="25222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BDA862-1FAF-F5C9-3F2E-9DCCAD90935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9C3F90-4552-7AEC-69B1-1851ADB6B277}"/>
                </a:ext>
              </a:extLst>
            </p:cNvPr>
            <p:cNvSpPr txBox="1"/>
            <p:nvPr/>
          </p:nvSpPr>
          <p:spPr>
            <a:xfrm>
              <a:off x="4241830" y="2630968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2D5DC8-6754-51C5-5037-241B87B25125}"/>
                </a:ext>
              </a:extLst>
            </p:cNvPr>
            <p:cNvSpPr txBox="1"/>
            <p:nvPr/>
          </p:nvSpPr>
          <p:spPr>
            <a:xfrm>
              <a:off x="4220411" y="3129965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AC3C90-DB20-061E-0358-E34437D34708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DCC5FB-3318-7DF1-1FE6-3752D40353BA}"/>
                </a:ext>
              </a:extLst>
            </p:cNvPr>
            <p:cNvSpPr/>
            <p:nvPr/>
          </p:nvSpPr>
          <p:spPr>
            <a:xfrm>
              <a:off x="859536" y="3200400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C6FF58-B084-C635-AACE-84CF5295D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0BFBE4-668E-351F-D38A-6A13C6BFA44F}"/>
                </a:ext>
              </a:extLst>
            </p:cNvPr>
            <p:cNvSpPr/>
            <p:nvPr/>
          </p:nvSpPr>
          <p:spPr>
            <a:xfrm>
              <a:off x="805824" y="3776687"/>
              <a:ext cx="3813048" cy="1267884"/>
            </a:xfrm>
            <a:custGeom>
              <a:avLst/>
              <a:gdLst>
                <a:gd name="connsiteX0" fmla="*/ 0 w 3813048"/>
                <a:gd name="connsiteY0" fmla="*/ 868680 h 1267884"/>
                <a:gd name="connsiteX1" fmla="*/ 932688 w 3813048"/>
                <a:gd name="connsiteY1" fmla="*/ 1225296 h 1267884"/>
                <a:gd name="connsiteX2" fmla="*/ 3813048 w 3813048"/>
                <a:gd name="connsiteY2" fmla="*/ 0 h 12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3048" h="1267884">
                  <a:moveTo>
                    <a:pt x="0" y="868680"/>
                  </a:moveTo>
                  <a:cubicBezTo>
                    <a:pt x="148590" y="1119378"/>
                    <a:pt x="297180" y="1370076"/>
                    <a:pt x="932688" y="1225296"/>
                  </a:cubicBezTo>
                  <a:cubicBezTo>
                    <a:pt x="1568196" y="1080516"/>
                    <a:pt x="2690622" y="540258"/>
                    <a:pt x="3813048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4204D-8357-7948-1ED2-C8D31DC0EDD4}"/>
                </a:ext>
              </a:extLst>
            </p:cNvPr>
            <p:cNvSpPr txBox="1"/>
            <p:nvPr/>
          </p:nvSpPr>
          <p:spPr>
            <a:xfrm>
              <a:off x="4220411" y="3881890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50"/>
                  </a:solidFill>
                  <a:latin typeface="Garamond" panose="02020404030301010803" pitchFamily="18" charset="0"/>
                </a:rPr>
                <a:t>AVC</a:t>
              </a:r>
              <a:endParaRPr lang="en-US" dirty="0">
                <a:solidFill>
                  <a:srgbClr val="00B05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D7143C-FCF6-D08C-1E3F-AFDAB13B21AD}"/>
              </a:ext>
            </a:extLst>
          </p:cNvPr>
          <p:cNvGrpSpPr/>
          <p:nvPr/>
        </p:nvGrpSpPr>
        <p:grpSpPr>
          <a:xfrm>
            <a:off x="221702" y="4702454"/>
            <a:ext cx="4530351" cy="1256310"/>
            <a:chOff x="-4830006" y="877427"/>
            <a:chExt cx="4530351" cy="12563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30C0FB-A971-0E49-4D4B-37E19BC8D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418368" y="1048738"/>
              <a:ext cx="0" cy="7810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5D23E3-3D78-656E-725F-78984D2EA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397318" y="1047820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418F7E-8D7C-9E21-F077-9B39D9B1E7E0}"/>
                </a:ext>
              </a:extLst>
            </p:cNvPr>
            <p:cNvSpPr/>
            <p:nvPr/>
          </p:nvSpPr>
          <p:spPr>
            <a:xfrm>
              <a:off x="-3441228" y="102217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D0660D5-DF26-1279-BB51-EBF07F9CAC64}"/>
                    </a:ext>
                  </a:extLst>
                </p:cNvPr>
                <p:cNvSpPr txBox="1"/>
                <p:nvPr/>
              </p:nvSpPr>
              <p:spPr>
                <a:xfrm>
                  <a:off x="-3678215" y="1795183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D0660D5-DF26-1279-BB51-EBF07F9CA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78215" y="1795183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206745C-8AC4-0468-6E81-3E2C45F60C38}"/>
                    </a:ext>
                  </a:extLst>
                </p:cNvPr>
                <p:cNvSpPr txBox="1"/>
                <p:nvPr/>
              </p:nvSpPr>
              <p:spPr>
                <a:xfrm>
                  <a:off x="-4830006" y="877427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206745C-8AC4-0468-6E81-3E2C45F60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30006" y="877427"/>
                  <a:ext cx="519692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7F2FC0-890A-C459-1E9C-36C2ED792C62}"/>
              </a:ext>
            </a:extLst>
          </p:cNvPr>
          <p:cNvGrpSpPr/>
          <p:nvPr/>
        </p:nvGrpSpPr>
        <p:grpSpPr>
          <a:xfrm>
            <a:off x="145312" y="4079984"/>
            <a:ext cx="4602749" cy="1865613"/>
            <a:chOff x="145312" y="4079984"/>
            <a:chExt cx="4602749" cy="1865613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4D699A-C85B-095D-0C18-C60CCC94D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694" y="4250331"/>
              <a:ext cx="0" cy="140450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35CC652-4EBE-3E75-30A9-F09A1A6E3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398" y="4251222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CDC4F6-338B-463B-7F95-661714A88BBB}"/>
                </a:ext>
              </a:extLst>
            </p:cNvPr>
            <p:cNvSpPr/>
            <p:nvPr/>
          </p:nvSpPr>
          <p:spPr>
            <a:xfrm>
              <a:off x="2473834" y="42237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E63587-7D25-D222-18A5-053A62DE39F8}"/>
                    </a:ext>
                  </a:extLst>
                </p:cNvPr>
                <p:cNvSpPr txBox="1"/>
                <p:nvPr/>
              </p:nvSpPr>
              <p:spPr>
                <a:xfrm>
                  <a:off x="2232195" y="5607043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6E63587-7D25-D222-18A5-053A62DE3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95" y="5607043"/>
                  <a:ext cx="51969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FD2D7CF-48EE-CF77-3C20-33FBF06BFAAE}"/>
                    </a:ext>
                  </a:extLst>
                </p:cNvPr>
                <p:cNvSpPr txBox="1"/>
                <p:nvPr/>
              </p:nvSpPr>
              <p:spPr>
                <a:xfrm>
                  <a:off x="145312" y="407998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FD2D7CF-48EE-CF77-3C20-33FBF06BF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12" y="4079984"/>
                  <a:ext cx="51969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F1504-C4AA-0532-66B1-6F6F07B9CBC9}"/>
              </a:ext>
            </a:extLst>
          </p:cNvPr>
          <p:cNvGrpSpPr/>
          <p:nvPr/>
        </p:nvGrpSpPr>
        <p:grpSpPr>
          <a:xfrm>
            <a:off x="149304" y="3336680"/>
            <a:ext cx="4602749" cy="2614944"/>
            <a:chOff x="149304" y="3336680"/>
            <a:chExt cx="4602749" cy="261494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35BE31-A730-F2A3-1E14-B38ECEB273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9386" y="3507027"/>
              <a:ext cx="0" cy="214781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7816732-736F-74F0-36EE-6D847808F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390" y="3507918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32A4371-7519-A7D9-EE01-5AEF7D97E67E}"/>
                </a:ext>
              </a:extLst>
            </p:cNvPr>
            <p:cNvSpPr/>
            <p:nvPr/>
          </p:nvSpPr>
          <p:spPr>
            <a:xfrm>
              <a:off x="3512876" y="348681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67F24C7-D88D-C565-9129-F19699826D11}"/>
                    </a:ext>
                  </a:extLst>
                </p:cNvPr>
                <p:cNvSpPr txBox="1"/>
                <p:nvPr/>
              </p:nvSpPr>
              <p:spPr>
                <a:xfrm>
                  <a:off x="3253030" y="5613070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67F24C7-D88D-C565-9129-F19699826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030" y="5613070"/>
                  <a:ext cx="519692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868BF24-5B02-B061-DE0C-3C2EA5704EDA}"/>
                    </a:ext>
                  </a:extLst>
                </p:cNvPr>
                <p:cNvSpPr txBox="1"/>
                <p:nvPr/>
              </p:nvSpPr>
              <p:spPr>
                <a:xfrm>
                  <a:off x="149304" y="3336680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$15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868BF24-5B02-B061-DE0C-3C2EA5704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04" y="3336680"/>
                  <a:ext cx="51969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98EA89B-375E-F558-80FA-8AB3B4014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24937"/>
              </p:ext>
            </p:extLst>
          </p:nvPr>
        </p:nvGraphicFramePr>
        <p:xfrm>
          <a:off x="5757894" y="3129965"/>
          <a:ext cx="56779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70">
                  <a:extLst>
                    <a:ext uri="{9D8B030D-6E8A-4147-A177-3AD203B41FA5}">
                      <a16:colId xmlns:a16="http://schemas.microsoft.com/office/drawing/2014/main" val="969253351"/>
                    </a:ext>
                  </a:extLst>
                </a:gridCol>
                <a:gridCol w="3654921">
                  <a:extLst>
                    <a:ext uri="{9D8B030D-6E8A-4147-A177-3AD203B41FA5}">
                      <a16:colId xmlns:a16="http://schemas.microsoft.com/office/drawing/2014/main" val="3163505571"/>
                    </a:ext>
                  </a:extLst>
                </a:gridCol>
              </a:tblGrid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08125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3258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1376"/>
                  </a:ext>
                </a:extLst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600959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48900FC4-64CE-92AD-F8EA-9FC166C6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22047"/>
              </p:ext>
            </p:extLst>
          </p:nvPr>
        </p:nvGraphicFramePr>
        <p:xfrm>
          <a:off x="5757893" y="3129965"/>
          <a:ext cx="56779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70">
                  <a:extLst>
                    <a:ext uri="{9D8B030D-6E8A-4147-A177-3AD203B41FA5}">
                      <a16:colId xmlns:a16="http://schemas.microsoft.com/office/drawing/2014/main" val="969253351"/>
                    </a:ext>
                  </a:extLst>
                </a:gridCol>
                <a:gridCol w="3654921">
                  <a:extLst>
                    <a:ext uri="{9D8B030D-6E8A-4147-A177-3AD203B41FA5}">
                      <a16:colId xmlns:a16="http://schemas.microsoft.com/office/drawing/2014/main" val="3163505571"/>
                    </a:ext>
                  </a:extLst>
                </a:gridCol>
              </a:tblGrid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08125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3258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1376"/>
                  </a:ext>
                </a:extLst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600959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1B202F8-BF2D-C2D0-82A8-D7DB34BAA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54107"/>
              </p:ext>
            </p:extLst>
          </p:nvPr>
        </p:nvGraphicFramePr>
        <p:xfrm>
          <a:off x="5757892" y="3129965"/>
          <a:ext cx="56779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70">
                  <a:extLst>
                    <a:ext uri="{9D8B030D-6E8A-4147-A177-3AD203B41FA5}">
                      <a16:colId xmlns:a16="http://schemas.microsoft.com/office/drawing/2014/main" val="969253351"/>
                    </a:ext>
                  </a:extLst>
                </a:gridCol>
                <a:gridCol w="3654921">
                  <a:extLst>
                    <a:ext uri="{9D8B030D-6E8A-4147-A177-3AD203B41FA5}">
                      <a16:colId xmlns:a16="http://schemas.microsoft.com/office/drawing/2014/main" val="3163505571"/>
                    </a:ext>
                  </a:extLst>
                </a:gridCol>
              </a:tblGrid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08125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3258"/>
                  </a:ext>
                </a:extLst>
              </a:tr>
              <a:tr h="3084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031376"/>
                  </a:ext>
                </a:extLst>
              </a:tr>
              <a:tr h="3176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860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5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18A1-DEF8-A390-8AC0-EBB1F017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045F2AE-4D2B-E60D-2029-B284CFDAB9C7}"/>
              </a:ext>
            </a:extLst>
          </p:cNvPr>
          <p:cNvGrpSpPr/>
          <p:nvPr/>
        </p:nvGrpSpPr>
        <p:grpSpPr>
          <a:xfrm>
            <a:off x="1621345" y="3116702"/>
            <a:ext cx="2200821" cy="1756296"/>
            <a:chOff x="1621345" y="3116702"/>
            <a:chExt cx="2200821" cy="17562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BD50B7-3B55-9734-739E-9E2606DBC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345" y="3505957"/>
              <a:ext cx="1908076" cy="136704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6DC13C-79BF-BA7C-F5A1-7A15EAF37355}"/>
                </a:ext>
              </a:extLst>
            </p:cNvPr>
            <p:cNvSpPr txBox="1"/>
            <p:nvPr/>
          </p:nvSpPr>
          <p:spPr>
            <a:xfrm>
              <a:off x="3236676" y="3116702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S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00F8F97-2BF6-DB25-25E8-F3E55A4BB56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6E577-7A0E-847A-6317-09DA3535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Supply in the Short-Run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D05E4-ABF0-4B1C-5C64-7A270CA317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56E3-5842-D689-E161-D49D5ABA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F1C55-A918-4729-4EB2-8EB4A7FC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4CDF13-249F-FF1A-8452-4283640AAEC9}"/>
              </a:ext>
            </a:extLst>
          </p:cNvPr>
          <p:cNvGrpSpPr/>
          <p:nvPr/>
        </p:nvGrpSpPr>
        <p:grpSpPr>
          <a:xfrm>
            <a:off x="118872" y="1285945"/>
            <a:ext cx="4918321" cy="4747007"/>
            <a:chOff x="118872" y="1285945"/>
            <a:chExt cx="4918321" cy="47470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A36D39-FA02-B1F9-1716-6CD536DEB6BA}"/>
                </a:ext>
              </a:extLst>
            </p:cNvPr>
            <p:cNvSpPr txBox="1"/>
            <p:nvPr/>
          </p:nvSpPr>
          <p:spPr>
            <a:xfrm>
              <a:off x="118872" y="1285945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Price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EB5F07-FE52-2FC1-B40A-FC8AAEC5F86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1F3A06-8600-462D-8750-FB12ED068EAC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0D4CD6-4114-FC4D-8D5F-D967440ED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952C38-1FE5-D217-5DE2-E8D0493E338A}"/>
              </a:ext>
            </a:extLst>
          </p:cNvPr>
          <p:cNvSpPr txBox="1">
            <a:spLocks/>
          </p:cNvSpPr>
          <p:nvPr/>
        </p:nvSpPr>
        <p:spPr>
          <a:xfrm>
            <a:off x="5202936" y="1300900"/>
            <a:ext cx="6444118" cy="50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>
                <a:solidFill>
                  <a:srgbClr val="000000"/>
                </a:solidFill>
                <a:latin typeface="Garamond"/>
              </a:rPr>
              <a:t>Suppose we have 10,000 firms in the market: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By plotting the relationship between the market price and the total quantity supplied, we obtain the market supply curve in the short run.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>
              <a:solidFill>
                <a:srgbClr val="000000"/>
              </a:solidFill>
              <a:latin typeface="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FE60E7B-C9A2-E1E9-4893-58FCEF653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587293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individual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market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17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FE60E7B-C9A2-E1E9-4893-58FCEF653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587293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408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5" t="-1493" r="-101935" b="-2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493" r="-1608" b="-294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3BE531E-28F3-D71C-977D-8889E2D2CF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792295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individual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market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17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23BE531E-28F3-D71C-977D-8889E2D2CF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792295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408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45" t="-1493" r="-101935" b="-2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493" r="-1608" b="-294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90E1DC47-C475-6DD7-0ADA-ACB40A56A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40369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individual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market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17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90E1DC47-C475-6DD7-0ADA-ACB40A56A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40369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408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645" t="-1493" r="-101935" b="-2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493" r="-1608" b="-294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EC6CC133-AE19-6E40-A852-3A30C0A5E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257940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individual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>
                                        <a:latin typeface="Garamond" panose="02020404030301010803" pitchFamily="18" charset="0"/>
                                      </a:rPr>
                                      <m:t>Q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b="1" i="0" dirty="0" smtClean="0">
                                        <a:latin typeface="Garamond" panose="02020404030301010803" pitchFamily="18" charset="0"/>
                                      </a:rPr>
                                      <m:t>market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08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17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EC6CC133-AE19-6E40-A852-3A30C0A5ED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257940"/>
                  </p:ext>
                </p:extLst>
              </p:nvPr>
            </p:nvGraphicFramePr>
            <p:xfrm>
              <a:off x="5757894" y="1736169"/>
              <a:ext cx="5677992" cy="1505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664">
                      <a:extLst>
                        <a:ext uri="{9D8B030D-6E8A-4147-A177-3AD203B41FA5}">
                          <a16:colId xmlns:a16="http://schemas.microsoft.com/office/drawing/2014/main" val="96925335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3163505571"/>
                        </a:ext>
                      </a:extLst>
                    </a:gridCol>
                    <a:gridCol w="1892664">
                      <a:extLst>
                        <a:ext uri="{9D8B030D-6E8A-4147-A177-3AD203B41FA5}">
                          <a16:colId xmlns:a16="http://schemas.microsoft.com/office/drawing/2014/main" val="2929123698"/>
                        </a:ext>
                      </a:extLst>
                    </a:gridCol>
                  </a:tblGrid>
                  <a:tr h="408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645" t="-1493" r="-101935" b="-2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1493" r="-1608" b="-294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71081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63232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50313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150,000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60095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922FE6A-C54F-E059-C0AC-DE797E51197A}"/>
              </a:ext>
            </a:extLst>
          </p:cNvPr>
          <p:cNvGrpSpPr/>
          <p:nvPr/>
        </p:nvGrpSpPr>
        <p:grpSpPr>
          <a:xfrm>
            <a:off x="221702" y="4702454"/>
            <a:ext cx="1617579" cy="1252890"/>
            <a:chOff x="221702" y="4702454"/>
            <a:chExt cx="1617579" cy="125289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359CB0-4671-E667-FE4A-A90B161C2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4290" y="4873765"/>
              <a:ext cx="0" cy="78107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439AA33-7528-DF4D-C551-7544E1C2A954}"/>
                </a:ext>
              </a:extLst>
            </p:cNvPr>
            <p:cNvSpPr/>
            <p:nvPr/>
          </p:nvSpPr>
          <p:spPr>
            <a:xfrm>
              <a:off x="1591430" y="48472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CA4802-552E-4445-59A7-245301BC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1" y="4870061"/>
              <a:ext cx="935544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4E53414-60A9-8DB7-FF97-3C5283FF3779}"/>
                    </a:ext>
                  </a:extLst>
                </p:cNvPr>
                <p:cNvSpPr txBox="1"/>
                <p:nvPr/>
              </p:nvSpPr>
              <p:spPr>
                <a:xfrm>
                  <a:off x="221702" y="470245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4E53414-60A9-8DB7-FF97-3C5283FF3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02" y="4702454"/>
                  <a:ext cx="51969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91BDF7-936E-AAA9-6CCD-F091930E35DB}"/>
                    </a:ext>
                  </a:extLst>
                </p:cNvPr>
                <p:cNvSpPr txBox="1"/>
                <p:nvPr/>
              </p:nvSpPr>
              <p:spPr>
                <a:xfrm>
                  <a:off x="1319589" y="5678345"/>
                  <a:ext cx="51969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0,000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691BDF7-936E-AAA9-6CCD-F091930E3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9589" y="5678345"/>
                  <a:ext cx="519692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151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5ED8B06-7B1A-D413-582B-F0C2AC7123DB}"/>
              </a:ext>
            </a:extLst>
          </p:cNvPr>
          <p:cNvGrpSpPr/>
          <p:nvPr/>
        </p:nvGrpSpPr>
        <p:grpSpPr>
          <a:xfrm>
            <a:off x="145312" y="4079984"/>
            <a:ext cx="2725669" cy="1867908"/>
            <a:chOff x="145312" y="4079984"/>
            <a:chExt cx="2725669" cy="1867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048BEC-4F84-AD2B-6649-C8965DCF82F9}"/>
                    </a:ext>
                  </a:extLst>
                </p:cNvPr>
                <p:cNvSpPr txBox="1"/>
                <p:nvPr/>
              </p:nvSpPr>
              <p:spPr>
                <a:xfrm>
                  <a:off x="145312" y="4079984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$10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0048BEC-4F84-AD2B-6649-C8965DCF8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12" y="4079984"/>
                  <a:ext cx="51969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6F1756-C9F1-77C9-2739-76C12CBC30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371" y="4254324"/>
              <a:ext cx="0" cy="140051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2B11FA2-A0F4-DF3B-203B-B7FC3C1DE329}"/>
                </a:ext>
              </a:extLst>
            </p:cNvPr>
            <p:cNvSpPr/>
            <p:nvPr/>
          </p:nvSpPr>
          <p:spPr>
            <a:xfrm>
              <a:off x="2464511" y="42277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D33BEE-0ED8-8F25-B7AE-E2F3578A2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1" y="4250620"/>
              <a:ext cx="1808625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A525A1-6992-CF25-C905-C1F1944F5C0D}"/>
                    </a:ext>
                  </a:extLst>
                </p:cNvPr>
                <p:cNvSpPr txBox="1"/>
                <p:nvPr/>
              </p:nvSpPr>
              <p:spPr>
                <a:xfrm>
                  <a:off x="2103760" y="5670893"/>
                  <a:ext cx="7672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100,000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7A525A1-6992-CF25-C905-C1F1944F5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760" y="5670893"/>
                  <a:ext cx="767221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DB8D305-FF43-8C29-8CC2-2A61965B520D}"/>
              </a:ext>
            </a:extLst>
          </p:cNvPr>
          <p:cNvGrpSpPr/>
          <p:nvPr/>
        </p:nvGrpSpPr>
        <p:grpSpPr>
          <a:xfrm>
            <a:off x="149304" y="3336680"/>
            <a:ext cx="3760725" cy="2611212"/>
            <a:chOff x="149304" y="3336680"/>
            <a:chExt cx="3760725" cy="2611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AA95EC-9B21-B648-9AB0-B57ECF52A6C9}"/>
                    </a:ext>
                  </a:extLst>
                </p:cNvPr>
                <p:cNvSpPr txBox="1"/>
                <p:nvPr/>
              </p:nvSpPr>
              <p:spPr>
                <a:xfrm>
                  <a:off x="149304" y="3336680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$15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AA95EC-9B21-B648-9AB0-B57ECF52A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04" y="3336680"/>
                  <a:ext cx="51969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4995AAC-98BD-9DFB-993C-BDD14BB9A3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6419" y="3513866"/>
              <a:ext cx="0" cy="215702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F2E2A3-5E4D-5654-6B9E-69B8263E9A5D}"/>
                </a:ext>
              </a:extLst>
            </p:cNvPr>
            <p:cNvSpPr/>
            <p:nvPr/>
          </p:nvSpPr>
          <p:spPr>
            <a:xfrm>
              <a:off x="3503559" y="348730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8FE2423-EF31-A9BB-473D-1E13D059A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" y="3510162"/>
              <a:ext cx="2870534" cy="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6AFD578-F760-2C43-B293-3EC7C113D83C}"/>
                    </a:ext>
                  </a:extLst>
                </p:cNvPr>
                <p:cNvSpPr txBox="1"/>
                <p:nvPr/>
              </p:nvSpPr>
              <p:spPr>
                <a:xfrm>
                  <a:off x="3142808" y="5670893"/>
                  <a:ext cx="7672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150,000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6AFD578-F760-2C43-B293-3EC7C113D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2808" y="5670893"/>
                  <a:ext cx="767221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97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6C5E2-B487-3A4F-F9E5-717B17764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8004C7-8AC1-6857-333B-106B4A579B6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DF46D-AA0D-EE61-71C3-04DBB31F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Supply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9BB2C-A06F-E9D3-B77C-5E87C7BE0E2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E830-0111-EFBD-861C-32A3C58D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BBFD-1B1B-E9E2-ACEF-F1876AE1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A9277F-6C90-030C-4738-4769CE96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 consider the long run, when firms can freely enter and exit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Through the process of entry and exit, all firms that remain in the market will eventually earn zero economic profit in the long run.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firms in the market are earning positive economic profits: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New producers are attracted to enter.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Entry of new producers lowers the market price of the good.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Profits shrink for all firms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firms are earning negative economic profits: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Some existing producers will exit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Exit of producers raises the market price of the good.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Profits increase for all firms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17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99F1A-01ED-8D13-72BE-D6B5769DE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F0488-5975-CE16-0701-019548A61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Suppose market price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and firms are earning positive economic profits in the short run.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Profit-seeking firms enter the market, driving the market price downward.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Note that no </a:t>
                </a:r>
                <a:r>
                  <a:rPr lang="en-US" sz="2000" i="1" dirty="0"/>
                  <a:t>individual</a:t>
                </a:r>
                <a:r>
                  <a:rPr lang="en-US" sz="2000" dirty="0"/>
                  <a:t> firm has any market power.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As the number of suppliers increases, the market supply curve shifts to the right, leading to a fall in price.</a:t>
                </a:r>
              </a:p>
              <a:p>
                <a:pPr lvl="4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As prices fall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, firms in the market observe that their economic profits shrink.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Entry continues until profits fall to zero.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F0488-5975-CE16-0701-019548A61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2936" y="1300900"/>
                <a:ext cx="6444118" cy="5081046"/>
              </a:xfrm>
              <a:blipFill>
                <a:blip r:embed="rId2"/>
                <a:stretch>
                  <a:fillRect l="-1325" t="-959" r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9A7CB63-8513-E2E5-F6A7-112FE3634FA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3C0F1-8374-5262-28EB-0E0AE24B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Positive Profits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E91DD-AB14-A48B-CFAF-D9266F39EEF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84EEB-45D0-4620-5B58-2DA99BC0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0443E-C145-EB6C-1F11-CEC480E9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A325E8-8526-E245-5C17-9C364E5747A9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A6F21A-B962-33A7-5C63-33C1DFCCC604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B25671-81B0-2070-955F-FFA2FDE6C1AD}"/>
                </a:ext>
              </a:extLst>
            </p:cNvPr>
            <p:cNvGrpSpPr/>
            <p:nvPr/>
          </p:nvGrpSpPr>
          <p:grpSpPr>
            <a:xfrm>
              <a:off x="207392" y="1664208"/>
              <a:ext cx="4829801" cy="4368744"/>
              <a:chOff x="207392" y="1664208"/>
              <a:chExt cx="4829801" cy="436874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832F265-8351-260E-40C9-277494510804}"/>
                  </a:ext>
                </a:extLst>
              </p:cNvPr>
              <p:cNvGrpSpPr/>
              <p:nvPr/>
            </p:nvGrpSpPr>
            <p:grpSpPr>
              <a:xfrm>
                <a:off x="432092" y="1664208"/>
                <a:ext cx="4605101" cy="4368744"/>
                <a:chOff x="432092" y="1664208"/>
                <a:chExt cx="4605101" cy="4368744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CCAAF875-CA37-4915-1766-36B607F90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7720" y="2933700"/>
                  <a:ext cx="3520440" cy="252222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B13659D7-D9FB-C492-5C52-3FA24A909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536438" y="3551140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FD4E4ED-19D5-E7C0-E9AF-216360D66716}"/>
                    </a:ext>
                  </a:extLst>
                </p:cNvPr>
                <p:cNvSpPr txBox="1"/>
                <p:nvPr/>
              </p:nvSpPr>
              <p:spPr>
                <a:xfrm>
                  <a:off x="4241830" y="263096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MC</a:t>
                  </a:r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B8D26C-345C-125E-BE02-9D87EBB97CD3}"/>
                    </a:ext>
                  </a:extLst>
                </p:cNvPr>
                <p:cNvSpPr txBox="1"/>
                <p:nvPr/>
              </p:nvSpPr>
              <p:spPr>
                <a:xfrm>
                  <a:off x="4220411" y="3129965"/>
                  <a:ext cx="6327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0070C0"/>
                      </a:solidFill>
                      <a:latin typeface="Garamond" panose="02020404030301010803" pitchFamily="18" charset="0"/>
                    </a:rPr>
                    <a:t>ATC</a:t>
                  </a:r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945012B-6BD0-2CDA-E520-913781493922}"/>
                    </a:ext>
                  </a:extLst>
                </p:cNvPr>
                <p:cNvSpPr txBox="1"/>
                <p:nvPr/>
              </p:nvSpPr>
              <p:spPr>
                <a:xfrm>
                  <a:off x="3994777" y="5663620"/>
                  <a:ext cx="104241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Garamond" panose="02020404030301010803" pitchFamily="18" charset="0"/>
                    </a:rPr>
                    <a:t>Output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EC9E8D5-4D8E-B4A7-AEC7-4DC18838B992}"/>
                    </a:ext>
                  </a:extLst>
                </p:cNvPr>
                <p:cNvSpPr/>
                <p:nvPr/>
              </p:nvSpPr>
              <p:spPr>
                <a:xfrm>
                  <a:off x="859536" y="3200400"/>
                  <a:ext cx="3712464" cy="1046755"/>
                </a:xfrm>
                <a:custGeom>
                  <a:avLst/>
                  <a:gdLst>
                    <a:gd name="connsiteX0" fmla="*/ 0 w 3712464"/>
                    <a:gd name="connsiteY0" fmla="*/ 0 h 1046755"/>
                    <a:gd name="connsiteX1" fmla="*/ 1517904 w 3712464"/>
                    <a:gd name="connsiteY1" fmla="*/ 1042416 h 1046755"/>
                    <a:gd name="connsiteX2" fmla="*/ 3712464 w 3712464"/>
                    <a:gd name="connsiteY2" fmla="*/ 301752 h 104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2464" h="1046755">
                      <a:moveTo>
                        <a:pt x="0" y="0"/>
                      </a:moveTo>
                      <a:cubicBezTo>
                        <a:pt x="449580" y="496062"/>
                        <a:pt x="899160" y="992124"/>
                        <a:pt x="1517904" y="1042416"/>
                      </a:cubicBezTo>
                      <a:cubicBezTo>
                        <a:pt x="2136648" y="1092708"/>
                        <a:pt x="2924556" y="697230"/>
                        <a:pt x="3712464" y="301752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8BF17BF-2C27-ACB9-5D1B-23633B22146F}"/>
                    </a:ext>
                  </a:extLst>
                </p:cNvPr>
                <p:cNvSpPr/>
                <p:nvPr/>
              </p:nvSpPr>
              <p:spPr>
                <a:xfrm>
                  <a:off x="2467398" y="42283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15F98B1-A4B8-1FD3-2F10-0770A010CD77}"/>
                    </a:ext>
                  </a:extLst>
                </p:cNvPr>
                <p:cNvCxnSpPr/>
                <p:nvPr/>
              </p:nvCxnSpPr>
              <p:spPr>
                <a:xfrm flipV="1">
                  <a:off x="3362325" y="3629025"/>
                  <a:ext cx="0" cy="203459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0A34DD9-5E68-009B-3BEF-C992942EF6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0080" y="3626589"/>
                  <a:ext cx="4097663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681F633-A047-3493-A9E4-D8989E08F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216" y="4054591"/>
                  <a:ext cx="2722244" cy="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57AFFC-B3F2-0E6C-D8C7-A230CD1BB645}"/>
                    </a:ext>
                  </a:extLst>
                </p:cNvPr>
                <p:cNvSpPr/>
                <p:nvPr/>
              </p:nvSpPr>
              <p:spPr>
                <a:xfrm>
                  <a:off x="3339465" y="40317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85C8A85-4F0A-297E-9764-687123DEF375}"/>
                    </a:ext>
                  </a:extLst>
                </p:cNvPr>
                <p:cNvSpPr/>
                <p:nvPr/>
              </p:nvSpPr>
              <p:spPr>
                <a:xfrm>
                  <a:off x="3339465" y="36024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401EF02-53C7-616E-AC6A-B3A39EEE6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080" y="1664208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5C2A8A9-8BBF-EB35-AE26-9816DB8E9125}"/>
                      </a:ext>
                    </a:extLst>
                  </p:cNvPr>
                  <p:cNvSpPr txBox="1"/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9203232-6FAD-9552-B40B-750E65672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923325B-2E3B-31BD-36E0-2E401F1721BF}"/>
                      </a:ext>
                    </a:extLst>
                  </p:cNvPr>
                  <p:cNvSpPr txBox="1"/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0A0E25-55FC-475D-BBA8-F57777CA65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B2B6996-CB25-AFE7-0CAC-68C1F241B313}"/>
              </a:ext>
            </a:extLst>
          </p:cNvPr>
          <p:cNvSpPr/>
          <p:nvPr/>
        </p:nvSpPr>
        <p:spPr>
          <a:xfrm>
            <a:off x="649218" y="3635597"/>
            <a:ext cx="2708909" cy="4189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BB0CFD-DD51-9A1E-13C9-528B2BDAA581}"/>
              </a:ext>
            </a:extLst>
          </p:cNvPr>
          <p:cNvGrpSpPr/>
          <p:nvPr/>
        </p:nvGrpSpPr>
        <p:grpSpPr>
          <a:xfrm>
            <a:off x="201042" y="3716777"/>
            <a:ext cx="4553211" cy="338554"/>
            <a:chOff x="201042" y="3716777"/>
            <a:chExt cx="4553211" cy="3385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2CCC0D-F820-257E-D83D-B59F9625A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590" y="3905989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F80B97-A43B-2869-47C4-911D3FCB29DD}"/>
                    </a:ext>
                  </a:extLst>
                </p:cNvPr>
                <p:cNvSpPr txBox="1"/>
                <p:nvPr/>
              </p:nvSpPr>
              <p:spPr>
                <a:xfrm>
                  <a:off x="201042" y="3716777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F80B97-A43B-2869-47C4-911D3FCB2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42" y="3716777"/>
                  <a:ext cx="51969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19139-31A5-7BD1-EE0D-C8BB763BA4C2}"/>
              </a:ext>
            </a:extLst>
          </p:cNvPr>
          <p:cNvSpPr/>
          <p:nvPr/>
        </p:nvSpPr>
        <p:spPr>
          <a:xfrm>
            <a:off x="650943" y="3915346"/>
            <a:ext cx="2313043" cy="26718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0E8DB0-7B4F-6E5F-BA2B-F894FA8BA9E5}"/>
              </a:ext>
            </a:extLst>
          </p:cNvPr>
          <p:cNvGrpSpPr/>
          <p:nvPr/>
        </p:nvGrpSpPr>
        <p:grpSpPr>
          <a:xfrm>
            <a:off x="2681281" y="3879001"/>
            <a:ext cx="519692" cy="2121820"/>
            <a:chOff x="2681281" y="3879001"/>
            <a:chExt cx="519692" cy="212182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07F122-078F-46D6-51C0-12C317A3A105}"/>
                </a:ext>
              </a:extLst>
            </p:cNvPr>
            <p:cNvSpPr/>
            <p:nvPr/>
          </p:nvSpPr>
          <p:spPr>
            <a:xfrm>
              <a:off x="2945891" y="387900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BB13E3-983C-8306-4A3C-1DB1D31A6E06}"/>
                </a:ext>
              </a:extLst>
            </p:cNvPr>
            <p:cNvSpPr/>
            <p:nvPr/>
          </p:nvSpPr>
          <p:spPr>
            <a:xfrm>
              <a:off x="2941127" y="41599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480202-34E2-B507-D5C6-015E1033DB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3987" y="3905989"/>
              <a:ext cx="0" cy="174949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6725EF-988F-C692-48CF-751BCCE8ADCD}"/>
                    </a:ext>
                  </a:extLst>
                </p:cNvPr>
                <p:cNvSpPr txBox="1"/>
                <p:nvPr/>
              </p:nvSpPr>
              <p:spPr>
                <a:xfrm>
                  <a:off x="2681281" y="5662267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6725EF-988F-C692-48CF-751BCCE8A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281" y="5662267"/>
                  <a:ext cx="519692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3CE3D0-301E-0C5B-A87D-9EF531BB4EC6}"/>
              </a:ext>
            </a:extLst>
          </p:cNvPr>
          <p:cNvCxnSpPr>
            <a:cxnSpLocks/>
          </p:cNvCxnSpPr>
          <p:nvPr/>
        </p:nvCxnSpPr>
        <p:spPr>
          <a:xfrm flipH="1">
            <a:off x="656590" y="4184023"/>
            <a:ext cx="2284537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7FB3-1CA2-8385-8EFB-159C1797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43D890-1A99-B339-08DA-5569785D31E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21B1-797A-E72C-8641-88E8A580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Positive Profits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EE500-2FE6-4AE1-DDF0-1897C1C9E10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6238B-3D52-2635-A541-E474E3AE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49B35-E369-3AB7-43AB-D793E071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2DAF1DB-14BC-CB73-2F44-DD04D647D6B8}"/>
              </a:ext>
            </a:extLst>
          </p:cNvPr>
          <p:cNvGrpSpPr/>
          <p:nvPr/>
        </p:nvGrpSpPr>
        <p:grpSpPr>
          <a:xfrm>
            <a:off x="118872" y="1047820"/>
            <a:ext cx="4918321" cy="4985132"/>
            <a:chOff x="118872" y="1047820"/>
            <a:chExt cx="4918321" cy="4985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B6BFF8-1F6F-DD57-2BD9-ADE052C17F00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B4F4775-69D2-657D-618B-C11B0F4209E3}"/>
                </a:ext>
              </a:extLst>
            </p:cNvPr>
            <p:cNvGrpSpPr/>
            <p:nvPr/>
          </p:nvGrpSpPr>
          <p:grpSpPr>
            <a:xfrm>
              <a:off x="207392" y="1664208"/>
              <a:ext cx="4829801" cy="4368744"/>
              <a:chOff x="207392" y="1664208"/>
              <a:chExt cx="4829801" cy="436874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BE30990-6B2F-DC23-F9C9-505E2D2346B5}"/>
                  </a:ext>
                </a:extLst>
              </p:cNvPr>
              <p:cNvGrpSpPr/>
              <p:nvPr/>
            </p:nvGrpSpPr>
            <p:grpSpPr>
              <a:xfrm>
                <a:off x="432092" y="1664208"/>
                <a:ext cx="4605101" cy="4368744"/>
                <a:chOff x="432092" y="1664208"/>
                <a:chExt cx="4605101" cy="4368744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C04B93B2-987A-51F4-80BE-22807592A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7720" y="2933700"/>
                  <a:ext cx="3520440" cy="252222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3DA01B6-C4CD-CC3F-F1C9-A33931689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536438" y="3551140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9476CDC-ACB8-F395-F783-6954BB4DDFFE}"/>
                    </a:ext>
                  </a:extLst>
                </p:cNvPr>
                <p:cNvSpPr txBox="1"/>
                <p:nvPr/>
              </p:nvSpPr>
              <p:spPr>
                <a:xfrm>
                  <a:off x="4241830" y="263096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MC</a:t>
                  </a:r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1D6739-B0A3-3F9A-4826-58D96FA4A469}"/>
                    </a:ext>
                  </a:extLst>
                </p:cNvPr>
                <p:cNvSpPr txBox="1"/>
                <p:nvPr/>
              </p:nvSpPr>
              <p:spPr>
                <a:xfrm>
                  <a:off x="4220411" y="3129965"/>
                  <a:ext cx="6327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solidFill>
                        <a:srgbClr val="0070C0"/>
                      </a:solidFill>
                      <a:latin typeface="Garamond" panose="02020404030301010803" pitchFamily="18" charset="0"/>
                    </a:rPr>
                    <a:t>ATC</a:t>
                  </a:r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554597-D727-A6B3-3D68-B2417F621D7A}"/>
                    </a:ext>
                  </a:extLst>
                </p:cNvPr>
                <p:cNvSpPr txBox="1"/>
                <p:nvPr/>
              </p:nvSpPr>
              <p:spPr>
                <a:xfrm>
                  <a:off x="3994777" y="5663620"/>
                  <a:ext cx="104241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Garamond" panose="02020404030301010803" pitchFamily="18" charset="0"/>
                    </a:rPr>
                    <a:t>Output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DAC0D4F-97EB-1AB9-994D-3A93078729C7}"/>
                    </a:ext>
                  </a:extLst>
                </p:cNvPr>
                <p:cNvSpPr/>
                <p:nvPr/>
              </p:nvSpPr>
              <p:spPr>
                <a:xfrm>
                  <a:off x="859536" y="3200400"/>
                  <a:ext cx="3712464" cy="1046755"/>
                </a:xfrm>
                <a:custGeom>
                  <a:avLst/>
                  <a:gdLst>
                    <a:gd name="connsiteX0" fmla="*/ 0 w 3712464"/>
                    <a:gd name="connsiteY0" fmla="*/ 0 h 1046755"/>
                    <a:gd name="connsiteX1" fmla="*/ 1517904 w 3712464"/>
                    <a:gd name="connsiteY1" fmla="*/ 1042416 h 1046755"/>
                    <a:gd name="connsiteX2" fmla="*/ 3712464 w 3712464"/>
                    <a:gd name="connsiteY2" fmla="*/ 301752 h 104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2464" h="1046755">
                      <a:moveTo>
                        <a:pt x="0" y="0"/>
                      </a:moveTo>
                      <a:cubicBezTo>
                        <a:pt x="449580" y="496062"/>
                        <a:pt x="899160" y="992124"/>
                        <a:pt x="1517904" y="1042416"/>
                      </a:cubicBezTo>
                      <a:cubicBezTo>
                        <a:pt x="2136648" y="1092708"/>
                        <a:pt x="2924556" y="697230"/>
                        <a:pt x="3712464" y="301752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5A94A10-3F2D-E67B-0694-CFA52FC14FD3}"/>
                    </a:ext>
                  </a:extLst>
                </p:cNvPr>
                <p:cNvSpPr/>
                <p:nvPr/>
              </p:nvSpPr>
              <p:spPr>
                <a:xfrm>
                  <a:off x="2467398" y="42283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58DD81F-021B-810C-F1EE-19A981AB1DF9}"/>
                    </a:ext>
                  </a:extLst>
                </p:cNvPr>
                <p:cNvCxnSpPr/>
                <p:nvPr/>
              </p:nvCxnSpPr>
              <p:spPr>
                <a:xfrm flipV="1">
                  <a:off x="3362325" y="3629025"/>
                  <a:ext cx="0" cy="203459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3C63628-EDD8-80E3-4EE4-AEE5429329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0080" y="3626589"/>
                  <a:ext cx="4097663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D4DB8C8-2C40-73ED-806D-8FBD5ED346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216" y="4054591"/>
                  <a:ext cx="2722244" cy="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88A64E7-D802-5A0D-1727-8352593BDEB3}"/>
                    </a:ext>
                  </a:extLst>
                </p:cNvPr>
                <p:cNvSpPr/>
                <p:nvPr/>
              </p:nvSpPr>
              <p:spPr>
                <a:xfrm>
                  <a:off x="3339465" y="4031731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E60843F-8B47-18BA-AA14-C6F96E413835}"/>
                    </a:ext>
                  </a:extLst>
                </p:cNvPr>
                <p:cNvSpPr/>
                <p:nvPr/>
              </p:nvSpPr>
              <p:spPr>
                <a:xfrm>
                  <a:off x="3339465" y="360246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EEF6A33F-4455-94BA-B78F-0EFDB4CC8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0080" y="1664208"/>
                  <a:ext cx="0" cy="42086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BA42ACF-45A9-27B1-70A8-8007571316D5}"/>
                      </a:ext>
                    </a:extLst>
                  </p:cNvPr>
                  <p:cNvSpPr txBox="1"/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9203232-6FAD-9552-B40B-750E65672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479" y="5670401"/>
                    <a:ext cx="519692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1BF2293-FB27-D2FC-F75E-DC2D0930A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0A0E25-55FC-475D-BBA8-F57777CA65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392" y="3400773"/>
                    <a:ext cx="51969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38644A8-63C9-10BC-C2A2-9C67B28BDA2C}"/>
              </a:ext>
            </a:extLst>
          </p:cNvPr>
          <p:cNvSpPr/>
          <p:nvPr/>
        </p:nvSpPr>
        <p:spPr>
          <a:xfrm>
            <a:off x="653415" y="3635481"/>
            <a:ext cx="2708909" cy="41899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7CA1C9-D8C3-3485-6E01-4890880D6F53}"/>
              </a:ext>
            </a:extLst>
          </p:cNvPr>
          <p:cNvGrpSpPr/>
          <p:nvPr/>
        </p:nvGrpSpPr>
        <p:grpSpPr>
          <a:xfrm>
            <a:off x="201042" y="3716777"/>
            <a:ext cx="4553211" cy="338554"/>
            <a:chOff x="201042" y="3716777"/>
            <a:chExt cx="4553211" cy="3385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A8062C-9E74-4E6C-403D-5E160FCF2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590" y="3905989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6BDB496-988C-E10C-5183-652DBF1C3A32}"/>
                    </a:ext>
                  </a:extLst>
                </p:cNvPr>
                <p:cNvSpPr txBox="1"/>
                <p:nvPr/>
              </p:nvSpPr>
              <p:spPr>
                <a:xfrm>
                  <a:off x="201042" y="3716777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6BDB496-988C-E10C-5183-652DBF1C3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42" y="3716777"/>
                  <a:ext cx="51969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1ADFF6-3038-B19F-0C5D-AFBD66A189A7}"/>
              </a:ext>
            </a:extLst>
          </p:cNvPr>
          <p:cNvGrpSpPr/>
          <p:nvPr/>
        </p:nvGrpSpPr>
        <p:grpSpPr>
          <a:xfrm>
            <a:off x="2681281" y="3879001"/>
            <a:ext cx="519692" cy="2121820"/>
            <a:chOff x="2681281" y="3879001"/>
            <a:chExt cx="519692" cy="212182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3B0921-AD22-0709-2BB7-D374437435A1}"/>
                </a:ext>
              </a:extLst>
            </p:cNvPr>
            <p:cNvSpPr/>
            <p:nvPr/>
          </p:nvSpPr>
          <p:spPr>
            <a:xfrm>
              <a:off x="2945891" y="387900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5F0FDF-4FA8-20D3-659D-7FBB1434FD4F}"/>
                </a:ext>
              </a:extLst>
            </p:cNvPr>
            <p:cNvSpPr/>
            <p:nvPr/>
          </p:nvSpPr>
          <p:spPr>
            <a:xfrm>
              <a:off x="2941127" y="41599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2D58D9C-332D-46CF-5B3E-575444973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3987" y="3905989"/>
              <a:ext cx="0" cy="174949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65A3857-32EE-F6EB-E59D-4C01D50486EE}"/>
                    </a:ext>
                  </a:extLst>
                </p:cNvPr>
                <p:cNvSpPr txBox="1"/>
                <p:nvPr/>
              </p:nvSpPr>
              <p:spPr>
                <a:xfrm>
                  <a:off x="2681281" y="5662267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65A3857-32EE-F6EB-E59D-4C01D5048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281" y="5662267"/>
                  <a:ext cx="519692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F8826E-0D70-A8A4-2C2C-9858CE49B2CF}"/>
              </a:ext>
            </a:extLst>
          </p:cNvPr>
          <p:cNvGrpSpPr/>
          <p:nvPr/>
        </p:nvGrpSpPr>
        <p:grpSpPr>
          <a:xfrm>
            <a:off x="6416191" y="1047820"/>
            <a:ext cx="4918321" cy="4985132"/>
            <a:chOff x="6416191" y="1047820"/>
            <a:chExt cx="4918321" cy="498513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D5FE47A-FCE9-1F72-0A17-9A1D007D9C73}"/>
                </a:ext>
              </a:extLst>
            </p:cNvPr>
            <p:cNvGrpSpPr/>
            <p:nvPr/>
          </p:nvGrpSpPr>
          <p:grpSpPr>
            <a:xfrm>
              <a:off x="6416191" y="1047820"/>
              <a:ext cx="4918321" cy="4985132"/>
              <a:chOff x="6416191" y="1047820"/>
              <a:chExt cx="4918321" cy="498513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A9ED38-7973-70DF-075C-43789576CDF9}"/>
                  </a:ext>
                </a:extLst>
              </p:cNvPr>
              <p:cNvSpPr txBox="1"/>
              <p:nvPr/>
            </p:nvSpPr>
            <p:spPr>
              <a:xfrm>
                <a:off x="6416191" y="1047820"/>
                <a:ext cx="10424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8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Price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740744-3FFA-E45C-C39F-69B7EBB01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4402" y="2123524"/>
                <a:ext cx="3672840" cy="34661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97B126EF-9900-3669-E423-031F06506F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833757" y="3551140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364A48-B1AC-7805-7806-83FC1726CE0A}"/>
                  </a:ext>
                </a:extLst>
              </p:cNvPr>
              <p:cNvSpPr txBox="1"/>
              <p:nvPr/>
            </p:nvSpPr>
            <p:spPr>
              <a:xfrm>
                <a:off x="10292096" y="5663620"/>
                <a:ext cx="10424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Garamond" panose="02020404030301010803" pitchFamily="18" charset="0"/>
                  </a:rPr>
                  <a:t>Output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CBE5E7E-3D28-D4FD-BBA9-ABFBA7F723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7399" y="1664208"/>
                <a:ext cx="0" cy="4208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0D16FA9-F06A-5F2E-2AC6-EFB2249FF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152" y="1846794"/>
                <a:ext cx="3479395" cy="342235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55CA054-C686-A7DF-727D-83747AD0A4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8758" y="1886468"/>
                    <a:ext cx="58549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Garamond" panose="02020404030301010803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55CA054-C686-A7DF-727D-83747AD0A4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8758" y="1886468"/>
                    <a:ext cx="58549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D6EF8FD-43FD-7353-C0E7-578D1FD364E9}"/>
                </a:ext>
              </a:extLst>
            </p:cNvPr>
            <p:cNvSpPr txBox="1"/>
            <p:nvPr/>
          </p:nvSpPr>
          <p:spPr>
            <a:xfrm>
              <a:off x="10593239" y="5054984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D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06A36D-A38E-8FB4-17D9-519082ABCC24}"/>
              </a:ext>
            </a:extLst>
          </p:cNvPr>
          <p:cNvGrpSpPr/>
          <p:nvPr/>
        </p:nvGrpSpPr>
        <p:grpSpPr>
          <a:xfrm>
            <a:off x="4737743" y="3625321"/>
            <a:ext cx="4365229" cy="50903"/>
            <a:chOff x="4737743" y="3625321"/>
            <a:chExt cx="4365229" cy="5090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B02707-186B-C4D2-3857-4AE8224E8D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7743" y="3625321"/>
              <a:ext cx="4339582" cy="2004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77981A-2040-6480-5A95-F4D50BE2DBA0}"/>
                </a:ext>
              </a:extLst>
            </p:cNvPr>
            <p:cNvSpPr/>
            <p:nvPr/>
          </p:nvSpPr>
          <p:spPr>
            <a:xfrm>
              <a:off x="9057253" y="36305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0132047-420A-142B-5961-0D8CDDE528E7}"/>
              </a:ext>
            </a:extLst>
          </p:cNvPr>
          <p:cNvGrpSpPr/>
          <p:nvPr/>
        </p:nvGrpSpPr>
        <p:grpSpPr>
          <a:xfrm>
            <a:off x="7759937" y="2422198"/>
            <a:ext cx="3449090" cy="3034670"/>
            <a:chOff x="7759937" y="2422198"/>
            <a:chExt cx="3449090" cy="303467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EBB027-A64F-14CC-AA7A-A2131CDD2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9937" y="2655152"/>
              <a:ext cx="2968758" cy="28017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826EC89-443E-B7BF-6C0C-06A4D98A3C3F}"/>
                    </a:ext>
                  </a:extLst>
                </p:cNvPr>
                <p:cNvSpPr txBox="1"/>
                <p:nvPr/>
              </p:nvSpPr>
              <p:spPr>
                <a:xfrm>
                  <a:off x="10623537" y="242219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Garamond" panose="02020404030301010803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826EC89-443E-B7BF-6C0C-06A4D98A3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3537" y="2422198"/>
                  <a:ext cx="5854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55286E8-841C-1AF6-7766-9AD13A12EE0D}"/>
              </a:ext>
            </a:extLst>
          </p:cNvPr>
          <p:cNvGrpSpPr/>
          <p:nvPr/>
        </p:nvGrpSpPr>
        <p:grpSpPr>
          <a:xfrm>
            <a:off x="4744886" y="3902595"/>
            <a:ext cx="4646225" cy="52234"/>
            <a:chOff x="4744886" y="3902595"/>
            <a:chExt cx="4646225" cy="5223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8E2CBDD-A5C3-F797-3BD1-2C142BBE00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4886" y="3902595"/>
              <a:ext cx="4627721" cy="2137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FB1FB2A-A5AB-347C-E317-64F7E6EF5716}"/>
                </a:ext>
              </a:extLst>
            </p:cNvPr>
            <p:cNvSpPr/>
            <p:nvPr/>
          </p:nvSpPr>
          <p:spPr>
            <a:xfrm>
              <a:off x="9345392" y="39091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3E222D-8270-D334-18E3-55078CC6585E}"/>
              </a:ext>
            </a:extLst>
          </p:cNvPr>
          <p:cNvCxnSpPr>
            <a:cxnSpLocks/>
          </p:cNvCxnSpPr>
          <p:nvPr/>
        </p:nvCxnSpPr>
        <p:spPr>
          <a:xfrm flipH="1">
            <a:off x="656590" y="4184023"/>
            <a:ext cx="2284537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734FD-EE6E-B340-B5AE-69D1A21E4FE3}"/>
              </a:ext>
            </a:extLst>
          </p:cNvPr>
          <p:cNvSpPr/>
          <p:nvPr/>
        </p:nvSpPr>
        <p:spPr>
          <a:xfrm>
            <a:off x="650943" y="3915346"/>
            <a:ext cx="2313043" cy="26718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E32C-61F1-C141-5778-81C5D4FC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8663B0-8CAE-2986-382A-E7AE8E88072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1476D-22D7-7DF3-FF33-AA20B0CA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Supply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88288-B68A-0F65-6F41-A7C04AFB8D9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B358F-C01F-C851-924B-91370D5B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B18BE-B5C9-CFDD-3E6D-F733A00B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ADEB9A-5F83-9B72-4DC9-D4CE39A5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similar process occurs when firms in the market face negative economic profits.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observe a few key points: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Free entry and exit force the market price to equal average total cost (ATC).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Profit-maximizing firms produce where MR = MC.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ATC and MC are equal only at the lowest point of the ATC curve (the bottom of the U-shape).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that minimizes ATC is called the efficient scale.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in the long-run equilibrium of a competitive market with free entry and exit, firms operate at their efficient scale.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Only one price prevails in the market, and the long-run supply curve is horizontal (perfectly elastic) at the minimum of average total cost.</a:t>
            </a:r>
          </a:p>
        </p:txBody>
      </p:sp>
    </p:spTree>
    <p:extLst>
      <p:ext uri="{BB962C8B-B14F-4D97-AF65-F5344CB8AC3E}">
        <p14:creationId xmlns:p14="http://schemas.microsoft.com/office/powerpoint/2010/main" val="41473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91B13-A764-491C-632F-AE49CFD6E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1CCE7B-0CB4-B87A-FBBD-37646BA5096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013AD-F99E-DE49-13D1-DD6A624F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Positive Profits in the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12E5-E332-526C-22A7-179C58D8BEA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4A6CE-2843-21F9-8EBA-001EA596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4C218-05D9-36E8-79D1-9F9690DE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FB1D9A-674D-2088-9AD6-B298013F1625}"/>
              </a:ext>
            </a:extLst>
          </p:cNvPr>
          <p:cNvGrpSpPr/>
          <p:nvPr/>
        </p:nvGrpSpPr>
        <p:grpSpPr>
          <a:xfrm>
            <a:off x="118872" y="1047820"/>
            <a:ext cx="11215640" cy="4985132"/>
            <a:chOff x="118872" y="1047820"/>
            <a:chExt cx="11215640" cy="49851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A6ECF4-0ED8-F695-6D81-2D4D4063D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" y="4250762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1F810B-E3BA-281A-A8C3-132F50152E2D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43BA6D-38C2-2248-9DBA-D06D058E9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" y="2933700"/>
              <a:ext cx="3520440" cy="25222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93E509A-3AA9-32D5-D26A-3D5A478A59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6E977B-A4ED-8D1E-BF93-4D1B821EA9F6}"/>
                </a:ext>
              </a:extLst>
            </p:cNvPr>
            <p:cNvSpPr txBox="1"/>
            <p:nvPr/>
          </p:nvSpPr>
          <p:spPr>
            <a:xfrm>
              <a:off x="4241830" y="2630968"/>
              <a:ext cx="585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  <a:latin typeface="Garamond" panose="02020404030301010803" pitchFamily="18" charset="0"/>
                </a:rPr>
                <a:t>MC</a:t>
              </a:r>
              <a:endParaRPr lang="en-US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B37218-B881-17C9-1094-39DBF83298C8}"/>
                </a:ext>
              </a:extLst>
            </p:cNvPr>
            <p:cNvSpPr txBox="1"/>
            <p:nvPr/>
          </p:nvSpPr>
          <p:spPr>
            <a:xfrm>
              <a:off x="4220411" y="3129965"/>
              <a:ext cx="6327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latin typeface="Garamond" panose="02020404030301010803" pitchFamily="18" charset="0"/>
                </a:rPr>
                <a:t>ATC</a:t>
              </a:r>
              <a:endParaRPr lang="en-US" dirty="0">
                <a:solidFill>
                  <a:srgbClr val="0070C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EA3419-8C48-6C2E-762F-5A6CAC5D61AF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1525089-E4CB-9FC9-6A41-F3B8AD01B178}"/>
                </a:ext>
              </a:extLst>
            </p:cNvPr>
            <p:cNvSpPr/>
            <p:nvPr/>
          </p:nvSpPr>
          <p:spPr>
            <a:xfrm>
              <a:off x="859536" y="3200400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FCFF5B-166B-0F35-F00E-2FC96F6545F3}"/>
                </a:ext>
              </a:extLst>
            </p:cNvPr>
            <p:cNvSpPr/>
            <p:nvPr/>
          </p:nvSpPr>
          <p:spPr>
            <a:xfrm>
              <a:off x="2467398" y="422836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655016-40CE-6D54-2F98-3524A5590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1400" y="4274081"/>
              <a:ext cx="0" cy="138953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7BDD5F-7F9C-0BB8-F6BB-2434F45DE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5946790-3C5A-9D4D-0408-639DDA346CEE}"/>
                    </a:ext>
                  </a:extLst>
                </p:cNvPr>
                <p:cNvSpPr txBox="1"/>
                <p:nvPr/>
              </p:nvSpPr>
              <p:spPr>
                <a:xfrm>
                  <a:off x="2231554" y="5644832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5946790-3C5A-9D4D-0408-639DDA346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554" y="5644832"/>
                  <a:ext cx="519692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A470AD-9C64-98EE-E42F-5DDD471BEF3B}"/>
                    </a:ext>
                  </a:extLst>
                </p:cNvPr>
                <p:cNvSpPr txBox="1"/>
                <p:nvPr/>
              </p:nvSpPr>
              <p:spPr>
                <a:xfrm>
                  <a:off x="252842" y="4081485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600" b="0" i="0" dirty="0" smtClean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A470AD-9C64-98EE-E42F-5DDD471BE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42" y="4081485"/>
                  <a:ext cx="519692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4B8193-93CB-84F7-7269-8A6137798887}"/>
                </a:ext>
              </a:extLst>
            </p:cNvPr>
            <p:cNvSpPr txBox="1"/>
            <p:nvPr/>
          </p:nvSpPr>
          <p:spPr>
            <a:xfrm>
              <a:off x="6416191" y="132214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Price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5BE516-E145-9CE9-18C8-04402C997B34}"/>
                </a:ext>
              </a:extLst>
            </p:cNvPr>
            <p:cNvCxnSpPr>
              <a:cxnSpLocks/>
            </p:cNvCxnSpPr>
            <p:nvPr/>
          </p:nvCxnSpPr>
          <p:spPr>
            <a:xfrm>
              <a:off x="6926658" y="4260281"/>
              <a:ext cx="37722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B878D32-24F1-A968-0B31-0BFF9DEE113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833757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15BAB7-B5F9-4CAC-13A8-6086EFB69FCD}"/>
                </a:ext>
              </a:extLst>
            </p:cNvPr>
            <p:cNvSpPr txBox="1"/>
            <p:nvPr/>
          </p:nvSpPr>
          <p:spPr>
            <a:xfrm>
              <a:off x="10292096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761F802-B4B0-23A5-D23D-F28E90AE5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7399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1291B3-1CE6-1B23-7E76-D553EDF1374A}"/>
                    </a:ext>
                  </a:extLst>
                </p:cNvPr>
                <p:cNvSpPr txBox="1"/>
                <p:nvPr/>
              </p:nvSpPr>
              <p:spPr>
                <a:xfrm>
                  <a:off x="10666021" y="4050707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Garamond" panose="02020404030301010803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𝐿𝑅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1291B3-1CE6-1B23-7E76-D553EDF13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6021" y="4050707"/>
                  <a:ext cx="5854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24CEDA-0208-89F2-874B-1F2CB60CD4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7743" y="4247113"/>
              <a:ext cx="2199656" cy="1016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5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Competitive Markets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7028E-163F-10BE-BF31-1DD43C2F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9BAA9-67DE-5300-CAD9-1C09DC77FE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30E13-DE2A-DB73-4B19-9D4B5D4B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Zero (Economic) Profits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CAA75-A6B1-765D-CC7E-F62FEC9AD9B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6BFBF-C772-92CE-9210-AB2465F6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2303E-683B-6BC1-BC28-456C53BC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7118D93-ADB0-3E03-B188-16390E5D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1300900"/>
            <a:ext cx="647497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One might ask: Why would any firm stay in a market where profits are zero?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Note that the “profit” we are discussing here refers to economic profits: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Accounting Profit: Total Revenue – Explicit Costs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Economic Profit: Total Revenue – Explicit </a:t>
            </a:r>
            <a:r>
              <a:rPr lang="en-US" altLang="zh-TW" sz="2000" i="1" dirty="0"/>
              <a:t>and</a:t>
            </a:r>
            <a:r>
              <a:rPr lang="en-US" altLang="zh-TW" sz="2000" dirty="0"/>
              <a:t> Implicit Costs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firm earning zero economic profit is still covering all its opportunity costs.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26" name="Picture 2" descr="Not what was expecting : r/dankmemes">
            <a:extLst>
              <a:ext uri="{FF2B5EF4-FFF2-40B4-BE49-F238E27FC236}">
                <a16:creationId xmlns:a16="http://schemas.microsoft.com/office/drawing/2014/main" id="{5B6D892B-8328-E7E7-BBB9-5FBD9FC4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"/>
          <a:stretch>
            <a:fillRect/>
          </a:stretch>
        </p:blipFill>
        <p:spPr bwMode="auto">
          <a:xfrm>
            <a:off x="457199" y="1427532"/>
            <a:ext cx="46320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5FDF1-F961-291D-CB3C-DACC3E2E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ACF4A-2D60-8A78-0C0E-2653416062D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BA040-C123-DE34-195C-CFED92C6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Shifts in the Demand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9A7EE-BC7D-0643-F730-A562508681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D657D-548C-83C0-715E-19E8F149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EFD7-8129-E20A-18B2-CAD6AC55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137FA0-A243-F917-9902-8C2B579D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that, as consumers’ tastes change, the demand for milk increases.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demand increases (the demand curve shifts to the right), the market price rises.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higher market price leads to short-run economic profits for producers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positive profits attract new producers to enter the market, causing the supply curve to shift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the supply curve shifts rightward, market prices fall until all firms in the market once again earn zero economic profit.</a:t>
            </a:r>
          </a:p>
        </p:txBody>
      </p:sp>
    </p:spTree>
    <p:extLst>
      <p:ext uri="{BB962C8B-B14F-4D97-AF65-F5344CB8AC3E}">
        <p14:creationId xmlns:p14="http://schemas.microsoft.com/office/powerpoint/2010/main" val="28198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27A6C-95B2-DB5B-3B6E-701F87635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C1D8A3-3BC9-0DE9-EDE2-94F0B65A54C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7844A-D6CD-4F60-D520-3072202D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Shifts in the Demand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93CE-D959-6226-E4CA-308EEADEDDB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89ED9-C5FF-81CF-FABE-4D7DEB50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F82EF-687A-4012-F81D-5029BA0D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CF1DA9-5977-A7AC-AE20-47FCD26F8A0F}"/>
              </a:ext>
            </a:extLst>
          </p:cNvPr>
          <p:cNvGrpSpPr/>
          <p:nvPr/>
        </p:nvGrpSpPr>
        <p:grpSpPr>
          <a:xfrm>
            <a:off x="118872" y="1047820"/>
            <a:ext cx="11215640" cy="4985132"/>
            <a:chOff x="118872" y="1047820"/>
            <a:chExt cx="11215640" cy="49851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E3BC0E-42A9-86E3-088B-867442ACB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" y="3803087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8B85EF-5DE1-D32E-C732-DF65A70CCF3F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DAF83B8-B918-8765-3DAB-0F5EB57FF98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53A2DD-B351-AC76-D58D-F4BDD17C9347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589BE-B3EB-C337-2611-DCE4B16ECCF2}"/>
                </a:ext>
              </a:extLst>
            </p:cNvPr>
            <p:cNvSpPr/>
            <p:nvPr/>
          </p:nvSpPr>
          <p:spPr>
            <a:xfrm>
              <a:off x="1001936" y="2752699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9E6740-C5FC-8476-2A16-1BC25ABCA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464" y="3813740"/>
              <a:ext cx="0" cy="184174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0C6AF04-B037-91AB-8084-536523C4A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0E375B-597A-4817-3134-E7317F62DB58}"/>
                    </a:ext>
                  </a:extLst>
                </p:cNvPr>
                <p:cNvSpPr txBox="1"/>
                <p:nvPr/>
              </p:nvSpPr>
              <p:spPr>
                <a:xfrm>
                  <a:off x="2380586" y="5638943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40E375B-597A-4817-3134-E7317F62D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86" y="5638943"/>
                  <a:ext cx="519692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558B40B-50D1-2DB6-FFD3-7BC96106CD90}"/>
                    </a:ext>
                  </a:extLst>
                </p:cNvPr>
                <p:cNvSpPr txBox="1"/>
                <p:nvPr/>
              </p:nvSpPr>
              <p:spPr>
                <a:xfrm>
                  <a:off x="195692" y="3636985"/>
                  <a:ext cx="519692" cy="344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558B40B-50D1-2DB6-FFD3-7BC96106CD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92" y="3636985"/>
                  <a:ext cx="519692" cy="3440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E0CE4B-2EBB-F563-948E-34BED04C02F1}"/>
                </a:ext>
              </a:extLst>
            </p:cNvPr>
            <p:cNvSpPr txBox="1"/>
            <p:nvPr/>
          </p:nvSpPr>
          <p:spPr>
            <a:xfrm>
              <a:off x="6416191" y="132214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Price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C468838-BD4F-69DC-DA2A-BC6CC5858B0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833757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C5BC30-D71C-7051-045F-678BEEE09746}"/>
                </a:ext>
              </a:extLst>
            </p:cNvPr>
            <p:cNvSpPr txBox="1"/>
            <p:nvPr/>
          </p:nvSpPr>
          <p:spPr>
            <a:xfrm>
              <a:off x="10292096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40DFE97-3508-85F0-591F-D490E4405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7399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FE6314-0A05-6043-B77C-1F7690FFA0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31448" y="3806262"/>
              <a:ext cx="4175335" cy="1928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EA07DDE-28AC-866B-1DC1-BD74398A2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4402" y="2123524"/>
              <a:ext cx="3672840" cy="34661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C0B29F-DE11-5B56-9476-2A4FA82C20F2}"/>
                </a:ext>
              </a:extLst>
            </p:cNvPr>
            <p:cNvCxnSpPr>
              <a:cxnSpLocks/>
            </p:cNvCxnSpPr>
            <p:nvPr/>
          </p:nvCxnSpPr>
          <p:spPr>
            <a:xfrm>
              <a:off x="7101176" y="2053815"/>
              <a:ext cx="3479395" cy="342235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A646BB-79C0-2072-1E73-07DFEDEB0DDB}"/>
                    </a:ext>
                  </a:extLst>
                </p:cNvPr>
                <p:cNvSpPr txBox="1"/>
                <p:nvPr/>
              </p:nvSpPr>
              <p:spPr>
                <a:xfrm>
                  <a:off x="10588758" y="188646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Garamond" panose="02020404030301010803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A646BB-79C0-2072-1E73-07DFEDEB0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8758" y="1886468"/>
                  <a:ext cx="5854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03CFBC-D2E0-9D11-2D72-6F41DFB84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534" y="2075914"/>
              <a:ext cx="3672840" cy="34661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E17F49-5CB2-728C-5C6A-65BF4802B410}"/>
                </a:ext>
              </a:extLst>
            </p:cNvPr>
            <p:cNvSpPr/>
            <p:nvPr/>
          </p:nvSpPr>
          <p:spPr>
            <a:xfrm>
              <a:off x="2589268" y="37855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8E21F49-35EA-71CD-52B9-8AE8655C0E1B}"/>
                    </a:ext>
                  </a:extLst>
                </p:cNvPr>
                <p:cNvSpPr txBox="1"/>
                <p:nvPr/>
              </p:nvSpPr>
              <p:spPr>
                <a:xfrm>
                  <a:off x="10536535" y="5247477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Garamond" panose="02020404030301010803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8E21F49-35EA-71CD-52B9-8AE8655C0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6535" y="5247477"/>
                  <a:ext cx="5854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4FDE1C-3609-CCEE-453B-0507E49B6474}"/>
                </a:ext>
              </a:extLst>
            </p:cNvPr>
            <p:cNvSpPr/>
            <p:nvPr/>
          </p:nvSpPr>
          <p:spPr>
            <a:xfrm>
              <a:off x="8870071" y="38018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77B1B4-80E7-8DF5-D1D2-312E743A95E8}"/>
              </a:ext>
            </a:extLst>
          </p:cNvPr>
          <p:cNvGrpSpPr/>
          <p:nvPr/>
        </p:nvGrpSpPr>
        <p:grpSpPr>
          <a:xfrm>
            <a:off x="7889890" y="1695823"/>
            <a:ext cx="3508419" cy="3091044"/>
            <a:chOff x="7889890" y="1695823"/>
            <a:chExt cx="3508419" cy="30910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C6F738-397A-1E40-B4B1-7198750A627C}"/>
                </a:ext>
              </a:extLst>
            </p:cNvPr>
            <p:cNvCxnSpPr>
              <a:cxnSpLocks/>
            </p:cNvCxnSpPr>
            <p:nvPr/>
          </p:nvCxnSpPr>
          <p:spPr>
            <a:xfrm>
              <a:off x="7889890" y="1695823"/>
              <a:ext cx="2971128" cy="292242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F8ACC09-1740-6A8E-5C8C-C5A69189A39F}"/>
                    </a:ext>
                  </a:extLst>
                </p:cNvPr>
                <p:cNvSpPr txBox="1"/>
                <p:nvPr/>
              </p:nvSpPr>
              <p:spPr>
                <a:xfrm>
                  <a:off x="10812819" y="4417535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Garamond" panose="02020404030301010803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F8ACC09-1740-6A8E-5C8C-C5A69189A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2819" y="4417535"/>
                  <a:ext cx="5854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DA48F3-409C-4240-5FBF-4621F9181A4A}"/>
              </a:ext>
            </a:extLst>
          </p:cNvPr>
          <p:cNvGrpSpPr/>
          <p:nvPr/>
        </p:nvGrpSpPr>
        <p:grpSpPr>
          <a:xfrm>
            <a:off x="171770" y="3075010"/>
            <a:ext cx="9329567" cy="344005"/>
            <a:chOff x="176532" y="3075010"/>
            <a:chExt cx="9329567" cy="34400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EFADDB7-654F-F2B8-0FFB-E61C4DFA7546}"/>
                </a:ext>
              </a:extLst>
            </p:cNvPr>
            <p:cNvSpPr/>
            <p:nvPr/>
          </p:nvSpPr>
          <p:spPr>
            <a:xfrm>
              <a:off x="9460380" y="32398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A978A75-F0DE-2A34-107D-3EA73D9AFA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7269" y="3237304"/>
              <a:ext cx="4735970" cy="2187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BB8BB5-A8BC-9B7A-A25E-B4EBDC20D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131" y="3237902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FE82CE8-72E2-11D7-7844-5EA9A0C4E3EA}"/>
                    </a:ext>
                  </a:extLst>
                </p:cNvPr>
                <p:cNvSpPr txBox="1"/>
                <p:nvPr/>
              </p:nvSpPr>
              <p:spPr>
                <a:xfrm>
                  <a:off x="176532" y="3075010"/>
                  <a:ext cx="519692" cy="344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FE82CE8-72E2-11D7-7844-5EA9A0C4E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32" y="3075010"/>
                  <a:ext cx="519692" cy="3440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21BC7BD-F2A2-49BF-A4A7-0984658A982B}"/>
              </a:ext>
            </a:extLst>
          </p:cNvPr>
          <p:cNvSpPr/>
          <p:nvPr/>
        </p:nvSpPr>
        <p:spPr>
          <a:xfrm>
            <a:off x="650656" y="3246375"/>
            <a:ext cx="2560451" cy="4539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D306B1-BBF4-BAC6-ED07-AB198B38F8FE}"/>
              </a:ext>
            </a:extLst>
          </p:cNvPr>
          <p:cNvSpPr txBox="1"/>
          <p:nvPr/>
        </p:nvSpPr>
        <p:spPr>
          <a:xfrm>
            <a:off x="4371670" y="1910149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9B3017-2357-4AC2-8BF5-87B3A94B9AE1}"/>
              </a:ext>
            </a:extLst>
          </p:cNvPr>
          <p:cNvSpPr txBox="1"/>
          <p:nvPr/>
        </p:nvSpPr>
        <p:spPr>
          <a:xfrm>
            <a:off x="4640784" y="2871257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16DE5-2C8D-1BAF-3991-CE19484EBE6D}"/>
              </a:ext>
            </a:extLst>
          </p:cNvPr>
          <p:cNvGrpSpPr/>
          <p:nvPr/>
        </p:nvGrpSpPr>
        <p:grpSpPr>
          <a:xfrm>
            <a:off x="2951262" y="3217033"/>
            <a:ext cx="519692" cy="2757289"/>
            <a:chOff x="2951262" y="3217033"/>
            <a:chExt cx="519692" cy="27572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351BD19-1EF5-1299-E04D-BDFA5A5D3B0D}"/>
                </a:ext>
              </a:extLst>
            </p:cNvPr>
            <p:cNvGrpSpPr/>
            <p:nvPr/>
          </p:nvGrpSpPr>
          <p:grpSpPr>
            <a:xfrm>
              <a:off x="2951262" y="3217033"/>
              <a:ext cx="519692" cy="2757289"/>
              <a:chOff x="2951262" y="3217033"/>
              <a:chExt cx="519692" cy="275728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129DC03-3155-21C4-DE93-0EA9C96B787C}"/>
                  </a:ext>
                </a:extLst>
              </p:cNvPr>
              <p:cNvSpPr/>
              <p:nvPr/>
            </p:nvSpPr>
            <p:spPr>
              <a:xfrm>
                <a:off x="3188249" y="32170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DF9ADA3-92DC-37C9-541C-79B4FD85AF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1108" y="3256536"/>
                <a:ext cx="0" cy="23824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506DF11-08C2-BC88-C6CC-B9777EB1681A}"/>
                      </a:ext>
                    </a:extLst>
                  </p:cNvPr>
                  <p:cNvSpPr txBox="1"/>
                  <p:nvPr/>
                </p:nvSpPr>
                <p:spPr>
                  <a:xfrm>
                    <a:off x="2951262" y="5635768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506DF11-08C2-BC88-C6CC-B9777EB168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1262" y="5635768"/>
                    <a:ext cx="519692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93B1A0-8A0C-880A-B702-6C69A9843521}"/>
                </a:ext>
              </a:extLst>
            </p:cNvPr>
            <p:cNvSpPr/>
            <p:nvPr/>
          </p:nvSpPr>
          <p:spPr>
            <a:xfrm>
              <a:off x="3188249" y="3681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2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14DD-9ADE-119F-A675-0CCAC347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3AAC62-A42A-BDED-B84F-50FFDE99AA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64DCA-B8F9-F54E-45D1-E9707292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Shifts in the Demand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A03F5-7A3D-3004-F27B-90A4A8969E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07C34-1AF7-CC30-8C07-7FF47B0D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6A45D-EB15-104A-D71D-A5F9DE65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85939D-263F-ACB7-C416-280AA43F7639}"/>
              </a:ext>
            </a:extLst>
          </p:cNvPr>
          <p:cNvGrpSpPr/>
          <p:nvPr/>
        </p:nvGrpSpPr>
        <p:grpSpPr>
          <a:xfrm>
            <a:off x="118872" y="1047820"/>
            <a:ext cx="11215640" cy="4985132"/>
            <a:chOff x="118872" y="1047820"/>
            <a:chExt cx="11215640" cy="49851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443142-14EE-3CAB-843B-F3D8D25B6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080" y="3803087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DDD3F3-877F-71C6-B3A7-A2B755502390}"/>
                </a:ext>
              </a:extLst>
            </p:cNvPr>
            <p:cNvSpPr txBox="1"/>
            <p:nvPr/>
          </p:nvSpPr>
          <p:spPr>
            <a:xfrm>
              <a:off x="118872" y="1047820"/>
              <a:ext cx="10424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Cost and</a:t>
              </a:r>
            </a:p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Revenue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6E47B1-78B7-BA0E-FF73-1F58BFA7362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438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16F412-D150-AD6C-B142-A90F0D2390A0}"/>
                </a:ext>
              </a:extLst>
            </p:cNvPr>
            <p:cNvSpPr txBox="1"/>
            <p:nvPr/>
          </p:nvSpPr>
          <p:spPr>
            <a:xfrm>
              <a:off x="3994777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F4ABEE-4A06-920C-241A-AC9FF50C78E7}"/>
                </a:ext>
              </a:extLst>
            </p:cNvPr>
            <p:cNvSpPr/>
            <p:nvPr/>
          </p:nvSpPr>
          <p:spPr>
            <a:xfrm>
              <a:off x="1001936" y="2752699"/>
              <a:ext cx="3712464" cy="1046755"/>
            </a:xfrm>
            <a:custGeom>
              <a:avLst/>
              <a:gdLst>
                <a:gd name="connsiteX0" fmla="*/ 0 w 3712464"/>
                <a:gd name="connsiteY0" fmla="*/ 0 h 1046755"/>
                <a:gd name="connsiteX1" fmla="*/ 1517904 w 3712464"/>
                <a:gd name="connsiteY1" fmla="*/ 1042416 h 1046755"/>
                <a:gd name="connsiteX2" fmla="*/ 3712464 w 3712464"/>
                <a:gd name="connsiteY2" fmla="*/ 301752 h 104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2464" h="1046755">
                  <a:moveTo>
                    <a:pt x="0" y="0"/>
                  </a:moveTo>
                  <a:cubicBezTo>
                    <a:pt x="449580" y="496062"/>
                    <a:pt x="899160" y="992124"/>
                    <a:pt x="1517904" y="1042416"/>
                  </a:cubicBezTo>
                  <a:cubicBezTo>
                    <a:pt x="2136648" y="1092708"/>
                    <a:pt x="2924556" y="697230"/>
                    <a:pt x="3712464" y="301752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D14342-3F6D-3177-CF96-148C1C1D7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464" y="3813740"/>
              <a:ext cx="0" cy="184174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F26FA9F-D273-5845-3219-000399976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7882F2-ABAE-8EA4-1879-7A77C158EACF}"/>
                    </a:ext>
                  </a:extLst>
                </p:cNvPr>
                <p:cNvSpPr txBox="1"/>
                <p:nvPr/>
              </p:nvSpPr>
              <p:spPr>
                <a:xfrm>
                  <a:off x="2380586" y="5638943"/>
                  <a:ext cx="5196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7882F2-ABAE-8EA4-1879-7A77C158E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586" y="5638943"/>
                  <a:ext cx="519692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5642772-109D-A520-9941-17F780F38BF5}"/>
                    </a:ext>
                  </a:extLst>
                </p:cNvPr>
                <p:cNvSpPr txBox="1"/>
                <p:nvPr/>
              </p:nvSpPr>
              <p:spPr>
                <a:xfrm>
                  <a:off x="195692" y="3636985"/>
                  <a:ext cx="519692" cy="344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5642772-109D-A520-9941-17F780F38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92" y="3636985"/>
                  <a:ext cx="519692" cy="3440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7B3D3D-FA92-2FB7-BC4B-8DB8CF4DEBF4}"/>
                </a:ext>
              </a:extLst>
            </p:cNvPr>
            <p:cNvSpPr txBox="1"/>
            <p:nvPr/>
          </p:nvSpPr>
          <p:spPr>
            <a:xfrm>
              <a:off x="6416191" y="132214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Price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F54BA1D-CF27-8D9B-8B72-143221FC16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833757" y="3551140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3F7A1B-AA4E-C249-C54C-D27E313D0B84}"/>
                </a:ext>
              </a:extLst>
            </p:cNvPr>
            <p:cNvSpPr txBox="1"/>
            <p:nvPr/>
          </p:nvSpPr>
          <p:spPr>
            <a:xfrm>
              <a:off x="10292096" y="5663620"/>
              <a:ext cx="10424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Garamond" panose="02020404030301010803" pitchFamily="18" charset="0"/>
                </a:rPr>
                <a:t>Output</a:t>
              </a:r>
              <a:endParaRPr lang="en-US" dirty="0">
                <a:latin typeface="Garamond" panose="02020404030301010803" pitchFamily="18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48297FD-57E3-B682-6B2B-74B598DD10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7399" y="1664208"/>
              <a:ext cx="0" cy="4208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2DD0BD-E593-E1EB-498A-64D21EF90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1093" y="3806262"/>
              <a:ext cx="4175335" cy="1928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F48466-0DBA-FC2B-7C9D-E1D3868E3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4402" y="2123524"/>
              <a:ext cx="3672840" cy="34661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FA797E-6AB9-FDE2-2512-86FDCE9C64D8}"/>
                </a:ext>
              </a:extLst>
            </p:cNvPr>
            <p:cNvCxnSpPr>
              <a:cxnSpLocks/>
            </p:cNvCxnSpPr>
            <p:nvPr/>
          </p:nvCxnSpPr>
          <p:spPr>
            <a:xfrm>
              <a:off x="7101176" y="2053815"/>
              <a:ext cx="3479395" cy="342235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6E7CAC-5EB0-4F48-6629-6C339961B6C9}"/>
                    </a:ext>
                  </a:extLst>
                </p:cNvPr>
                <p:cNvSpPr txBox="1"/>
                <p:nvPr/>
              </p:nvSpPr>
              <p:spPr>
                <a:xfrm>
                  <a:off x="10588758" y="1886468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Garamond" panose="02020404030301010803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56E7CAC-5EB0-4F48-6629-6C339961B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8758" y="1886468"/>
                  <a:ext cx="5854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02921E-4E8A-1503-5D83-279770096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534" y="2075914"/>
              <a:ext cx="3672840" cy="34661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FB894D-209D-E475-ADF0-9573515C599F}"/>
                </a:ext>
              </a:extLst>
            </p:cNvPr>
            <p:cNvSpPr/>
            <p:nvPr/>
          </p:nvSpPr>
          <p:spPr>
            <a:xfrm>
              <a:off x="2589268" y="37855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320770-053E-8E0C-2B7A-A8DE8729F93C}"/>
                    </a:ext>
                  </a:extLst>
                </p:cNvPr>
                <p:cNvSpPr txBox="1"/>
                <p:nvPr/>
              </p:nvSpPr>
              <p:spPr>
                <a:xfrm>
                  <a:off x="10536535" y="5247477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Garamond" panose="02020404030301010803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0320770-053E-8E0C-2B7A-A8DE8729F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6535" y="5247477"/>
                  <a:ext cx="5854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0F69DD-2D57-C04B-C90F-727CE9F355BC}"/>
                </a:ext>
              </a:extLst>
            </p:cNvPr>
            <p:cNvSpPr/>
            <p:nvPr/>
          </p:nvSpPr>
          <p:spPr>
            <a:xfrm>
              <a:off x="8870071" y="38018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D9B1B4-28F0-380C-DFB8-C881A7A44C93}"/>
              </a:ext>
            </a:extLst>
          </p:cNvPr>
          <p:cNvGrpSpPr/>
          <p:nvPr/>
        </p:nvGrpSpPr>
        <p:grpSpPr>
          <a:xfrm>
            <a:off x="7889890" y="1695823"/>
            <a:ext cx="3508419" cy="3091044"/>
            <a:chOff x="7889890" y="1695823"/>
            <a:chExt cx="3508419" cy="30910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8CCDD7-714E-7433-E962-F5FBB352255D}"/>
                </a:ext>
              </a:extLst>
            </p:cNvPr>
            <p:cNvCxnSpPr>
              <a:cxnSpLocks/>
            </p:cNvCxnSpPr>
            <p:nvPr/>
          </p:nvCxnSpPr>
          <p:spPr>
            <a:xfrm>
              <a:off x="7889890" y="1695823"/>
              <a:ext cx="2971128" cy="292242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924A6D-6903-57CB-4382-B56C5722FA4D}"/>
                    </a:ext>
                  </a:extLst>
                </p:cNvPr>
                <p:cNvSpPr txBox="1"/>
                <p:nvPr/>
              </p:nvSpPr>
              <p:spPr>
                <a:xfrm>
                  <a:off x="10812819" y="4417535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Garamond" panose="02020404030301010803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924A6D-6903-57CB-4382-B56C5722F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2819" y="4417535"/>
                  <a:ext cx="5854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A9FBB9-E8A7-0D06-A93A-53E55EB76297}"/>
              </a:ext>
            </a:extLst>
          </p:cNvPr>
          <p:cNvGrpSpPr/>
          <p:nvPr/>
        </p:nvGrpSpPr>
        <p:grpSpPr>
          <a:xfrm>
            <a:off x="171770" y="3075010"/>
            <a:ext cx="9329567" cy="344005"/>
            <a:chOff x="176532" y="3075010"/>
            <a:chExt cx="9329567" cy="34400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B1F3C-0E3E-AEF9-053B-1A2E40FA97D3}"/>
                </a:ext>
              </a:extLst>
            </p:cNvPr>
            <p:cNvSpPr/>
            <p:nvPr/>
          </p:nvSpPr>
          <p:spPr>
            <a:xfrm>
              <a:off x="9460380" y="32398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4B2AF3-0A50-12A0-48EF-4665B9FA9E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7269" y="3237304"/>
              <a:ext cx="4735970" cy="2187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FBF4E8-77B9-17F2-CFAE-C9CB600950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131" y="3237902"/>
              <a:ext cx="409766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4DDEBD3-2D14-553A-CEE1-88B6F458FFBB}"/>
                    </a:ext>
                  </a:extLst>
                </p:cNvPr>
                <p:cNvSpPr txBox="1"/>
                <p:nvPr/>
              </p:nvSpPr>
              <p:spPr>
                <a:xfrm>
                  <a:off x="176532" y="3075010"/>
                  <a:ext cx="519692" cy="344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latin typeface="Garamond" panose="02020404030301010803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4DDEBD3-2D14-553A-CEE1-88B6F458F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532" y="3075010"/>
                  <a:ext cx="519692" cy="3440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7F5D8CA-1C83-F09A-5D9C-224CDCA0C4EF}"/>
              </a:ext>
            </a:extLst>
          </p:cNvPr>
          <p:cNvSpPr txBox="1"/>
          <p:nvPr/>
        </p:nvSpPr>
        <p:spPr>
          <a:xfrm>
            <a:off x="4371670" y="1910149"/>
            <a:ext cx="58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MC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65D5E6-3F26-F4E4-3071-63FF529C9F7C}"/>
              </a:ext>
            </a:extLst>
          </p:cNvPr>
          <p:cNvSpPr txBox="1"/>
          <p:nvPr/>
        </p:nvSpPr>
        <p:spPr>
          <a:xfrm>
            <a:off x="4640784" y="2871257"/>
            <a:ext cx="63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Garamond" panose="02020404030301010803" pitchFamily="18" charset="0"/>
              </a:rPr>
              <a:t>ATC</a:t>
            </a:r>
            <a:endParaRPr lang="en-US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92700F-EAFE-5F11-FFFF-E5C97C4D9D1F}"/>
              </a:ext>
            </a:extLst>
          </p:cNvPr>
          <p:cNvGrpSpPr/>
          <p:nvPr/>
        </p:nvGrpSpPr>
        <p:grpSpPr>
          <a:xfrm>
            <a:off x="8321563" y="2885031"/>
            <a:ext cx="2937070" cy="2561179"/>
            <a:chOff x="8321563" y="2885031"/>
            <a:chExt cx="2937070" cy="256117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F173861-5F5D-8444-6610-12228E155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1563" y="3131084"/>
              <a:ext cx="2453157" cy="23151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CD3016F-CA3C-5D31-32D8-7FA410EE7D6E}"/>
                    </a:ext>
                  </a:extLst>
                </p:cNvPr>
                <p:cNvSpPr txBox="1"/>
                <p:nvPr/>
              </p:nvSpPr>
              <p:spPr>
                <a:xfrm>
                  <a:off x="10673143" y="2885031"/>
                  <a:ext cx="58549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Garamond" panose="02020404030301010803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CD3016F-CA3C-5D31-32D8-7FA410EE7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3143" y="2885031"/>
                  <a:ext cx="5854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A5DCBCB-0756-F336-CB0B-D6C98C06C22E}"/>
                </a:ext>
              </a:extLst>
            </p:cNvPr>
            <p:cNvSpPr/>
            <p:nvPr/>
          </p:nvSpPr>
          <p:spPr>
            <a:xfrm>
              <a:off x="10023994" y="37956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0D6A63-0645-8717-D3C0-0158200597C9}"/>
              </a:ext>
            </a:extLst>
          </p:cNvPr>
          <p:cNvCxnSpPr>
            <a:cxnSpLocks/>
            <a:stCxn id="50" idx="2"/>
            <a:endCxn id="17" idx="6"/>
          </p:cNvCxnSpPr>
          <p:nvPr/>
        </p:nvCxnSpPr>
        <p:spPr>
          <a:xfrm flipH="1">
            <a:off x="8915790" y="3818502"/>
            <a:ext cx="1108204" cy="619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BB7C9-9249-7C69-20C2-7D395717574F}"/>
              </a:ext>
            </a:extLst>
          </p:cNvPr>
          <p:cNvSpPr/>
          <p:nvPr/>
        </p:nvSpPr>
        <p:spPr>
          <a:xfrm>
            <a:off x="650656" y="3246375"/>
            <a:ext cx="2560451" cy="4539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F964FB-E942-6C87-63C0-6437C372D6F9}"/>
              </a:ext>
            </a:extLst>
          </p:cNvPr>
          <p:cNvGrpSpPr/>
          <p:nvPr/>
        </p:nvGrpSpPr>
        <p:grpSpPr>
          <a:xfrm>
            <a:off x="2951262" y="3217033"/>
            <a:ext cx="519692" cy="2757289"/>
            <a:chOff x="2951262" y="3217033"/>
            <a:chExt cx="519692" cy="275728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CE07AB-7656-13F2-8266-A8FAB7A5B556}"/>
                </a:ext>
              </a:extLst>
            </p:cNvPr>
            <p:cNvGrpSpPr/>
            <p:nvPr/>
          </p:nvGrpSpPr>
          <p:grpSpPr>
            <a:xfrm>
              <a:off x="2951262" y="3217033"/>
              <a:ext cx="519692" cy="2757289"/>
              <a:chOff x="2951262" y="3217033"/>
              <a:chExt cx="519692" cy="275728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D03F637-E4DA-1149-BD55-0440B0FA46C5}"/>
                  </a:ext>
                </a:extLst>
              </p:cNvPr>
              <p:cNvSpPr/>
              <p:nvPr/>
            </p:nvSpPr>
            <p:spPr>
              <a:xfrm>
                <a:off x="3188249" y="32170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5F686B4-0C7D-B682-8C38-CE74AEF006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1108" y="3256536"/>
                <a:ext cx="0" cy="23824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DC3DD7A-2CC1-2934-EAF9-B2901FAD6BEF}"/>
                      </a:ext>
                    </a:extLst>
                  </p:cNvPr>
                  <p:cNvSpPr txBox="1"/>
                  <p:nvPr/>
                </p:nvSpPr>
                <p:spPr>
                  <a:xfrm>
                    <a:off x="2951262" y="5635768"/>
                    <a:ext cx="519692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latin typeface="Garamond" panose="02020404030301010803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506DF11-08C2-BC88-C6CC-B9777EB168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1262" y="5635768"/>
                    <a:ext cx="519692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BBD851-ED63-9DC4-C902-7F96BB99BBF0}"/>
                </a:ext>
              </a:extLst>
            </p:cNvPr>
            <p:cNvSpPr/>
            <p:nvPr/>
          </p:nvSpPr>
          <p:spPr>
            <a:xfrm>
              <a:off x="3188249" y="3681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12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96B6D-0EB9-FC18-BD93-CC030EA5A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2C062E-5348-F15C-7BDA-BE9D256920E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97BD1-D712-2059-8764-06CFF121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Non-Horizontal Long-Run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9A9A2-9C7A-9773-5784-439824D390C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DB4DD-70B8-C356-341D-3954A24E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B930-049E-8F9E-DD24-389E1A55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F65BC5-C779-56BC-54EE-0979F33A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 world, the long-run supply curve may slope upward for two main reasons.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First: Costs may increase as more producers enter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more milk producers enter the market, the amount of available grazing land may shrink.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the cost of producing milk may rise as additional producers enter.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Second: Firms may have different costs of production.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reality, producers with the lowest operating costs are the first to enter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New producers entering later are likely to face higher operating costs.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Since the market price reflects the average total cost of the marginal firm, the long-run supply curve shifts upward.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Due to free entry and exit, LR supply is more elastic than SR supply.</a:t>
            </a:r>
          </a:p>
        </p:txBody>
      </p:sp>
    </p:spTree>
    <p:extLst>
      <p:ext uri="{BB962C8B-B14F-4D97-AF65-F5344CB8AC3E}">
        <p14:creationId xmlns:p14="http://schemas.microsoft.com/office/powerpoint/2010/main" val="31225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84CC9-5D82-56DD-E457-C381D457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2D29E-7C90-4419-CB1B-8463C6649CEB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15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9591-C524-EA4B-D0F6-519365B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158F-174C-DECE-2238-21BD224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perfectly competitive market, many buyers and sellers trade identical products, and no individual participant can influence the market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firms are price takers, each firm’s total revenue equals P×Q, and its average and marginal revenue both equal the market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maximize profit by producing the quantity where Marginal Revenue (MR) equals Marginal Cost (MC).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short run, a firm will continue producing as long as P≥AVC, and if P&lt;AVC, the firm shuts down.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portion of a firm’s MC curve above AVC represents its short-run supply curve.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CF70-A65D-B843-4AEB-8B7692201B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0E2B3-3228-C754-73A2-6349DBFD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03BA-74C8-03D4-28C2-F2AD1532A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E243-F385-3907-7CB6-7F2C0BEA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5AC3-B79F-D41E-98BD-BFF76C73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9827A-BA9B-40E4-748D-7211D8F2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7488-1FB0-898E-ACA5-3F0F7764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long run, firms can freely enter or exit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Entry occurs when existing firms earn positive economic profits.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Exit occurs when firms face economic losses.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process of entry and exit ensures that all firms in the market earn zero economic profit in long-run (LR)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LR equilibrium, P=MR=MC=minimum ATC, and firms operate at their efficient scale.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 supply in the long run may be: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Horizontal, if costs remain constant as the industry expands.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Upward-sloping, if input costs rise or firms differ in efficiency.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301F4-7B81-E50E-4667-AFE351C07D4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326-948F-4FCA-BA75-9682632F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47593-8111-70FC-1DD6-488269FC9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07402-F8CF-8FD3-F26C-246CC8EC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FAA1-74FA-3AD5-0C4E-DAC819C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1B4D1-F016-F92C-0D25-C03AE559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1A1D-D704-5BBB-8C3F-83A87594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Perfectly competitive markets have many buyers and many sellers.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Because the market has many participants, no single buyer or seller can influence the market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e.g., In a smaller market, a single buyer who account for 30% of all purchases may demand a discount, but this is not the case in a perfectly competitive market.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Goods traded in a perfectly competitive market are largely identical.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Since the goods traded in the market are identical, the only dimension of competition is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e.g., If two products are nearly identical, buyers will always choose the cheaper option.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two characteristics above together guarantee that all consumers and producers act as price takers, agents who accept the market determined price, in a competitive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also assume that in a perfectly competitive market, there is no cost of entry or exit.</a:t>
            </a: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5312-CEA4-4C5C-29F5-E9620545896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A8411-B13F-E5DD-D425-0D0F3C90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Two Characteristics of Competitive Markets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EBECF-FBED-7587-FA52-3887C84ED63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B3B5A-A987-9211-9CD2-AB0225DA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7FBC-A80F-5E94-DCB5-3455FE55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9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B50F-AB48-5565-2624-36BAF7B9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B25B2-38AF-26C1-9C0C-3A58B2047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6944" y="1300900"/>
                <a:ext cx="6380110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Suppose the market for milk is competitive. 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To guide our discussion, consider a small-scale milk seller, Nello.</a:t>
                </a:r>
                <a:endParaRPr lang="en-US" sz="1200" dirty="0"/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Nello sells 1 truck-load of milk at the market price of $350 per load.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Nello’s total revenue can be found by calculating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P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dirty="0"/>
                      <m:t>Q</m:t>
                    </m:r>
                    <m:r>
                      <m:rPr>
                        <m:nor/>
                      </m:rPr>
                      <a:rPr lang="en-US" sz="2400" b="0" i="0" dirty="0" smtClean="0"/>
                      <m:t>=</m:t>
                    </m:r>
                  </m:oMath>
                </a14:m>
                <a:r>
                  <a:rPr lang="en-US" sz="2400" dirty="0"/>
                  <a:t>$350.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What would happen to Nello’s total revenue if he doubled his sales?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B25B2-38AF-26C1-9C0C-3A58B2047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6944" y="1300900"/>
                <a:ext cx="6380110" cy="5081046"/>
              </a:xfrm>
              <a:blipFill>
                <a:blip r:embed="rId2"/>
                <a:stretch>
                  <a:fillRect l="-1242" t="-959" r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50C29E4-D357-41FA-25E4-EF10300FAAB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DB0C7-65E7-8CF7-1C30-B358FE21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Revenue of Competitive Firms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34B4A-6E52-1AC4-7BDE-044BE6FDD05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FE7D9-AD73-3933-6242-C98EECDC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FECE4-380C-7668-0D32-51B92C48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A Dog of Flanders - Wikipedia">
            <a:extLst>
              <a:ext uri="{FF2B5EF4-FFF2-40B4-BE49-F238E27FC236}">
                <a16:creationId xmlns:a16="http://schemas.microsoft.com/office/drawing/2014/main" id="{10B59594-368D-DC35-9EA3-8EE658493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9" t="5236" r="15426" b="14674"/>
          <a:stretch/>
        </p:blipFill>
        <p:spPr bwMode="auto">
          <a:xfrm>
            <a:off x="541771" y="1427532"/>
            <a:ext cx="46177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326CE-0F8D-6D80-8D0B-61DCBCC6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E64CB-B525-2B54-9225-CE4DE2263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601" y="1300900"/>
                <a:ext cx="5887453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Q1: What happens to the market price?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Since the market is competitive, Nello selling more milk would not affect the market price of milk.</a:t>
                </a:r>
              </a:p>
              <a:p>
                <a:pPr lvl="4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Q2: What is Nello’s Total Revenue (TR)?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Total revenue can be calculated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P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dirty="0"/>
                      <m:t>Q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Q3: What is Nello’s Marginal Revenue (MR)?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Marginal revenue is the additional revenue Nello earns from selling one more unit of milk.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Q4: What is Nello’s Average Revenue (AR)?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Average revenue can be calculated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dirty="0" smtClean="0"/>
                      <m:t>TR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dirty="0"/>
                      <m:t>Q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4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BE64CB-B525-2B54-9225-CE4DE2263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601" y="1300900"/>
                <a:ext cx="5887453" cy="5081046"/>
              </a:xfrm>
              <a:blipFill>
                <a:blip r:embed="rId2"/>
                <a:stretch>
                  <a:fillRect l="-1449" t="-959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758642-2A31-0452-E98B-5E423AF326C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C5834-CA7E-E7F5-FF2E-DEF75331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Revenue of Firms in Competitive Markets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97E1C-82E1-7AF5-4A9E-580CA0A89ED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A4FE-7448-3FF6-FFB4-9B1C325F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23D92-3313-0489-DFEA-E01C280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5624B2-FB0A-C5D5-44F2-B0BE95C96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24662"/>
              </p:ext>
            </p:extLst>
          </p:nvPr>
        </p:nvGraphicFramePr>
        <p:xfrm>
          <a:off x="541769" y="1341892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CC8576-0932-923A-0666-56C6AF572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5614"/>
              </p:ext>
            </p:extLst>
          </p:nvPr>
        </p:nvGraphicFramePr>
        <p:xfrm>
          <a:off x="541770" y="1340250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7E1CDD-F456-3A20-0EA9-92C18393A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04495"/>
              </p:ext>
            </p:extLst>
          </p:nvPr>
        </p:nvGraphicFramePr>
        <p:xfrm>
          <a:off x="541768" y="1341892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8E981D-22ED-35C5-9B46-0001E004A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4956"/>
              </p:ext>
            </p:extLst>
          </p:nvPr>
        </p:nvGraphicFramePr>
        <p:xfrm>
          <a:off x="541767" y="1337178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414A514-D2B3-3B2A-1671-F5EE7AD31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78179"/>
              </p:ext>
            </p:extLst>
          </p:nvPr>
        </p:nvGraphicFramePr>
        <p:xfrm>
          <a:off x="541770" y="1333909"/>
          <a:ext cx="5217831" cy="490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3206361681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125232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Total 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Marginal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Average</a:t>
                      </a:r>
                    </a:p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Revenue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8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A0621-7C8D-B873-13AC-2A771111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6036-FCBF-1363-CD04-1CC13FA6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Total Revenue (TR)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total income a firm earns from selling its goods or services before any costs are deducted.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Marginal Revenue (MR)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additional income generated from selling one more unit of a good or service.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Average Revenue (AR)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firm’s total revenue divided by the number of units sold, representing the average revenue earned per unit.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5B077-9626-E82E-48D6-3E4363DEC5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A1255-78F3-639C-35C7-6C4774E4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Quick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2B05F-357B-06CA-2EEB-EC79B1C58FA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8C8A8-9F5F-ACD0-DF90-A7363C87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2887C-A2BD-52DF-EC49-7127EFC7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F99BC88-C806-FD6E-1AAB-67E0F86466E4}"/>
                  </a:ext>
                </a:extLst>
              </p:cNvPr>
              <p:cNvSpPr/>
              <p:nvPr/>
            </p:nvSpPr>
            <p:spPr>
              <a:xfrm>
                <a:off x="866775" y="4584878"/>
                <a:ext cx="10455272" cy="838582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TR = P×Q		 MR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TR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		 AR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TR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den>
                    </m:f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F99BC88-C806-FD6E-1AAB-67E0F8646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4584878"/>
                <a:ext cx="10455272" cy="83858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29A38-8B8E-329D-C5B4-6D2B6A4E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40F2EF-0142-E0CE-0AC9-A320D18BE4C4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Profit Maximization and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Firm’s Supply Curve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642CA-2927-522A-CCF8-2EA0C32D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DD01-6176-A76C-31D1-E4BDF238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0900"/>
            <a:ext cx="528283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Nello’s objective is to maximize his profit (Revenue − Cost).</a:t>
            </a: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Notice that Nello’s profit is maximized at either 4 or 5 units of output.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Another way to arrive at this conclusion is by comparing the Marginal Revenue (MR) and Marginal Cost (MC) for each unit produced.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Claim: Profit is maximized when MR equals MC.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CCDD06-1B0E-8CD8-9D05-B06ACD150A6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71BAC-77B7-C835-BDDB-2E164263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Profit Maximization: A Simple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96918-DAFF-DDF7-744C-362AC59EA54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5ADF-0060-E0FA-A165-E9122E4A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E686-8ED3-28A7-BEBB-6069C765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1F74A9-28FD-2697-66AD-AF3864E06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94427"/>
              </p:ext>
            </p:extLst>
          </p:nvPr>
        </p:nvGraphicFramePr>
        <p:xfrm>
          <a:off x="457198" y="1303040"/>
          <a:ext cx="5789950" cy="47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2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9004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83668008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294039317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Profit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$1,975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34639B-2608-C0CC-C0A3-46249072E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45565"/>
              </p:ext>
            </p:extLst>
          </p:nvPr>
        </p:nvGraphicFramePr>
        <p:xfrm>
          <a:off x="457198" y="1303040"/>
          <a:ext cx="5789950" cy="47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2">
                  <a:extLst>
                    <a:ext uri="{9D8B030D-6E8A-4147-A177-3AD203B41FA5}">
                      <a16:colId xmlns:a16="http://schemas.microsoft.com/office/drawing/2014/main" val="1696123867"/>
                    </a:ext>
                  </a:extLst>
                </a:gridCol>
                <a:gridCol w="900432">
                  <a:extLst>
                    <a:ext uri="{9D8B030D-6E8A-4147-A177-3AD203B41FA5}">
                      <a16:colId xmlns:a16="http://schemas.microsoft.com/office/drawing/2014/main" val="3521804674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43270004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851605352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1836680089"/>
                    </a:ext>
                  </a:extLst>
                </a:gridCol>
                <a:gridCol w="1073789">
                  <a:extLst>
                    <a:ext uri="{9D8B030D-6E8A-4147-A177-3AD203B41FA5}">
                      <a16:colId xmlns:a16="http://schemas.microsoft.com/office/drawing/2014/main" val="2940393172"/>
                    </a:ext>
                  </a:extLst>
                </a:gridCol>
              </a:tblGrid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MR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MC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Profit</a:t>
                      </a:r>
                    </a:p>
                  </a:txBody>
                  <a:tcPr anchor="ctr"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6557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-$100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2589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03040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48751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0878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49975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081711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$2,100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$1,975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$125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127394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44725"/>
                  </a:ext>
                </a:extLst>
              </a:tr>
              <a:tr h="474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20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14300</TotalTime>
  <Words>3725</Words>
  <Application>Microsoft Office PowerPoint</Application>
  <PresentationFormat>Custom</PresentationFormat>
  <Paragraphs>959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Two Characteristics of Competitive Markets</vt:lpstr>
      <vt:lpstr>  Revenue of Competitive Firms</vt:lpstr>
      <vt:lpstr>  Revenue of Firms in Competitive Markets</vt:lpstr>
      <vt:lpstr>  Quick Recap</vt:lpstr>
      <vt:lpstr>PowerPoint Presentation</vt:lpstr>
      <vt:lpstr>  Profit Maximization: A Simple Example</vt:lpstr>
      <vt:lpstr>  The Relationship Between MR, MC, and Profit</vt:lpstr>
      <vt:lpstr>  MC, ATC, AVC, and MR</vt:lpstr>
      <vt:lpstr>  Profit Maximization at MR = MC</vt:lpstr>
      <vt:lpstr>  MC and the Supply Curve</vt:lpstr>
      <vt:lpstr>  Supply in the Short-Run</vt:lpstr>
      <vt:lpstr>  Detour: The Sunk Cost Fallacy</vt:lpstr>
      <vt:lpstr>  Supply in the Short-Run</vt:lpstr>
      <vt:lpstr>  Firms with Positive Profits</vt:lpstr>
      <vt:lpstr>  Firms with Negative Profits</vt:lpstr>
      <vt:lpstr>  Supply in the Long-Run</vt:lpstr>
      <vt:lpstr>  Supply in the Long-Run</vt:lpstr>
      <vt:lpstr>PowerPoint Presentation</vt:lpstr>
      <vt:lpstr>  Market Supply</vt:lpstr>
      <vt:lpstr>  Market Supply in the Short-Run</vt:lpstr>
      <vt:lpstr>  Market Supply in the Short-Run</vt:lpstr>
      <vt:lpstr>  Market Supply in the Long-Run</vt:lpstr>
      <vt:lpstr>  Positive Profits in the Long-Run</vt:lpstr>
      <vt:lpstr>  Positive Profits in the Long-Run</vt:lpstr>
      <vt:lpstr>  Market Supply in the Long-Run</vt:lpstr>
      <vt:lpstr>  Positive Profits in the Long-Run</vt:lpstr>
      <vt:lpstr>  Zero (Economic) Profits</vt:lpstr>
      <vt:lpstr>  Shifts in the Demand Function</vt:lpstr>
      <vt:lpstr>  Shifts in the Demand Function</vt:lpstr>
      <vt:lpstr>  Shifts in the Demand Function</vt:lpstr>
      <vt:lpstr>  Non-Horizontal Long-Run Supply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483</cp:revision>
  <dcterms:created xsi:type="dcterms:W3CDTF">2013-01-27T09:14:16Z</dcterms:created>
  <dcterms:modified xsi:type="dcterms:W3CDTF">2025-11-11T20:29:45Z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