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66" r:id="rId3"/>
    <p:sldId id="605" r:id="rId4"/>
    <p:sldId id="265" r:id="rId5"/>
    <p:sldId id="756" r:id="rId6"/>
    <p:sldId id="774" r:id="rId7"/>
    <p:sldId id="758" r:id="rId8"/>
    <p:sldId id="757" r:id="rId9"/>
    <p:sldId id="759" r:id="rId10"/>
    <p:sldId id="762" r:id="rId11"/>
    <p:sldId id="760" r:id="rId12"/>
    <p:sldId id="733" r:id="rId13"/>
    <p:sldId id="761" r:id="rId14"/>
    <p:sldId id="763" r:id="rId15"/>
    <p:sldId id="766" r:id="rId16"/>
    <p:sldId id="764" r:id="rId17"/>
    <p:sldId id="767" r:id="rId18"/>
    <p:sldId id="775" r:id="rId19"/>
    <p:sldId id="768" r:id="rId20"/>
    <p:sldId id="726" r:id="rId21"/>
    <p:sldId id="745" r:id="rId22"/>
    <p:sldId id="769" r:id="rId23"/>
    <p:sldId id="770" r:id="rId24"/>
    <p:sldId id="771" r:id="rId25"/>
    <p:sldId id="772" r:id="rId26"/>
    <p:sldId id="784" r:id="rId27"/>
    <p:sldId id="773" r:id="rId28"/>
    <p:sldId id="776" r:id="rId29"/>
    <p:sldId id="744" r:id="rId30"/>
    <p:sldId id="778" r:id="rId31"/>
    <p:sldId id="780" r:id="rId32"/>
    <p:sldId id="781" r:id="rId33"/>
    <p:sldId id="782" r:id="rId34"/>
    <p:sldId id="783" r:id="rId35"/>
    <p:sldId id="777" r:id="rId36"/>
    <p:sldId id="604" r:id="rId37"/>
    <p:sldId id="785" r:id="rId38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122C"/>
    <a:srgbClr val="FDB913"/>
    <a:srgbClr val="B89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04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3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59EC7-19C7-4638-A61A-0E2B59861576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7AAC7-CF25-414B-93E7-2A61E431E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2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7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6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50659"/>
            <a:ext cx="121888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DB913"/>
                </a:solidFill>
                <a:latin typeface="Garamond"/>
              </a:defRPr>
            </a:pPr>
            <a:r>
              <a:rPr lang="en-US" sz="4800" dirty="0"/>
              <a:t>P</a:t>
            </a:r>
            <a:r>
              <a:rPr lang="en-US" sz="4000" dirty="0"/>
              <a:t>RINCIPLES OF </a:t>
            </a:r>
            <a:r>
              <a:rPr lang="en-US" sz="4800" dirty="0"/>
              <a:t>G</a:t>
            </a:r>
            <a:r>
              <a:rPr lang="en-US" sz="4000" dirty="0"/>
              <a:t>LOBAL </a:t>
            </a:r>
            <a:r>
              <a:rPr lang="en-US" sz="4800" dirty="0"/>
              <a:t>E</a:t>
            </a:r>
            <a:r>
              <a:rPr lang="en-US" sz="4000" dirty="0"/>
              <a:t>CONOMICS</a:t>
            </a:r>
            <a:endParaRPr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-1" y="3657600"/>
            <a:ext cx="121888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>
                <a:solidFill>
                  <a:srgbClr val="FFFFFF"/>
                </a:solidFill>
                <a:latin typeface="Garamond"/>
              </a:defRPr>
            </a:pPr>
            <a:r>
              <a:rPr lang="en-US" dirty="0"/>
              <a:t>Chapter 14: The Costs of Production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CA0D6-4116-A476-1F4D-24F1AF337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95469-0D48-C4C8-802F-7C6241DC1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3362326"/>
            <a:ext cx="11189855" cy="304819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Explicit Cost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Salaries, cost of upkeep, and interest.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$300,000 + $200,000 + $50,000 = $550,000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Total Cost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Explicit Cost + Implicit Cost.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$550,000 + $175,000 = $725,000</a:t>
            </a: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F848FA-70F5-5DE8-5EF4-CB0C351BEEDF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E43F38-0C49-E5AB-E632-9A78CB22E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Exercise: Calculating Total Cost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D40FC8-4B0E-2A55-C8D9-E0A449347FD8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FEB700-4B0E-7A59-5236-7AA1D2563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0AA4EA-EDF8-C560-A398-53BCE7FEE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2D3BDFE-2598-F3F8-6F87-4513CFD69776}"/>
              </a:ext>
            </a:extLst>
          </p:cNvPr>
          <p:cNvSpPr/>
          <p:nvPr/>
        </p:nvSpPr>
        <p:spPr>
          <a:xfrm>
            <a:off x="866775" y="1300901"/>
            <a:ext cx="10455272" cy="1956650"/>
          </a:xfrm>
          <a:prstGeom prst="roundRect">
            <a:avLst>
              <a:gd name="adj" fmla="val 7418"/>
            </a:avLst>
          </a:prstGeom>
          <a:solidFill>
            <a:srgbClr val="7712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Garamond" panose="02020404030301010803" pitchFamily="18" charset="0"/>
              </a:rPr>
              <a:t>Mr. Holmes operates a hotel in Chicago. He pays $300,000 a year for workers’ salaries and $200,000 for property upkeep. If he had not run a hotel, he could have worked as a pharmacist earning $150,000 per year instead. To build the hotel, he borrowed $500,000 at a 10% interest rate and withdrew another $500,000 from his savings account, which earns 5% interest annually.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403F17C-0D30-4407-FF65-A135692F6C02}"/>
              </a:ext>
            </a:extLst>
          </p:cNvPr>
          <p:cNvSpPr txBox="1">
            <a:spLocks/>
          </p:cNvSpPr>
          <p:nvPr/>
        </p:nvSpPr>
        <p:spPr>
          <a:xfrm>
            <a:off x="5960615" y="3359660"/>
            <a:ext cx="5361432" cy="3048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Implicit Cost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Opportunity cost of time and lost interest.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$150,000 + $25,000 = $175,000</a:t>
            </a:r>
          </a:p>
        </p:txBody>
      </p:sp>
    </p:spTree>
    <p:extLst>
      <p:ext uri="{BB962C8B-B14F-4D97-AF65-F5344CB8AC3E}">
        <p14:creationId xmlns:p14="http://schemas.microsoft.com/office/powerpoint/2010/main" val="39004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BA4E3-F251-2361-7064-759B03F72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EABF7F4-BE45-5408-484B-49B63BF697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3739896"/>
                <a:ext cx="11189855" cy="2670626"/>
              </a:xfrm>
            </p:spPr>
            <p:txBody>
              <a:bodyPr>
                <a:normAutofit/>
              </a:bodyPr>
              <a:lstStyle/>
              <a:p>
                <a:pPr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400" dirty="0">
                    <a:solidFill>
                      <a:srgbClr val="000000"/>
                    </a:solidFill>
                    <a:latin typeface="Garamond"/>
                  </a:rPr>
                  <a:t>Total Revenue</a:t>
                </a:r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>
                    <a:solidFill>
                      <a:srgbClr val="000000"/>
                    </a:solidFill>
                    <a:latin typeface="Garamond"/>
                  </a:rPr>
                  <a:t>Price times units sold.</a:t>
                </a:r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$</m:t>
                    </m:r>
                    <m:r>
                      <m:rPr>
                        <m:nor/>
                      </m:rPr>
                      <a:rPr lang="en-US" sz="2000" b="0" i="0" dirty="0" smtClean="0"/>
                      <m:t>500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nor/>
                      </m:rPr>
                      <a:rPr lang="en-US" sz="2000" b="0" i="0" dirty="0" smtClean="0"/>
                      <m:t>2,0</m:t>
                    </m:r>
                    <m:r>
                      <m:rPr>
                        <m:nor/>
                      </m:rPr>
                      <a:rPr lang="en-US" sz="2000" dirty="0"/>
                      <m:t>00=$</m:t>
                    </m:r>
                    <m:r>
                      <m:rPr>
                        <m:nor/>
                      </m:rPr>
                      <a:rPr lang="en-US" sz="2000" b="0" i="0" dirty="0" smtClean="0"/>
                      <m:t>1,000</m:t>
                    </m:r>
                    <m:r>
                      <m:rPr>
                        <m:nor/>
                      </m:rPr>
                      <a:rPr lang="en-US" sz="2000" dirty="0"/>
                      <m:t>,</m:t>
                    </m:r>
                    <m:r>
                      <m:rPr>
                        <m:nor/>
                      </m:rPr>
                      <a:rPr lang="en-US" sz="2000" b="0" i="0" dirty="0" smtClean="0"/>
                      <m:t>0</m:t>
                    </m:r>
                    <m:r>
                      <m:rPr>
                        <m:nor/>
                      </m:rPr>
                      <a:rPr lang="en-US" sz="2000" dirty="0"/>
                      <m:t>00</m:t>
                    </m:r>
                  </m:oMath>
                </a14:m>
                <a:endParaRPr lang="en-US" sz="2000" dirty="0"/>
              </a:p>
              <a:p>
                <a:pPr lvl="4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sz="1200" dirty="0"/>
              </a:p>
              <a:p>
                <a:pPr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400" dirty="0"/>
                  <a:t>Economic Profit</a:t>
                </a:r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/>
                  <a:t>Total Revenue – Total Cost</a:t>
                </a:r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$1,000,000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000" b="0" i="0" dirty="0" smtClean="0"/>
                      <m:t>$725,000 = $275,000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EABF7F4-BE45-5408-484B-49B63BF697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3739896"/>
                <a:ext cx="11189855" cy="2670626"/>
              </a:xfrm>
              <a:blipFill>
                <a:blip r:embed="rId2"/>
                <a:stretch>
                  <a:fillRect l="-708" t="-1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BA6EBDF-2C0A-5E89-96D1-2CC943465061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E431B5-9FDC-AD90-A098-2237F1B22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Exercise: Calculating Total Cost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3D94A1-D7FC-3879-768C-F0DE30A30C3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3DDA9-95E7-23D2-E0AD-EA51569BB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3E094D-52A6-D65F-5E00-0D1190CF0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62BD830-56F9-53FF-7877-10A691E44763}"/>
              </a:ext>
            </a:extLst>
          </p:cNvPr>
          <p:cNvSpPr/>
          <p:nvPr/>
        </p:nvSpPr>
        <p:spPr>
          <a:xfrm>
            <a:off x="866775" y="1300900"/>
            <a:ext cx="10455272" cy="2320123"/>
          </a:xfrm>
          <a:prstGeom prst="roundRect">
            <a:avLst>
              <a:gd name="adj" fmla="val 7418"/>
            </a:avLst>
          </a:prstGeom>
          <a:solidFill>
            <a:srgbClr val="7712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Garamond" panose="02020404030301010803" pitchFamily="18" charset="0"/>
              </a:rPr>
              <a:t>Mr. Holmes operates a hotel in Chicago. He pays $300,000 a year for workers’ salaries and $200,000 for property upkeep. If he had not run a hotel, he could have worked as a pharmacist earning $150,000 per year instead. To build the hotel, he borrowed $500,000 at a 10% interest rate and withdrew another $500,000 from his savings account, which earns 5% interest annually. The hotel hosted 2,000 guests, each paying $500 for their stay.</a:t>
            </a:r>
          </a:p>
        </p:txBody>
      </p:sp>
      <p:pic>
        <p:nvPicPr>
          <p:cNvPr id="1026" name="Picture 2" descr="Book Review: The Devil in the White City by Erik Larson - The Bibliofile">
            <a:extLst>
              <a:ext uri="{FF2B5EF4-FFF2-40B4-BE49-F238E27FC236}">
                <a16:creationId xmlns:a16="http://schemas.microsoft.com/office/drawing/2014/main" id="{50904D29-3D99-8495-335A-DADA28A80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7946" y="3932209"/>
            <a:ext cx="5974101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275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329A38-8B8E-329D-C5B4-6D2B6A4EB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40F2EF-0142-E0CE-0AC9-A320D18BE4C4}"/>
              </a:ext>
            </a:extLst>
          </p:cNvPr>
          <p:cNvSpPr txBox="1"/>
          <p:nvPr/>
        </p:nvSpPr>
        <p:spPr>
          <a:xfrm>
            <a:off x="1" y="3013501"/>
            <a:ext cx="121888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DB913"/>
                </a:solidFill>
                <a:latin typeface="Garamond"/>
              </a:defRPr>
            </a:pPr>
            <a:r>
              <a:rPr lang="en-US" sz="4800" dirty="0">
                <a:solidFill>
                  <a:schemeClr val="bg1"/>
                </a:solidFill>
              </a:rPr>
              <a:t>Production and Costs</a:t>
            </a:r>
            <a:endParaRPr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02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1695A-44F1-235B-1941-16E875A00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2ED54-6201-BAD9-DF2E-BB2B8C1FF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189855" cy="508104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Let’s examine the relationship between a firm’s production and its costs in the context of hotel management.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Some assumptions: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Production is examined in the short run.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The size of the hotel is fixed in the short run.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The only way to increase output (serve more customers) is to hire additional workers.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The production function shows how the quantity of inputs determines the quantity of output.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082335-E2D3-F714-143A-683C8D8DF973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3A42E4-E0DE-EC13-6AD6-4DD27871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Production, Inputs, and Cost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7F7BA3-9157-868B-7EB5-5239B7121538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B68A8-65B9-B8A6-43E1-318FDA883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EC7BD-4175-2A3B-78B4-E3B44C18A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13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950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46DD5-569A-19E3-EAA8-968CD1D22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4A187-175E-4448-CCD1-0C5F50901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189855" cy="508104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The table below shows the relationship between the number of workers, output, the marginal product of labor, and the costs of running the hotel.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D67B74-2635-D4DD-8994-1EE7BED2D4D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C914AA-7B00-8668-C411-48205376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Production, Inputs, and Cost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A2C39E-2D96-3C58-4291-342ABEDDF33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2DB836-3175-E1FD-AD86-83227466D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0C82F-EA8D-BF9C-CC7C-664FBF986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1091FD8-D7B4-4CEC-1F58-DA5BF2FA25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80173"/>
              </p:ext>
            </p:extLst>
          </p:nvPr>
        </p:nvGraphicFramePr>
        <p:xfrm>
          <a:off x="541770" y="2201700"/>
          <a:ext cx="11105284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493">
                  <a:extLst>
                    <a:ext uri="{9D8B030D-6E8A-4147-A177-3AD203B41FA5}">
                      <a16:colId xmlns:a16="http://schemas.microsoft.com/office/drawing/2014/main" val="3101736413"/>
                    </a:ext>
                  </a:extLst>
                </a:gridCol>
                <a:gridCol w="2029144">
                  <a:extLst>
                    <a:ext uri="{9D8B030D-6E8A-4147-A177-3AD203B41FA5}">
                      <a16:colId xmlns:a16="http://schemas.microsoft.com/office/drawing/2014/main" val="2247923816"/>
                    </a:ext>
                  </a:extLst>
                </a:gridCol>
                <a:gridCol w="2198016">
                  <a:extLst>
                    <a:ext uri="{9D8B030D-6E8A-4147-A177-3AD203B41FA5}">
                      <a16:colId xmlns:a16="http://schemas.microsoft.com/office/drawing/2014/main" val="2794277045"/>
                    </a:ext>
                  </a:extLst>
                </a:gridCol>
                <a:gridCol w="1492122">
                  <a:extLst>
                    <a:ext uri="{9D8B030D-6E8A-4147-A177-3AD203B41FA5}">
                      <a16:colId xmlns:a16="http://schemas.microsoft.com/office/drawing/2014/main" val="1846145608"/>
                    </a:ext>
                  </a:extLst>
                </a:gridCol>
                <a:gridCol w="1790027">
                  <a:extLst>
                    <a:ext uri="{9D8B030D-6E8A-4147-A177-3AD203B41FA5}">
                      <a16:colId xmlns:a16="http://schemas.microsoft.com/office/drawing/2014/main" val="2302608460"/>
                    </a:ext>
                  </a:extLst>
                </a:gridCol>
                <a:gridCol w="2102482">
                  <a:extLst>
                    <a:ext uri="{9D8B030D-6E8A-4147-A177-3AD203B41FA5}">
                      <a16:colId xmlns:a16="http://schemas.microsoft.com/office/drawing/2014/main" val="3066450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Number of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Workers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Output: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Guests Serviced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Marginal Product 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of Labor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Labor Cost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Cost of Hotel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Total Cost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01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02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$130,000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11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$160,000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789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$190,000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26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289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709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$280,000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41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01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B183A-3B72-2EF1-E5F2-357E12FE5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BD900-0052-BAEE-EB4A-B7FCC37A0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189855" cy="508104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The marginal product is the additional output generated by using one more unit of an input.</a:t>
            </a: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BE04B1-8AB4-AD18-2F83-7D3FB4035C42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6487D4-0A79-A40E-9C92-2FC583E20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Marginal Products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DD01BC-65B7-0F0A-461D-FF6D5AB07AD7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7F938-57EF-2CD4-FA2E-593398DB4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66CF8-37CB-A512-ED8A-C65033361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E764B6A-375E-AB21-22A2-2B63548EA8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962720"/>
              </p:ext>
            </p:extLst>
          </p:nvPr>
        </p:nvGraphicFramePr>
        <p:xfrm>
          <a:off x="541770" y="2201700"/>
          <a:ext cx="11105284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493">
                  <a:extLst>
                    <a:ext uri="{9D8B030D-6E8A-4147-A177-3AD203B41FA5}">
                      <a16:colId xmlns:a16="http://schemas.microsoft.com/office/drawing/2014/main" val="3101736413"/>
                    </a:ext>
                  </a:extLst>
                </a:gridCol>
                <a:gridCol w="2029144">
                  <a:extLst>
                    <a:ext uri="{9D8B030D-6E8A-4147-A177-3AD203B41FA5}">
                      <a16:colId xmlns:a16="http://schemas.microsoft.com/office/drawing/2014/main" val="2247923816"/>
                    </a:ext>
                  </a:extLst>
                </a:gridCol>
                <a:gridCol w="2198016">
                  <a:extLst>
                    <a:ext uri="{9D8B030D-6E8A-4147-A177-3AD203B41FA5}">
                      <a16:colId xmlns:a16="http://schemas.microsoft.com/office/drawing/2014/main" val="2794277045"/>
                    </a:ext>
                  </a:extLst>
                </a:gridCol>
                <a:gridCol w="1492122">
                  <a:extLst>
                    <a:ext uri="{9D8B030D-6E8A-4147-A177-3AD203B41FA5}">
                      <a16:colId xmlns:a16="http://schemas.microsoft.com/office/drawing/2014/main" val="1846145608"/>
                    </a:ext>
                  </a:extLst>
                </a:gridCol>
                <a:gridCol w="1790027">
                  <a:extLst>
                    <a:ext uri="{9D8B030D-6E8A-4147-A177-3AD203B41FA5}">
                      <a16:colId xmlns:a16="http://schemas.microsoft.com/office/drawing/2014/main" val="2302608460"/>
                    </a:ext>
                  </a:extLst>
                </a:gridCol>
                <a:gridCol w="2102482">
                  <a:extLst>
                    <a:ext uri="{9D8B030D-6E8A-4147-A177-3AD203B41FA5}">
                      <a16:colId xmlns:a16="http://schemas.microsoft.com/office/drawing/2014/main" val="3066450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Number of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Workers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Output: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Guests Serviced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Marginal Product 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of Labor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Labor Cost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Cost of Hotel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Total Cost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01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02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$130,000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11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$160,000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789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$190,000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26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289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709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$280,000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41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BA24A8A-B1DD-A371-D972-EA248521E6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677550"/>
              </p:ext>
            </p:extLst>
          </p:nvPr>
        </p:nvGraphicFramePr>
        <p:xfrm>
          <a:off x="541769" y="2196648"/>
          <a:ext cx="11105284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493">
                  <a:extLst>
                    <a:ext uri="{9D8B030D-6E8A-4147-A177-3AD203B41FA5}">
                      <a16:colId xmlns:a16="http://schemas.microsoft.com/office/drawing/2014/main" val="3101736413"/>
                    </a:ext>
                  </a:extLst>
                </a:gridCol>
                <a:gridCol w="2029144">
                  <a:extLst>
                    <a:ext uri="{9D8B030D-6E8A-4147-A177-3AD203B41FA5}">
                      <a16:colId xmlns:a16="http://schemas.microsoft.com/office/drawing/2014/main" val="2247923816"/>
                    </a:ext>
                  </a:extLst>
                </a:gridCol>
                <a:gridCol w="2198016">
                  <a:extLst>
                    <a:ext uri="{9D8B030D-6E8A-4147-A177-3AD203B41FA5}">
                      <a16:colId xmlns:a16="http://schemas.microsoft.com/office/drawing/2014/main" val="2794277045"/>
                    </a:ext>
                  </a:extLst>
                </a:gridCol>
                <a:gridCol w="1492122">
                  <a:extLst>
                    <a:ext uri="{9D8B030D-6E8A-4147-A177-3AD203B41FA5}">
                      <a16:colId xmlns:a16="http://schemas.microsoft.com/office/drawing/2014/main" val="1846145608"/>
                    </a:ext>
                  </a:extLst>
                </a:gridCol>
                <a:gridCol w="1790027">
                  <a:extLst>
                    <a:ext uri="{9D8B030D-6E8A-4147-A177-3AD203B41FA5}">
                      <a16:colId xmlns:a16="http://schemas.microsoft.com/office/drawing/2014/main" val="2302608460"/>
                    </a:ext>
                  </a:extLst>
                </a:gridCol>
                <a:gridCol w="2102482">
                  <a:extLst>
                    <a:ext uri="{9D8B030D-6E8A-4147-A177-3AD203B41FA5}">
                      <a16:colId xmlns:a16="http://schemas.microsoft.com/office/drawing/2014/main" val="3066450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Number of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Workers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Output: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Guests Serviced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Marginal Product 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of Labor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Labor Cost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Cost of Hotel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Total Cost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01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02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$130,000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11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$160,000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789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$190,000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26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289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709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$280,000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41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588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A8B29-F965-D71A-6A33-342053D0D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D4B73-984D-15F3-E212-7AF29961F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2936" y="1300900"/>
            <a:ext cx="6444118" cy="508104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By plotting the relationship between the number of workers and the output, we can visualize the hotel’s production function.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CA0601-C568-2BF9-EFE5-50151C2BA1EB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7F70B5-5966-9E6D-B86E-5A116B821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Production Function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452A6E-14E6-C709-C5F7-99E3CE464E92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EEC5DD-82AE-CA65-169F-9481A1E11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D696E-CB4D-78FA-998E-65C40C832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6A384E0-7A0F-3830-3C3E-B5D148884F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1770" y="1300900"/>
            <a:ext cx="4572000" cy="4572000"/>
          </a:xfrm>
          <a:prstGeom prst="rect">
            <a:avLst/>
          </a:prstGeom>
        </p:spPr>
      </p:pic>
      <p:pic>
        <p:nvPicPr>
          <p:cNvPr id="12" name="Picture 11" descr="A graph with numbers and lines&#10;&#10;AI-generated content may be incorrect.">
            <a:extLst>
              <a:ext uri="{FF2B5EF4-FFF2-40B4-BE49-F238E27FC236}">
                <a16:creationId xmlns:a16="http://schemas.microsoft.com/office/drawing/2014/main" id="{1611D6F8-C35D-5446-1634-EFF7F24A1D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770" y="1300900"/>
            <a:ext cx="4572000" cy="4572000"/>
          </a:xfrm>
          <a:prstGeom prst="rect">
            <a:avLst/>
          </a:prstGeom>
        </p:spPr>
      </p:pic>
      <p:pic>
        <p:nvPicPr>
          <p:cNvPr id="14" name="Picture 13" descr="A graph with a red line&#10;&#10;AI-generated content may be incorrect.">
            <a:extLst>
              <a:ext uri="{FF2B5EF4-FFF2-40B4-BE49-F238E27FC236}">
                <a16:creationId xmlns:a16="http://schemas.microsoft.com/office/drawing/2014/main" id="{9D63D3AF-5218-73BB-65BC-4CBC28F4E8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770" y="1300900"/>
            <a:ext cx="4572000" cy="4572000"/>
          </a:xfrm>
          <a:prstGeom prst="rect">
            <a:avLst/>
          </a:prstGeom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141CA6D-D3D6-03E0-94D4-78178E72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176969"/>
              </p:ext>
            </p:extLst>
          </p:nvPr>
        </p:nvGraphicFramePr>
        <p:xfrm>
          <a:off x="5564668" y="2551176"/>
          <a:ext cx="5720652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884">
                  <a:extLst>
                    <a:ext uri="{9D8B030D-6E8A-4147-A177-3AD203B41FA5}">
                      <a16:colId xmlns:a16="http://schemas.microsoft.com/office/drawing/2014/main" val="3942987460"/>
                    </a:ext>
                  </a:extLst>
                </a:gridCol>
                <a:gridCol w="1906884">
                  <a:extLst>
                    <a:ext uri="{9D8B030D-6E8A-4147-A177-3AD203B41FA5}">
                      <a16:colId xmlns:a16="http://schemas.microsoft.com/office/drawing/2014/main" val="201320141"/>
                    </a:ext>
                  </a:extLst>
                </a:gridCol>
                <a:gridCol w="1906884">
                  <a:extLst>
                    <a:ext uri="{9D8B030D-6E8A-4147-A177-3AD203B41FA5}">
                      <a16:colId xmlns:a16="http://schemas.microsoft.com/office/drawing/2014/main" val="11802386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Number of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Workers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Output: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Guests Serviced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Marginal Product 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of Labor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634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619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017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270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296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961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956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04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613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08530-445C-3C75-3460-307863C80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1102E-3761-AF7E-C0A4-592196DA4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2936" y="1300900"/>
            <a:ext cx="6444118" cy="508104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Observe what happens as we hire more workers: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With one worker, the hotel can serve 200 guests.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Adding a second worker allows the hotel to serve 150 additional guests per day, for a total of 350 guests.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Adding a third worker increases service by 125 guests per day, for a total of 475 guests.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As the number of workers increases, the marginal product of labor decreases.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Visually, the production function becomes flatter as output increases.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981F86-581B-5D21-1A8C-720E044E96D6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15DFB7-A0FC-3E0C-6475-3E26F5215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Diminishing Marginal Product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F55D36-C1E2-4B11-C681-C925FFC905DA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A57DEB-65D5-CC0F-6C89-A9E1A694D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C56B6-4BB0-7E14-3938-87A985094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CA4885E-2CB8-A4CD-05EA-40592DB10C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1770" y="1300900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32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EC553-35D1-CE2A-D0E6-42DAACDAC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C57AF54-987F-E520-572D-2577547C7FA6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E2474F1-A56A-42E7-3B5D-7633945DCAE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Diminishing Marginal Product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92C582-C4A8-50F9-13FF-E1EB093ED14A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8677753-DB92-A8B3-04D3-B5FDF6227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32CF096D-7B02-85A1-56E9-9075E081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AD74B1D-F64F-4B6C-7820-3AC0DC1D2FA9}"/>
              </a:ext>
            </a:extLst>
          </p:cNvPr>
          <p:cNvSpPr txBox="1">
            <a:spLocks/>
          </p:cNvSpPr>
          <p:nvPr/>
        </p:nvSpPr>
        <p:spPr>
          <a:xfrm>
            <a:off x="457199" y="1300900"/>
            <a:ext cx="11274428" cy="493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Diminishing Marginal Product refers to the property whereby the marginal product of an input declines as the quantity of the input increases.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Diminishing Marginal Product in the real world?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Suppose you are running a factory.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At first, there are 10 machines and only 5 workers.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Each additional worker can operate an unused machine, so the marginal product is high.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Now suppose you hire more workers so there are 10 machines and 10 workers.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Each additional worker still contributes to production, as there may be tasks that don’t involve operating the machinery.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Now suppose you have 10 machines but 100 workers.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Adding another worker wouldn’t increase output much (or even decrease it), as the factory floor becomes overcrowded and workers get in each other’s way.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000" dirty="0">
              <a:solidFill>
                <a:srgbClr val="000000"/>
              </a:solidFill>
              <a:latin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81903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B9AF1-AFC7-A5EB-4114-4DCBA547C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0BDA3-2296-C148-AC81-75E492F35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2936" y="1300900"/>
            <a:ext cx="6444118" cy="508104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By plotting the relationship between the output and the cost of production, we can visualize the hotel’s total cost function.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E20318-96F6-F4D8-73B1-E9B1ED690D13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E5D5D5-1D2B-1064-6E38-8A276B1CE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Total Cost Curve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218C1B-C1FE-3A87-A372-275E4D438BC5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FC833-24B8-D5E4-231E-BB1D4767C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A129D-804E-F2C8-FFB9-588CEF11D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19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1B6E87B-E0B0-B095-459D-99FB9F62AE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1770" y="1300900"/>
            <a:ext cx="4572000" cy="4572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0FBB7A9-D553-22CA-C2B9-0A120019CA7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1770" y="1300900"/>
            <a:ext cx="4572000" cy="4572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CBB397C-2767-021F-9728-0BCBF5A7C3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41770" y="1300900"/>
            <a:ext cx="4572000" cy="4572000"/>
          </a:xfrm>
          <a:prstGeom prst="rect">
            <a:avLst/>
          </a:prstGeom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FFBE11F-A02F-7844-886A-0112280558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924282"/>
              </p:ext>
            </p:extLst>
          </p:nvPr>
        </p:nvGraphicFramePr>
        <p:xfrm>
          <a:off x="5564668" y="2551176"/>
          <a:ext cx="6082386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1193">
                  <a:extLst>
                    <a:ext uri="{9D8B030D-6E8A-4147-A177-3AD203B41FA5}">
                      <a16:colId xmlns:a16="http://schemas.microsoft.com/office/drawing/2014/main" val="201320141"/>
                    </a:ext>
                  </a:extLst>
                </a:gridCol>
                <a:gridCol w="3041193">
                  <a:extLst>
                    <a:ext uri="{9D8B030D-6E8A-4147-A177-3AD203B41FA5}">
                      <a16:colId xmlns:a16="http://schemas.microsoft.com/office/drawing/2014/main" val="11802386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Output: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Guests Serviced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Total Cost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634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619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$130,000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017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$160,000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270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$190,000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296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961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956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$280,000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04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69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16F96-D996-0FC6-29CC-10B4DFEA6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B08EE-DB3B-FB0A-2845-0CDD08130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34911"/>
            <a:ext cx="11189855" cy="5052767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Up to this point, we have handled the supply curve in two different but logically linked ways: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The collection of answers to the question, “How many units of a good or service are you willing and able to sell at a given price X?”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A marginal producer’s willingness to sell.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A marginal producer’s cost of production.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Strictly speaking, the supply curve directly reflects the cost of production.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In this chapter, we take a closer look at the costs of production.</a:t>
            </a: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4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96E02D-C211-4B16-063B-65431DD6589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AAEDA1-0719-A5D6-86F5-C48DB18E7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Preview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FC3C96-A3D0-C881-045F-587BB3094C2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7FC87-2F8E-A92A-3F43-C85F91476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B38B1-4C5D-DF8F-1700-C2A64608C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127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6155F5-02B4-7EFA-3767-8D7EA9DD8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AF0767-D694-7566-3B71-5188DCC20A46}"/>
              </a:ext>
            </a:extLst>
          </p:cNvPr>
          <p:cNvSpPr txBox="1"/>
          <p:nvPr/>
        </p:nvSpPr>
        <p:spPr>
          <a:xfrm>
            <a:off x="1" y="3017102"/>
            <a:ext cx="121888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DB913"/>
                </a:solidFill>
                <a:latin typeface="Garamond"/>
              </a:defRPr>
            </a:pPr>
            <a:r>
              <a:rPr lang="en-US" sz="4800" dirty="0">
                <a:solidFill>
                  <a:schemeClr val="bg1"/>
                </a:solidFill>
              </a:rPr>
              <a:t>Various Measures of Cost</a:t>
            </a:r>
            <a:endParaRPr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774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952B0-5977-460E-B322-64D5220D6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8CBEF3-1F57-45C1-A0D5-B81C27C34AA4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32CC1CD-5988-47E1-D8EC-76285CA3173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Fixed Cost and Variable Cost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87B6D4-E27A-CF56-FBD3-D1F71687DCDB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D2FBC865-64EC-EE9E-9695-0B4C3906E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46B5DB9-E4E7-6D44-E67A-5E278E203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B051ADF-DF3C-A0F0-5547-D1EA57594FD7}"/>
              </a:ext>
            </a:extLst>
          </p:cNvPr>
          <p:cNvSpPr txBox="1">
            <a:spLocks/>
          </p:cNvSpPr>
          <p:nvPr/>
        </p:nvSpPr>
        <p:spPr>
          <a:xfrm>
            <a:off x="457199" y="1300900"/>
            <a:ext cx="11274428" cy="493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Fixed Costs (FC) are costs that do not vary with the quantity of output produced.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Fixed costs are incurred even if the firm does not produce any output.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e.g., If Mr. Holmes hires a full-time bookkeeper for the hotel, it would be a fixed cost, as the bookkeeper would be paid a salary regardless of the number of guests served by the hotel.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Variable Costs (VC) are costs that vary with the quantity of output produced.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Variable costs is 0 if the firm does not produce any output.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e.g., The salaries of additional workers hired by the hotel would be an example of variable costs.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Total Cost of production includes both fixed and variable costs.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000" dirty="0">
              <a:solidFill>
                <a:srgbClr val="000000"/>
              </a:solidFill>
              <a:latin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218727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DE3AC-93A1-BB70-02E9-A2BF4744D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D2C017EB-DD30-B650-08FE-940E575BED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34858" y="1300900"/>
            <a:ext cx="4572000" cy="4572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1FEDB2F-39D6-C7E7-023B-AD4D62E1F6AE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68C2AE5-034B-53D3-02BE-53817A5FA5A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Fixed Cost and Variable Cost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E7A2CF-CE13-7007-2768-835A8EC560D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E1A44F3-1C0B-C484-E7A0-77C471EA2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AA954F92-501C-4543-68F0-ADE8DD6DB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B9A0B58-D61C-8D7E-F064-17D6F7F98D55}"/>
              </a:ext>
            </a:extLst>
          </p:cNvPr>
          <p:cNvSpPr txBox="1">
            <a:spLocks/>
          </p:cNvSpPr>
          <p:nvPr/>
        </p:nvSpPr>
        <p:spPr>
          <a:xfrm>
            <a:off x="5206858" y="1300900"/>
            <a:ext cx="6524769" cy="493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In our numerical example on hotel management: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Fixed Cost: Constant over output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Variable Cost: Variable over output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000" dirty="0">
              <a:solidFill>
                <a:srgbClr val="000000"/>
              </a:solidFill>
              <a:latin typeface="Garamond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23C6C82-2FE0-7842-26C9-632277DE3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830167"/>
              </p:ext>
            </p:extLst>
          </p:nvPr>
        </p:nvGraphicFramePr>
        <p:xfrm>
          <a:off x="5295687" y="2521141"/>
          <a:ext cx="634711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319">
                  <a:extLst>
                    <a:ext uri="{9D8B030D-6E8A-4147-A177-3AD203B41FA5}">
                      <a16:colId xmlns:a16="http://schemas.microsoft.com/office/drawing/2014/main" val="3795443738"/>
                    </a:ext>
                  </a:extLst>
                </a:gridCol>
                <a:gridCol w="1470293">
                  <a:extLst>
                    <a:ext uri="{9D8B030D-6E8A-4147-A177-3AD203B41FA5}">
                      <a16:colId xmlns:a16="http://schemas.microsoft.com/office/drawing/2014/main" val="3744335274"/>
                    </a:ext>
                  </a:extLst>
                </a:gridCol>
                <a:gridCol w="1546082">
                  <a:extLst>
                    <a:ext uri="{9D8B030D-6E8A-4147-A177-3AD203B41FA5}">
                      <a16:colId xmlns:a16="http://schemas.microsoft.com/office/drawing/2014/main" val="1078074606"/>
                    </a:ext>
                  </a:extLst>
                </a:gridCol>
                <a:gridCol w="1544416">
                  <a:extLst>
                    <a:ext uri="{9D8B030D-6E8A-4147-A177-3AD203B41FA5}">
                      <a16:colId xmlns:a16="http://schemas.microsoft.com/office/drawing/2014/main" val="3435548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Output:</a:t>
                      </a:r>
                    </a:p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Guests Serviced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Labor Cost</a:t>
                      </a:r>
                      <a:br>
                        <a:rPr lang="en-US" dirty="0">
                          <a:latin typeface="Garamond" panose="02020404030301010803" pitchFamily="18" charset="0"/>
                        </a:rPr>
                      </a:br>
                      <a:r>
                        <a:rPr lang="en-US" dirty="0">
                          <a:latin typeface="Garamond" panose="02020404030301010803" pitchFamily="18" charset="0"/>
                        </a:rPr>
                        <a:t>(VC)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Cost of Hotel</a:t>
                      </a:r>
                      <a:br>
                        <a:rPr lang="en-US" dirty="0">
                          <a:latin typeface="Garamond" panose="02020404030301010803" pitchFamily="18" charset="0"/>
                        </a:rPr>
                      </a:br>
                      <a:r>
                        <a:rPr lang="en-US" dirty="0">
                          <a:latin typeface="Garamond" panose="02020404030301010803" pitchFamily="18" charset="0"/>
                        </a:rPr>
                        <a:t>(FC)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Total Cost</a:t>
                      </a:r>
                      <a:br>
                        <a:rPr lang="en-US" dirty="0">
                          <a:latin typeface="Garamond" panose="02020404030301010803" pitchFamily="18" charset="0"/>
                        </a:rPr>
                      </a:br>
                      <a:r>
                        <a:rPr lang="en-US" dirty="0">
                          <a:latin typeface="Garamond" panose="02020404030301010803" pitchFamily="18" charset="0"/>
                        </a:rPr>
                        <a:t>(TC)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6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703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$130,000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931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$160,000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070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$190,000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29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927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369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$280,000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073876"/>
                  </a:ext>
                </a:extLst>
              </a:tr>
            </a:tbl>
          </a:graphicData>
        </a:graphic>
      </p:graphicFrame>
      <p:pic>
        <p:nvPicPr>
          <p:cNvPr id="12" name="Picture 11" descr="A graph of cost and output&#10;&#10;AI-generated content may be incorrect.">
            <a:extLst>
              <a:ext uri="{FF2B5EF4-FFF2-40B4-BE49-F238E27FC236}">
                <a16:creationId xmlns:a16="http://schemas.microsoft.com/office/drawing/2014/main" id="{D9E4FE1C-484E-3798-790E-8C156655B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858" y="1300900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58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F7087-06B4-C41E-6CD8-49DD05256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8AB7D4-5381-1391-7142-C3947332237A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A37C19-1F86-D3F7-99A5-09834D9AF12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Average and Marginal Costs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159CE8-CE13-E968-39DC-A4980273D1A1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8710D498-6DDF-DA48-DA7B-278B878E0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B830D1B4-5191-05C9-9187-AE8100ED3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23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8709A01-CD15-4E44-91D3-A54D103D8F46}"/>
              </a:ext>
            </a:extLst>
          </p:cNvPr>
          <p:cNvSpPr txBox="1">
            <a:spLocks/>
          </p:cNvSpPr>
          <p:nvPr/>
        </p:nvSpPr>
        <p:spPr>
          <a:xfrm>
            <a:off x="457199" y="1300900"/>
            <a:ext cx="11274428" cy="493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Average costs represent the cost of producing each unit of output: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Average Total Cost (ATC) is the total cost divided by the quantity of output.</a:t>
            </a:r>
            <a:endParaRPr lang="en-US" sz="2400" dirty="0">
              <a:solidFill>
                <a:srgbClr val="000000"/>
              </a:solidFill>
              <a:latin typeface="Garamond"/>
            </a:endParaRP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Average Fixed Cost (AFC) is the fixed cost divided by the quantity of output.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Average Variable Cost (AVC) is the variable cost divided by the quantity of output.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Marginal Cost (MC) of production is the increase in total cost that results from producing one additional unit of output.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000" dirty="0">
              <a:solidFill>
                <a:srgbClr val="000000"/>
              </a:solidFill>
              <a:latin typeface="Garamond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739C1203-4ED3-B783-657E-736DB4C60876}"/>
                  </a:ext>
                </a:extLst>
              </p:cNvPr>
              <p:cNvSpPr/>
              <p:nvPr/>
            </p:nvSpPr>
            <p:spPr>
              <a:xfrm>
                <a:off x="866775" y="2874950"/>
                <a:ext cx="10455272" cy="838582"/>
              </a:xfrm>
              <a:prstGeom prst="roundRect">
                <a:avLst/>
              </a:prstGeom>
              <a:solidFill>
                <a:srgbClr val="77122C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latin typeface="Garamond" panose="02020404030301010803" pitchFamily="18" charset="0"/>
                  </a:rPr>
                  <a:t>ATC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otal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Cost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Q</m:t>
                        </m:r>
                      </m:den>
                    </m:f>
                  </m:oMath>
                </a14:m>
                <a:r>
                  <a:rPr lang="en-US" sz="2400" b="1" dirty="0">
                    <a:latin typeface="Garamond" panose="02020404030301010803" pitchFamily="18" charset="0"/>
                  </a:rPr>
                  <a:t>		 AFC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Fixed</m:t>
                        </m:r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Cost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Q</m:t>
                        </m:r>
                      </m:den>
                    </m:f>
                  </m:oMath>
                </a14:m>
                <a:r>
                  <a:rPr lang="en-US" sz="2400" b="1" dirty="0">
                    <a:latin typeface="Garamond" panose="02020404030301010803" pitchFamily="18" charset="0"/>
                  </a:rPr>
                  <a:t>		 AVC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Variable</m:t>
                        </m:r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Cost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Q</m:t>
                        </m:r>
                      </m:den>
                    </m:f>
                  </m:oMath>
                </a14:m>
                <a:endParaRPr lang="en-US" sz="2400" b="1" dirty="0">
                  <a:latin typeface="Garamond" panose="02020404030301010803" pitchFamily="18" charset="0"/>
                </a:endParaRPr>
              </a:p>
            </p:txBody>
          </p:sp>
        </mc:Choice>
        <mc:Fallback xmlns=""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739C1203-4ED3-B783-657E-736DB4C608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775" y="2874950"/>
                <a:ext cx="10455272" cy="838582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3C9331EC-E06E-7DEA-D2AB-5570D76B279C}"/>
                  </a:ext>
                </a:extLst>
              </p:cNvPr>
              <p:cNvSpPr/>
              <p:nvPr/>
            </p:nvSpPr>
            <p:spPr>
              <a:xfrm>
                <a:off x="866775" y="4830191"/>
                <a:ext cx="10455272" cy="838582"/>
              </a:xfrm>
              <a:prstGeom prst="roundRect">
                <a:avLst/>
              </a:prstGeom>
              <a:solidFill>
                <a:srgbClr val="77122C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latin typeface="Garamond" panose="02020404030301010803" pitchFamily="18" charset="0"/>
                  </a:rPr>
                  <a:t>MC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Cost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latin typeface="Garamond" panose="02020404030301010803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Q</m:t>
                        </m:r>
                      </m:den>
                    </m:f>
                    <m:r>
                      <m:rPr>
                        <m:nor/>
                      </m:rPr>
                      <a:rPr lang="en-US" sz="2400" b="1" dirty="0">
                        <a:latin typeface="Garamond" panose="02020404030301010803" pitchFamily="18" charset="0"/>
                      </a:rPr>
                      <m:t>= </m:t>
                    </m:r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Cost</m:t>
                        </m:r>
                      </m:num>
                      <m:den>
                        <m:r>
                          <a:rPr lang="en-US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m:rPr>
                            <m:nor/>
                          </m:rPr>
                          <a:rPr lang="en-US" sz="2400" b="1" dirty="0">
                            <a:latin typeface="Garamond" panose="02020404030301010803" pitchFamily="18" charset="0"/>
                          </a:rPr>
                          <m:t>Q</m:t>
                        </m:r>
                      </m:den>
                    </m:f>
                  </m:oMath>
                </a14:m>
                <a:endParaRPr lang="en-US" sz="2400" b="1" dirty="0">
                  <a:latin typeface="Garamond" panose="02020404030301010803" pitchFamily="18" charset="0"/>
                </a:endParaRPr>
              </a:p>
            </p:txBody>
          </p:sp>
        </mc:Choice>
        <mc:Fallback xmlns=""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3C9331EC-E06E-7DEA-D2AB-5570D76B27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775" y="4830191"/>
                <a:ext cx="10455272" cy="838582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674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906B0-B1A5-46C6-05AB-262C3B4A2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7ABD05-7DA2-C679-94D4-6EC3F7B58C1C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53420E-963D-C032-3D93-B5CD5D90C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Exercise: Average and Marginal Costs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EDE93F-311E-D3B9-0ED3-2789DDDCDAD6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E0181-968D-EFBB-B286-10763D41A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B07E6-0297-6CA6-5E61-89ECC3986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0CC3686-25F6-1CEF-D1F3-A599FFDD75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723954"/>
              </p:ext>
            </p:extLst>
          </p:nvPr>
        </p:nvGraphicFramePr>
        <p:xfrm>
          <a:off x="541770" y="1300900"/>
          <a:ext cx="11105288" cy="4532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161">
                  <a:extLst>
                    <a:ext uri="{9D8B030D-6E8A-4147-A177-3AD203B41FA5}">
                      <a16:colId xmlns:a16="http://schemas.microsoft.com/office/drawing/2014/main" val="2247923816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794277045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1846145608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3961823945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138003896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302608460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116705391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3066450933"/>
                    </a:ext>
                  </a:extLst>
                </a:gridCol>
              </a:tblGrid>
              <a:tr h="45323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VC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FC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Garamond" panose="02020404030301010803" pitchFamily="18" charset="0"/>
                        </a:rPr>
                        <a:t>TC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AVC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AFC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ATC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MC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01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02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Garamond" panose="02020404030301010803" pitchFamily="18" charset="0"/>
                        </a:rPr>
                        <a:t>$3,200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11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789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26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289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709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4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0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$7,400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548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$8,400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961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64424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6A99E82-1A99-125E-8A21-97B6E783E5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717065"/>
              </p:ext>
            </p:extLst>
          </p:nvPr>
        </p:nvGraphicFramePr>
        <p:xfrm>
          <a:off x="541770" y="1300900"/>
          <a:ext cx="11105288" cy="4532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161">
                  <a:extLst>
                    <a:ext uri="{9D8B030D-6E8A-4147-A177-3AD203B41FA5}">
                      <a16:colId xmlns:a16="http://schemas.microsoft.com/office/drawing/2014/main" val="2247923816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794277045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1846145608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3961823945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138003896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302608460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116705391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3066450933"/>
                    </a:ext>
                  </a:extLst>
                </a:gridCol>
              </a:tblGrid>
              <a:tr h="45323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VC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FC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Garamond" panose="02020404030301010803" pitchFamily="18" charset="0"/>
                        </a:rPr>
                        <a:t>TC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AVC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AFC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ATC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MC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01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Garamond" panose="02020404030301010803" pitchFamily="18" charset="0"/>
                        </a:rPr>
                        <a:t>-</a:t>
                      </a:r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02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Garamond" panose="02020404030301010803" pitchFamily="18" charset="0"/>
                        </a:rPr>
                        <a:t>$3,200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Garamond" panose="02020404030301010803" pitchFamily="18" charset="0"/>
                        </a:rPr>
                        <a:t>$200</a:t>
                      </a:r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11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Garamond" panose="02020404030301010803" pitchFamily="18" charset="0"/>
                        </a:rPr>
                        <a:t>$250</a:t>
                      </a:r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789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Garamond" panose="02020404030301010803" pitchFamily="18" charset="0"/>
                        </a:rPr>
                        <a:t>$300</a:t>
                      </a:r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26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Garamond" panose="02020404030301010803" pitchFamily="18" charset="0"/>
                        </a:rPr>
                        <a:t>$350</a:t>
                      </a:r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289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Garamond" panose="02020404030301010803" pitchFamily="18" charset="0"/>
                        </a:rPr>
                        <a:t>$400</a:t>
                      </a:r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709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Garamond" panose="02020404030301010803" pitchFamily="18" charset="0"/>
                        </a:rPr>
                        <a:t>$450</a:t>
                      </a:r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4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Garamond" panose="02020404030301010803" pitchFamily="18" charset="0"/>
                        </a:rPr>
                        <a:t>$500</a:t>
                      </a:r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0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$7,400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Garamond" panose="02020404030301010803" pitchFamily="18" charset="0"/>
                        </a:rPr>
                        <a:t>$550</a:t>
                      </a:r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548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$8,400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Garamond" panose="02020404030301010803" pitchFamily="18" charset="0"/>
                        </a:rPr>
                        <a:t>$600</a:t>
                      </a:r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961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Garamond" panose="02020404030301010803" pitchFamily="18" charset="0"/>
                        </a:rPr>
                        <a:t>$650</a:t>
                      </a:r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64424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B4E8FDF-8EBA-E9B2-6A70-1171EE43C2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651738"/>
              </p:ext>
            </p:extLst>
          </p:nvPr>
        </p:nvGraphicFramePr>
        <p:xfrm>
          <a:off x="541770" y="1300899"/>
          <a:ext cx="11105288" cy="4532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161">
                  <a:extLst>
                    <a:ext uri="{9D8B030D-6E8A-4147-A177-3AD203B41FA5}">
                      <a16:colId xmlns:a16="http://schemas.microsoft.com/office/drawing/2014/main" val="2247923816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794277045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1846145608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3961823945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138003896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302608460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116705391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3066450933"/>
                    </a:ext>
                  </a:extLst>
                </a:gridCol>
              </a:tblGrid>
              <a:tr h="45323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VC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FC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Garamond" panose="02020404030301010803" pitchFamily="18" charset="0"/>
                        </a:rPr>
                        <a:t>TC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AVC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AFC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ATC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MC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01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02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Garamond" panose="02020404030301010803" pitchFamily="18" charset="0"/>
                        </a:rPr>
                        <a:t>$3,200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11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789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26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289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709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4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$428.57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0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$7,400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548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$8,400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$333.33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961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64424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9C17328B-E3DD-E687-FB9F-944CD9D8F2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912067"/>
              </p:ext>
            </p:extLst>
          </p:nvPr>
        </p:nvGraphicFramePr>
        <p:xfrm>
          <a:off x="541770" y="1300900"/>
          <a:ext cx="11105288" cy="4532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161">
                  <a:extLst>
                    <a:ext uri="{9D8B030D-6E8A-4147-A177-3AD203B41FA5}">
                      <a16:colId xmlns:a16="http://schemas.microsoft.com/office/drawing/2014/main" val="2247923816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794277045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1846145608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3961823945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138003896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302608460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116705391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3066450933"/>
                    </a:ext>
                  </a:extLst>
                </a:gridCol>
              </a:tblGrid>
              <a:tr h="45323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VC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FC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Garamond" panose="02020404030301010803" pitchFamily="18" charset="0"/>
                        </a:rPr>
                        <a:t>TC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AVC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AFC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ATC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MC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01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02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Garamond" panose="02020404030301010803" pitchFamily="18" charset="0"/>
                        </a:rPr>
                        <a:t>$3,200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11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789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26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289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709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4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$428.57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$928.57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0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$7,400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548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$8,400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$333.33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$933.33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961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644246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14AE99BA-7252-310C-4123-6D63AD1E58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800160"/>
              </p:ext>
            </p:extLst>
          </p:nvPr>
        </p:nvGraphicFramePr>
        <p:xfrm>
          <a:off x="541770" y="1300900"/>
          <a:ext cx="11105288" cy="4532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161">
                  <a:extLst>
                    <a:ext uri="{9D8B030D-6E8A-4147-A177-3AD203B41FA5}">
                      <a16:colId xmlns:a16="http://schemas.microsoft.com/office/drawing/2014/main" val="2247923816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794277045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1846145608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3961823945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138003896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302608460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2116705391"/>
                    </a:ext>
                  </a:extLst>
                </a:gridCol>
                <a:gridCol w="1388161">
                  <a:extLst>
                    <a:ext uri="{9D8B030D-6E8A-4147-A177-3AD203B41FA5}">
                      <a16:colId xmlns:a16="http://schemas.microsoft.com/office/drawing/2014/main" val="3066450933"/>
                    </a:ext>
                  </a:extLst>
                </a:gridCol>
              </a:tblGrid>
              <a:tr h="45323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VC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FC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Garamond" panose="02020404030301010803" pitchFamily="18" charset="0"/>
                        </a:rPr>
                        <a:t>TC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AVC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AFC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ATC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MC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01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02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Garamond" panose="02020404030301010803" pitchFamily="18" charset="0"/>
                        </a:rPr>
                        <a:t>$3,200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11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2789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261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289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709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4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$428.57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$928.57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80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$7,400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548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$8,400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$333.33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$933.33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961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644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19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40ED8-9633-A186-FBB2-ED20BB430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9BA89EDE-F19E-38B1-9075-136B1F3CFE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34858" y="1300900"/>
            <a:ext cx="4572000" cy="4572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A33E278-128C-29A4-2792-968A6E8B3092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D9A9EA6-3465-432E-9AE8-3CDE53CC935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Average and Marginal Costs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E57674-5BA4-BB4D-83FE-B62AFE89E385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E4DD59B-23DE-EEA3-644F-1DB28A563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EE59F994-84D0-0400-2154-46214E586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1" name="Picture 10" descr="A graph with numbers and points&#10;&#10;AI-generated content may be incorrect.">
            <a:extLst>
              <a:ext uri="{FF2B5EF4-FFF2-40B4-BE49-F238E27FC236}">
                <a16:creationId xmlns:a16="http://schemas.microsoft.com/office/drawing/2014/main" id="{573399C0-7F90-45DE-3F94-C2C5DB59E6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858" y="1301200"/>
            <a:ext cx="4572000" cy="4572000"/>
          </a:xfrm>
          <a:prstGeom prst="rect">
            <a:avLst/>
          </a:prstGeom>
        </p:spPr>
      </p:pic>
      <p:pic>
        <p:nvPicPr>
          <p:cNvPr id="15" name="Picture 14" descr="A graph with a line and a line&#10;&#10;AI-generated content may be incorrect.">
            <a:extLst>
              <a:ext uri="{FF2B5EF4-FFF2-40B4-BE49-F238E27FC236}">
                <a16:creationId xmlns:a16="http://schemas.microsoft.com/office/drawing/2014/main" id="{E62E6226-62E8-89E0-E4D2-A4C4D604C5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858" y="1301200"/>
            <a:ext cx="4572000" cy="4572000"/>
          </a:xfrm>
          <a:prstGeom prst="rect">
            <a:avLst/>
          </a:prstGeom>
        </p:spPr>
      </p:pic>
      <p:pic>
        <p:nvPicPr>
          <p:cNvPr id="17" name="Picture 16" descr="A graph of cost and output&#10;&#10;AI-generated content may be incorrect.">
            <a:extLst>
              <a:ext uri="{FF2B5EF4-FFF2-40B4-BE49-F238E27FC236}">
                <a16:creationId xmlns:a16="http://schemas.microsoft.com/office/drawing/2014/main" id="{236BF430-BB48-D04B-5D55-5BEA38B3A7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858" y="1300600"/>
            <a:ext cx="4572000" cy="4572000"/>
          </a:xfrm>
          <a:prstGeom prst="rect">
            <a:avLst/>
          </a:prstGeom>
        </p:spPr>
      </p:pic>
      <p:pic>
        <p:nvPicPr>
          <p:cNvPr id="19" name="Picture 18" descr="A graph of cost and output&#10;&#10;AI-generated content may be incorrect.">
            <a:extLst>
              <a:ext uri="{FF2B5EF4-FFF2-40B4-BE49-F238E27FC236}">
                <a16:creationId xmlns:a16="http://schemas.microsoft.com/office/drawing/2014/main" id="{69508A8F-C19C-E2DE-4F24-9BAE08A298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858" y="1300300"/>
            <a:ext cx="4572000" cy="4572000"/>
          </a:xfrm>
          <a:prstGeom prst="rect">
            <a:avLst/>
          </a:prstGeom>
        </p:spPr>
      </p:pic>
      <p:pic>
        <p:nvPicPr>
          <p:cNvPr id="21" name="Picture 20" descr="A graph of cost and output&#10;&#10;AI-generated content may be incorrect.">
            <a:extLst>
              <a:ext uri="{FF2B5EF4-FFF2-40B4-BE49-F238E27FC236}">
                <a16:creationId xmlns:a16="http://schemas.microsoft.com/office/drawing/2014/main" id="{F3032EDE-53CF-901A-37DE-DC7714FF6F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4858" y="1300000"/>
            <a:ext cx="4572000" cy="4572000"/>
          </a:xfrm>
          <a:prstGeom prst="rect">
            <a:avLst/>
          </a:prstGeom>
        </p:spPr>
      </p:pic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AA7E50BB-55BF-EA86-85E6-60D01A9BF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812371"/>
              </p:ext>
            </p:extLst>
          </p:nvPr>
        </p:nvGraphicFramePr>
        <p:xfrm>
          <a:off x="5206858" y="1360960"/>
          <a:ext cx="6347109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6726">
                  <a:extLst>
                    <a:ext uri="{9D8B030D-6E8A-4147-A177-3AD203B41FA5}">
                      <a16:colId xmlns:a16="http://schemas.microsoft.com/office/drawing/2014/main" val="3795443738"/>
                    </a:ext>
                  </a:extLst>
                </a:gridCol>
                <a:gridCol w="1182548">
                  <a:extLst>
                    <a:ext uri="{9D8B030D-6E8A-4147-A177-3AD203B41FA5}">
                      <a16:colId xmlns:a16="http://schemas.microsoft.com/office/drawing/2014/main" val="3744335274"/>
                    </a:ext>
                  </a:extLst>
                </a:gridCol>
                <a:gridCol w="1243505">
                  <a:extLst>
                    <a:ext uri="{9D8B030D-6E8A-4147-A177-3AD203B41FA5}">
                      <a16:colId xmlns:a16="http://schemas.microsoft.com/office/drawing/2014/main" val="1078074606"/>
                    </a:ext>
                  </a:extLst>
                </a:gridCol>
                <a:gridCol w="1242165">
                  <a:extLst>
                    <a:ext uri="{9D8B030D-6E8A-4147-A177-3AD203B41FA5}">
                      <a16:colId xmlns:a16="http://schemas.microsoft.com/office/drawing/2014/main" val="3471448312"/>
                    </a:ext>
                  </a:extLst>
                </a:gridCol>
                <a:gridCol w="1242165">
                  <a:extLst>
                    <a:ext uri="{9D8B030D-6E8A-4147-A177-3AD203B41FA5}">
                      <a16:colId xmlns:a16="http://schemas.microsoft.com/office/drawing/2014/main" val="3435548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Output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AVC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AFC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ATC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MC</a:t>
                      </a:r>
                    </a:p>
                  </a:txBody>
                  <a:tcPr anchor="ctr">
                    <a:solidFill>
                      <a:srgbClr val="7712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6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703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931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070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29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927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369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073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$428.57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$928.57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446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$550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837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$333.33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$933.33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447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aramond" panose="02020404030301010803" pitchFamily="18" charset="0"/>
                        </a:rPr>
                        <a:t>$1,100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987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52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9A154-1391-F430-E34E-9FD9C9820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E8EDF9D-9167-8045-2C32-E43AF9AD8CD4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BDAB5E3-BC8F-ABA4-4E6A-9D55B10AAA1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Characteristics of Cost Curves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058253-C7E7-FA2F-D6F7-7398A4585C0B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830AF223-FCDA-964E-F5EC-E5F0D7008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D356F179-65E4-B839-C982-5BA933D51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7050954-F752-7D97-7377-9704E3C80271}"/>
              </a:ext>
            </a:extLst>
          </p:cNvPr>
          <p:cNvSpPr txBox="1">
            <a:spLocks/>
          </p:cNvSpPr>
          <p:nvPr/>
        </p:nvSpPr>
        <p:spPr>
          <a:xfrm>
            <a:off x="457199" y="1300900"/>
            <a:ext cx="11274428" cy="493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Increasing Marginal Cost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When the operation is small and inputs are underutilized, the marginal product of workers is high, so the cost of producing an extra unit is low.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As the operation expands and inputs become overutilized, the marginal product of workers falls, and the cost of producing an extra unit rises.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U-Shaped Average Total Cost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When output is low, the average fixed cost drops sharply, so the average total cost decreases.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When output is high, the average variable cost dominates, driving the average total cost upward.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Efficient Scale</a:t>
            </a:r>
            <a:endParaRPr lang="en-US" sz="2000" dirty="0">
              <a:solidFill>
                <a:srgbClr val="000000"/>
              </a:solidFill>
              <a:latin typeface="Garamond"/>
            </a:endParaRP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The bottom of the U-shape occurs at the quantity that minimizes ATC.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This quantity is called the Efficient Scale of the firm.</a:t>
            </a:r>
          </a:p>
        </p:txBody>
      </p:sp>
    </p:spTree>
    <p:extLst>
      <p:ext uri="{BB962C8B-B14F-4D97-AF65-F5344CB8AC3E}">
        <p14:creationId xmlns:p14="http://schemas.microsoft.com/office/powerpoint/2010/main" val="210781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94BA8-F442-C70E-BD05-0F2627C23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891B929-F9B9-8284-2A7D-A753EE31A9C6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5C49022-F1CD-E1E3-1F02-6D817E4572E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Characteristics of Cost Curves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0766F1-EB0A-7A52-1284-8CC198566D38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A0A8523-7592-A669-60C1-DE6750F1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B6D37B24-ED25-3873-36D7-3ED51953B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C076F19-76D5-2C48-698F-3DC24658A56B}"/>
              </a:ext>
            </a:extLst>
          </p:cNvPr>
          <p:cNvSpPr txBox="1">
            <a:spLocks/>
          </p:cNvSpPr>
          <p:nvPr/>
        </p:nvSpPr>
        <p:spPr>
          <a:xfrm>
            <a:off x="457199" y="1300900"/>
            <a:ext cx="11274428" cy="493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Marginal Cost and Average Total Cost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Whenever marginal cost is less than the average total cost, the ATC is falling.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Whenever marginal cost is greater than the average total cost, the ATC is rising.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The marginal cost curve passes through the lowest point of the ATC.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Analogy: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Suppose you start the semester with a CGPA of 3.7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If your GPA for this semester’s courses is 4.0, your CGPA will increase.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If your GPA for this semester’s courses is 3.4, your CGPA will decrease.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In this analogy, your CGPA is the ATC, and your GPA for this semester is the MC.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000" dirty="0">
              <a:solidFill>
                <a:srgbClr val="000000"/>
              </a:solidFill>
              <a:latin typeface="Garamond"/>
            </a:endParaRP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000" dirty="0">
              <a:solidFill>
                <a:srgbClr val="000000"/>
              </a:solidFill>
              <a:latin typeface="Garamond"/>
            </a:endParaRP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400" dirty="0">
              <a:solidFill>
                <a:srgbClr val="000000"/>
              </a:solidFill>
              <a:latin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83340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2A05E-5DA1-A544-0A05-98E5D4303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CF4F26-D8D5-01C0-EEAC-770E03FD9370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5E0EAE-66CF-28DF-2CAE-AE72D9D69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Typical Cost Curves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EDB327-259C-DD42-C08A-264ADCA8BDF0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A5BAD-B3A1-0BF6-C0DF-B6B932BA2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9F7965-BC5C-EE1D-82E2-958A28E47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C3B72B8-3341-AB55-EA73-20200EA97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430" y="970332"/>
            <a:ext cx="10427962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3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C5BA85-516E-8B72-11A0-4B06F2A3E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53B850-6BF5-DCB5-57FF-F4FDDE9B0561}"/>
              </a:ext>
            </a:extLst>
          </p:cNvPr>
          <p:cNvSpPr txBox="1"/>
          <p:nvPr/>
        </p:nvSpPr>
        <p:spPr>
          <a:xfrm>
            <a:off x="1" y="3013501"/>
            <a:ext cx="121888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DB913"/>
                </a:solidFill>
                <a:latin typeface="Garamond"/>
              </a:defRPr>
            </a:pPr>
            <a:r>
              <a:rPr lang="en-US" sz="4800" dirty="0">
                <a:solidFill>
                  <a:schemeClr val="bg1"/>
                </a:solidFill>
              </a:rPr>
              <a:t>Short-run and Long-run Costs</a:t>
            </a:r>
            <a:endParaRPr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489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C2379D-B54E-B460-E551-DDE0543DC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85D3AC-BBCE-7F35-C811-1E1A3670D9D9}"/>
              </a:ext>
            </a:extLst>
          </p:cNvPr>
          <p:cNvSpPr txBox="1"/>
          <p:nvPr/>
        </p:nvSpPr>
        <p:spPr>
          <a:xfrm>
            <a:off x="1" y="3013501"/>
            <a:ext cx="121888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DB913"/>
                </a:solidFill>
                <a:latin typeface="Garamond"/>
              </a:defRPr>
            </a:pPr>
            <a:r>
              <a:rPr lang="en-US" sz="4800" dirty="0">
                <a:solidFill>
                  <a:schemeClr val="bg1"/>
                </a:solidFill>
              </a:rPr>
              <a:t>Total Cost</a:t>
            </a:r>
            <a:endParaRPr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117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AF692-BCAE-99F9-426E-959C1E609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B9A80A2-D6B0-FF49-0097-95D3B62C0A17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DBBA015-9AF0-8594-9D5B-ED0465E9B62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Short-run vs. the Long-run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8EB069-C92D-BB9D-55C4-57E42556AA3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DBBA887-05A1-A935-1365-97C77D8F1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E9E30A5-B160-B52A-2251-D2AA74618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30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B02E27B-B474-71A6-1FA6-F42BC8FD027D}"/>
              </a:ext>
            </a:extLst>
          </p:cNvPr>
          <p:cNvSpPr txBox="1">
            <a:spLocks/>
          </p:cNvSpPr>
          <p:nvPr/>
        </p:nvSpPr>
        <p:spPr>
          <a:xfrm>
            <a:off x="457199" y="1300900"/>
            <a:ext cx="11274428" cy="493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Short-run (SR)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Some inputs of production (typically capital) are fixed in the short run.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The cost of these fixed inputs is the firm’s fixed cost.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Long-run (LR)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All inputs of production are variable in the long run.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Since all inputs are variable, there are no fixed costs.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The long-run average total cost (LRATC) at any quantity represents the cost per unit when the firm uses the most efficient combination of inputs for that level of output.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Let’s examine what this means using some graphs!</a:t>
            </a:r>
          </a:p>
        </p:txBody>
      </p:sp>
    </p:spTree>
    <p:extLst>
      <p:ext uri="{BB962C8B-B14F-4D97-AF65-F5344CB8AC3E}">
        <p14:creationId xmlns:p14="http://schemas.microsoft.com/office/powerpoint/2010/main" val="3399135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AF0E-8E9E-B682-5230-7FD4B009B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9B3C8FA-FCE0-66CE-9EC0-46BFDF401C9E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C09B0CB-5A1E-63E0-3731-B0BD49C3CB7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Short-run vs. the Long-run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93BD76-9892-49D4-896E-4A92A36E4C29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FC612EEF-7BDC-D7D7-E8AB-DDC0395C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F22AE98-25AE-80B6-E5F1-68201035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31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3AA58AB-CF96-F54F-5C56-D890244B2AC4}"/>
              </a:ext>
            </a:extLst>
          </p:cNvPr>
          <p:cNvSpPr txBox="1">
            <a:spLocks/>
          </p:cNvSpPr>
          <p:nvPr/>
        </p:nvSpPr>
        <p:spPr>
          <a:xfrm>
            <a:off x="6934201" y="1300900"/>
            <a:ext cx="4797426" cy="493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Suppose the firm is choosing between three levels of capacity: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Small Factory (S)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Medium Factory (M)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Large Factory (L)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Each capacity has its own short-run average total cost (SRATC) curve.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In the long-run, the firm can adjust its capacity by moving between these SRATC curves, but it cannot do so in the short run.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9724935-8C6E-9CDE-3966-CD0F027F12F3}"/>
              </a:ext>
            </a:extLst>
          </p:cNvPr>
          <p:cNvGrpSpPr/>
          <p:nvPr/>
        </p:nvGrpSpPr>
        <p:grpSpPr>
          <a:xfrm>
            <a:off x="291702" y="1338906"/>
            <a:ext cx="6925867" cy="4823756"/>
            <a:chOff x="291702" y="1338906"/>
            <a:chExt cx="6925867" cy="4823756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E43F9550-1E54-6DF9-1994-4B4D0EAE6B46}"/>
                </a:ext>
              </a:extLst>
            </p:cNvPr>
            <p:cNvCxnSpPr/>
            <p:nvPr/>
          </p:nvCxnSpPr>
          <p:spPr>
            <a:xfrm flipV="1">
              <a:off x="600075" y="1714500"/>
              <a:ext cx="0" cy="41910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E989E7A5-1E11-D76E-5130-6D72852C718D}"/>
                </a:ext>
              </a:extLst>
            </p:cNvPr>
            <p:cNvCxnSpPr>
              <a:cxnSpLocks/>
            </p:cNvCxnSpPr>
            <p:nvPr/>
          </p:nvCxnSpPr>
          <p:spPr>
            <a:xfrm>
              <a:off x="457199" y="5743575"/>
              <a:ext cx="633412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E025822C-388C-D90E-F002-E8B36F35A993}"/>
                </a:ext>
              </a:extLst>
            </p:cNvPr>
            <p:cNvSpPr txBox="1">
              <a:spLocks/>
            </p:cNvSpPr>
            <p:nvPr/>
          </p:nvSpPr>
          <p:spPr>
            <a:xfrm>
              <a:off x="6365080" y="5766650"/>
              <a:ext cx="852489" cy="3960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 sz="2000">
                  <a:solidFill>
                    <a:srgbClr val="000000"/>
                  </a:solidFill>
                  <a:latin typeface="Garamond"/>
                </a:defRPr>
              </a:pPr>
              <a:r>
                <a:rPr lang="en-US" sz="1800" dirty="0">
                  <a:solidFill>
                    <a:srgbClr val="000000"/>
                  </a:solidFill>
                  <a:latin typeface="Garamond"/>
                </a:rPr>
                <a:t>Output</a:t>
              </a:r>
            </a:p>
          </p:txBody>
        </p:sp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D66A4813-3399-9892-E71C-69E999F354EC}"/>
                </a:ext>
              </a:extLst>
            </p:cNvPr>
            <p:cNvSpPr txBox="1">
              <a:spLocks/>
            </p:cNvSpPr>
            <p:nvPr/>
          </p:nvSpPr>
          <p:spPr>
            <a:xfrm>
              <a:off x="291702" y="1338906"/>
              <a:ext cx="616745" cy="3960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 sz="2000">
                  <a:solidFill>
                    <a:srgbClr val="000000"/>
                  </a:solidFill>
                  <a:latin typeface="Garamond"/>
                </a:defRPr>
              </a:pPr>
              <a:r>
                <a:rPr lang="en-US" sz="1800" dirty="0">
                  <a:solidFill>
                    <a:srgbClr val="000000"/>
                  </a:solidFill>
                  <a:latin typeface="Garamond"/>
                </a:rPr>
                <a:t>Cost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A927FC8-CC47-2D32-653B-08056BC328F5}"/>
              </a:ext>
            </a:extLst>
          </p:cNvPr>
          <p:cNvGrpSpPr/>
          <p:nvPr/>
        </p:nvGrpSpPr>
        <p:grpSpPr>
          <a:xfrm>
            <a:off x="742951" y="2074817"/>
            <a:ext cx="3356767" cy="1879721"/>
            <a:chOff x="742951" y="2074817"/>
            <a:chExt cx="3356767" cy="1879721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DB09D89-EF60-F7B3-089A-652B9E39F4CC}"/>
                </a:ext>
              </a:extLst>
            </p:cNvPr>
            <p:cNvSpPr/>
            <p:nvPr/>
          </p:nvSpPr>
          <p:spPr>
            <a:xfrm>
              <a:off x="742951" y="2494770"/>
              <a:ext cx="2857500" cy="1459768"/>
            </a:xfrm>
            <a:custGeom>
              <a:avLst/>
              <a:gdLst>
                <a:gd name="connsiteX0" fmla="*/ 0 w 2857500"/>
                <a:gd name="connsiteY0" fmla="*/ 68580 h 1783119"/>
                <a:gd name="connsiteX1" fmla="*/ 609600 w 2857500"/>
                <a:gd name="connsiteY1" fmla="*/ 1379220 h 1783119"/>
                <a:gd name="connsiteX2" fmla="*/ 1386840 w 2857500"/>
                <a:gd name="connsiteY2" fmla="*/ 1783080 h 1783119"/>
                <a:gd name="connsiteX3" fmla="*/ 2232660 w 2857500"/>
                <a:gd name="connsiteY3" fmla="*/ 1363980 h 1783119"/>
                <a:gd name="connsiteX4" fmla="*/ 2857500 w 2857500"/>
                <a:gd name="connsiteY4" fmla="*/ 0 h 1783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00" h="1783119">
                  <a:moveTo>
                    <a:pt x="0" y="68580"/>
                  </a:moveTo>
                  <a:cubicBezTo>
                    <a:pt x="189230" y="581025"/>
                    <a:pt x="378460" y="1093470"/>
                    <a:pt x="609600" y="1379220"/>
                  </a:cubicBezTo>
                  <a:cubicBezTo>
                    <a:pt x="840740" y="1664970"/>
                    <a:pt x="1116330" y="1785620"/>
                    <a:pt x="1386840" y="1783080"/>
                  </a:cubicBezTo>
                  <a:cubicBezTo>
                    <a:pt x="1657350" y="1780540"/>
                    <a:pt x="1987550" y="1661160"/>
                    <a:pt x="2232660" y="1363980"/>
                  </a:cubicBezTo>
                  <a:cubicBezTo>
                    <a:pt x="2477770" y="1066800"/>
                    <a:pt x="2667635" y="533400"/>
                    <a:pt x="2857500" y="0"/>
                  </a:cubicBezTo>
                </a:path>
              </a:pathLst>
            </a:custGeom>
            <a:noFill/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Content Placeholder 2">
                  <a:extLst>
                    <a:ext uri="{FF2B5EF4-FFF2-40B4-BE49-F238E27FC236}">
                      <a16:creationId xmlns:a16="http://schemas.microsoft.com/office/drawing/2014/main" id="{7DCBCCDF-B3D4-094B-9159-195D258CD46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148806" y="2074817"/>
                  <a:ext cx="950912" cy="475995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»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  <a:defRPr sz="2000">
                      <a:solidFill>
                        <a:srgbClr val="000000"/>
                      </a:solidFill>
                      <a:latin typeface="Garamond"/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2000" dirty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Garamond"/>
                          </a:rPr>
                          <m:t>AT</m:t>
                        </m:r>
                        <m:sSub>
                          <m:sSubPr>
                            <m:ctrlPr>
                              <a:rPr lang="en-US" sz="2000" i="1" dirty="0" smtClean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000" dirty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Garamond"/>
                              </a:rPr>
                              <m:t>C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sz="2000" b="0" i="0" dirty="0" smtClean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Garamond"/>
                              </a:rPr>
                              <m:t>S</m:t>
                            </m:r>
                          </m:sub>
                        </m:sSub>
                      </m:oMath>
                    </m:oMathPara>
                  </a14:m>
                  <a:endParaRPr lang="en-US" sz="1800" dirty="0">
                    <a:solidFill>
                      <a:schemeClr val="accent3">
                        <a:lumMod val="75000"/>
                      </a:schemeClr>
                    </a:solidFill>
                    <a:latin typeface="Garamond"/>
                  </a:endParaRPr>
                </a:p>
              </p:txBody>
            </p:sp>
          </mc:Choice>
          <mc:Fallback xmlns="">
            <p:sp>
              <p:nvSpPr>
                <p:cNvPr id="21" name="Content Placeholder 2">
                  <a:extLst>
                    <a:ext uri="{FF2B5EF4-FFF2-40B4-BE49-F238E27FC236}">
                      <a16:creationId xmlns:a16="http://schemas.microsoft.com/office/drawing/2014/main" id="{7DCBCCDF-B3D4-094B-9159-195D258CD46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8806" y="2074817"/>
                  <a:ext cx="950912" cy="47599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70B624D-EF7D-4BAA-2F80-57149974886D}"/>
              </a:ext>
            </a:extLst>
          </p:cNvPr>
          <p:cNvGrpSpPr/>
          <p:nvPr/>
        </p:nvGrpSpPr>
        <p:grpSpPr>
          <a:xfrm>
            <a:off x="1524003" y="2435479"/>
            <a:ext cx="4403524" cy="2496814"/>
            <a:chOff x="1524003" y="2435479"/>
            <a:chExt cx="4403524" cy="2496814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72B4432-5FB8-ABC5-68C1-C13B5DFEBC2E}"/>
                </a:ext>
              </a:extLst>
            </p:cNvPr>
            <p:cNvSpPr/>
            <p:nvPr/>
          </p:nvSpPr>
          <p:spPr>
            <a:xfrm>
              <a:off x="1524003" y="2808841"/>
              <a:ext cx="3909058" cy="2123452"/>
            </a:xfrm>
            <a:custGeom>
              <a:avLst/>
              <a:gdLst>
                <a:gd name="connsiteX0" fmla="*/ 0 w 2857500"/>
                <a:gd name="connsiteY0" fmla="*/ 68580 h 1783119"/>
                <a:gd name="connsiteX1" fmla="*/ 609600 w 2857500"/>
                <a:gd name="connsiteY1" fmla="*/ 1379220 h 1783119"/>
                <a:gd name="connsiteX2" fmla="*/ 1386840 w 2857500"/>
                <a:gd name="connsiteY2" fmla="*/ 1783080 h 1783119"/>
                <a:gd name="connsiteX3" fmla="*/ 2232660 w 2857500"/>
                <a:gd name="connsiteY3" fmla="*/ 1363980 h 1783119"/>
                <a:gd name="connsiteX4" fmla="*/ 2857500 w 2857500"/>
                <a:gd name="connsiteY4" fmla="*/ 0 h 1783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00" h="1783119">
                  <a:moveTo>
                    <a:pt x="0" y="68580"/>
                  </a:moveTo>
                  <a:cubicBezTo>
                    <a:pt x="189230" y="581025"/>
                    <a:pt x="378460" y="1093470"/>
                    <a:pt x="609600" y="1379220"/>
                  </a:cubicBezTo>
                  <a:cubicBezTo>
                    <a:pt x="840740" y="1664970"/>
                    <a:pt x="1116330" y="1785620"/>
                    <a:pt x="1386840" y="1783080"/>
                  </a:cubicBezTo>
                  <a:cubicBezTo>
                    <a:pt x="1657350" y="1780540"/>
                    <a:pt x="1987550" y="1661160"/>
                    <a:pt x="2232660" y="1363980"/>
                  </a:cubicBezTo>
                  <a:cubicBezTo>
                    <a:pt x="2477770" y="1066800"/>
                    <a:pt x="2667635" y="533400"/>
                    <a:pt x="2857500" y="0"/>
                  </a:cubicBezTo>
                </a:path>
              </a:pathLst>
            </a:custGeom>
            <a:noFill/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Content Placeholder 2">
                  <a:extLst>
                    <a:ext uri="{FF2B5EF4-FFF2-40B4-BE49-F238E27FC236}">
                      <a16:creationId xmlns:a16="http://schemas.microsoft.com/office/drawing/2014/main" id="{E25A96CC-169C-0747-E326-CCF29A92765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976615" y="2435479"/>
                  <a:ext cx="950912" cy="475995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»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  <a:defRPr sz="2000">
                      <a:solidFill>
                        <a:srgbClr val="000000"/>
                      </a:solidFill>
                      <a:latin typeface="Garamond"/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2000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Garamond"/>
                          </a:rPr>
                          <m:t>AT</m:t>
                        </m:r>
                        <m:sSub>
                          <m:sSubPr>
                            <m:ctrlPr>
                              <a:rPr lang="en-US" sz="200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000" dirty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Garamond"/>
                              </a:rPr>
                              <m:t>C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sz="2000" b="0" i="0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Garamond"/>
                              </a:rPr>
                              <m:t>M</m:t>
                            </m:r>
                          </m:sub>
                        </m:sSub>
                      </m:oMath>
                    </m:oMathPara>
                  </a14:m>
                  <a:endParaRPr lang="en-US" sz="1800" dirty="0">
                    <a:solidFill>
                      <a:schemeClr val="accent1">
                        <a:lumMod val="75000"/>
                      </a:schemeClr>
                    </a:solidFill>
                    <a:latin typeface="Garamond"/>
                  </a:endParaRPr>
                </a:p>
              </p:txBody>
            </p:sp>
          </mc:Choice>
          <mc:Fallback xmlns="">
            <p:sp>
              <p:nvSpPr>
                <p:cNvPr id="22" name="Content Placeholder 2">
                  <a:extLst>
                    <a:ext uri="{FF2B5EF4-FFF2-40B4-BE49-F238E27FC236}">
                      <a16:creationId xmlns:a16="http://schemas.microsoft.com/office/drawing/2014/main" id="{E25A96CC-169C-0747-E326-CCF29A92765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76615" y="2435479"/>
                  <a:ext cx="950912" cy="47599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B0B6952-4474-72AF-C53A-404098950133}"/>
              </a:ext>
            </a:extLst>
          </p:cNvPr>
          <p:cNvGrpSpPr/>
          <p:nvPr/>
        </p:nvGrpSpPr>
        <p:grpSpPr>
          <a:xfrm>
            <a:off x="3792141" y="2883325"/>
            <a:ext cx="3332956" cy="1437609"/>
            <a:chOff x="3792141" y="2883325"/>
            <a:chExt cx="3332956" cy="1437609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964FEA9-A2B1-41F4-8916-22D4F4C2499B}"/>
                </a:ext>
              </a:extLst>
            </p:cNvPr>
            <p:cNvSpPr/>
            <p:nvPr/>
          </p:nvSpPr>
          <p:spPr>
            <a:xfrm>
              <a:off x="3792141" y="3284836"/>
              <a:ext cx="2857500" cy="1036098"/>
            </a:xfrm>
            <a:custGeom>
              <a:avLst/>
              <a:gdLst>
                <a:gd name="connsiteX0" fmla="*/ 0 w 2857500"/>
                <a:gd name="connsiteY0" fmla="*/ 68580 h 1783119"/>
                <a:gd name="connsiteX1" fmla="*/ 609600 w 2857500"/>
                <a:gd name="connsiteY1" fmla="*/ 1379220 h 1783119"/>
                <a:gd name="connsiteX2" fmla="*/ 1386840 w 2857500"/>
                <a:gd name="connsiteY2" fmla="*/ 1783080 h 1783119"/>
                <a:gd name="connsiteX3" fmla="*/ 2232660 w 2857500"/>
                <a:gd name="connsiteY3" fmla="*/ 1363980 h 1783119"/>
                <a:gd name="connsiteX4" fmla="*/ 2857500 w 2857500"/>
                <a:gd name="connsiteY4" fmla="*/ 0 h 1783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00" h="1783119">
                  <a:moveTo>
                    <a:pt x="0" y="68580"/>
                  </a:moveTo>
                  <a:cubicBezTo>
                    <a:pt x="189230" y="581025"/>
                    <a:pt x="378460" y="1093470"/>
                    <a:pt x="609600" y="1379220"/>
                  </a:cubicBezTo>
                  <a:cubicBezTo>
                    <a:pt x="840740" y="1664970"/>
                    <a:pt x="1116330" y="1785620"/>
                    <a:pt x="1386840" y="1783080"/>
                  </a:cubicBezTo>
                  <a:cubicBezTo>
                    <a:pt x="1657350" y="1780540"/>
                    <a:pt x="1987550" y="1661160"/>
                    <a:pt x="2232660" y="1363980"/>
                  </a:cubicBezTo>
                  <a:cubicBezTo>
                    <a:pt x="2477770" y="1066800"/>
                    <a:pt x="2667635" y="533400"/>
                    <a:pt x="2857500" y="0"/>
                  </a:cubicBezTo>
                </a:path>
              </a:pathLst>
            </a:custGeom>
            <a:noFill/>
            <a:ln w="19050"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Content Placeholder 2">
                  <a:extLst>
                    <a:ext uri="{FF2B5EF4-FFF2-40B4-BE49-F238E27FC236}">
                      <a16:creationId xmlns:a16="http://schemas.microsoft.com/office/drawing/2014/main" id="{E8B1E145-9F44-8E69-F8A7-9BB6D67B1CF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174185" y="2883325"/>
                  <a:ext cx="950912" cy="475995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»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  <a:defRPr sz="2000">
                      <a:solidFill>
                        <a:srgbClr val="000000"/>
                      </a:solidFill>
                      <a:latin typeface="Garamond"/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2000" dirty="0" smtClean="0">
                            <a:solidFill>
                              <a:schemeClr val="bg2">
                                <a:lumMod val="25000"/>
                              </a:schemeClr>
                            </a:solidFill>
                            <a:latin typeface="Garamond"/>
                          </a:rPr>
                          <m:t>AT</m:t>
                        </m:r>
                        <m:sSub>
                          <m:sSubPr>
                            <m:ctrlPr>
                              <a:rPr lang="en-US" sz="2000" i="1" dirty="0" smtClean="0">
                                <a:solidFill>
                                  <a:schemeClr val="bg2">
                                    <a:lumMod val="2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2000" dirty="0">
                                <a:solidFill>
                                  <a:schemeClr val="bg2">
                                    <a:lumMod val="25000"/>
                                  </a:schemeClr>
                                </a:solidFill>
                                <a:latin typeface="Garamond"/>
                              </a:rPr>
                              <m:t>C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sz="2000" b="0" i="0" dirty="0" smtClean="0">
                                <a:solidFill>
                                  <a:schemeClr val="bg2">
                                    <a:lumMod val="25000"/>
                                  </a:schemeClr>
                                </a:solidFill>
                                <a:latin typeface="Garamond"/>
                              </a:rPr>
                              <m:t>L</m:t>
                            </m:r>
                          </m:sub>
                        </m:sSub>
                      </m:oMath>
                    </m:oMathPara>
                  </a14:m>
                  <a:endParaRPr lang="en-US" sz="1800" dirty="0">
                    <a:solidFill>
                      <a:schemeClr val="bg2">
                        <a:lumMod val="25000"/>
                      </a:schemeClr>
                    </a:solidFill>
                    <a:latin typeface="Garamond"/>
                  </a:endParaRPr>
                </a:p>
              </p:txBody>
            </p:sp>
          </mc:Choice>
          <mc:Fallback xmlns="">
            <p:sp>
              <p:nvSpPr>
                <p:cNvPr id="23" name="Content Placeholder 2">
                  <a:extLst>
                    <a:ext uri="{FF2B5EF4-FFF2-40B4-BE49-F238E27FC236}">
                      <a16:creationId xmlns:a16="http://schemas.microsoft.com/office/drawing/2014/main" id="{E8B1E145-9F44-8E69-F8A7-9BB6D67B1CF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4185" y="2883325"/>
                  <a:ext cx="950912" cy="47599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12646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1E2BD-8A26-8C7F-B39C-D280CE0D5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83A9D9-89FB-CDCC-CA81-93470B56B88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BA5AAC-9A50-F33F-BE95-78A2636766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Short-run vs. the Long-run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6B585F-DF41-C86B-2DD1-79A8583FE54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3282057-07C3-F650-B25D-F6ED6631B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21D56A31-1A96-9D1C-09BA-E01B5A65B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32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2">
                <a:extLst>
                  <a:ext uri="{FF2B5EF4-FFF2-40B4-BE49-F238E27FC236}">
                    <a16:creationId xmlns:a16="http://schemas.microsoft.com/office/drawing/2014/main" id="{27A75413-7522-F2CA-755E-B6408572A0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34201" y="1300900"/>
                <a:ext cx="4797426" cy="49379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400" dirty="0">
                    <a:solidFill>
                      <a:srgbClr val="000000"/>
                    </a:solidFill>
                    <a:latin typeface="Garamond"/>
                  </a:rPr>
                  <a:t>Notice that there are intersections between the SRATC curves:</a:t>
                </a:r>
                <a:endParaRPr lang="en-US" sz="1400" dirty="0">
                  <a:solidFill>
                    <a:srgbClr val="000000"/>
                  </a:solidFill>
                  <a:latin typeface="Garamond"/>
                </a:endParaRPr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>
                    <a:solidFill>
                      <a:srgbClr val="000000"/>
                    </a:solidFill>
                    <a:latin typeface="Garamond"/>
                  </a:rPr>
                  <a:t>If the firm produces less than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Garamond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Garamond"/>
                          </a:rPr>
                          <m:t>A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Garamond"/>
                  </a:rPr>
                  <a:t>, it would choose capacity S.</a:t>
                </a:r>
                <a:endParaRPr lang="en-US" sz="1400" dirty="0">
                  <a:solidFill>
                    <a:srgbClr val="000000"/>
                  </a:solidFill>
                  <a:latin typeface="Garamond"/>
                </a:endParaRPr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>
                    <a:solidFill>
                      <a:srgbClr val="000000"/>
                    </a:solidFill>
                    <a:latin typeface="Garamond"/>
                  </a:rPr>
                  <a:t>If the firm produces more than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Garamond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Garamond"/>
                          </a:rPr>
                          <m:t>A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Garamond"/>
                  </a:rPr>
                  <a:t> but less than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Garamond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US" sz="2000" b="0" i="0" dirty="0" smtClean="0">
                            <a:solidFill>
                              <a:srgbClr val="000000"/>
                            </a:solidFill>
                            <a:latin typeface="Garamond"/>
                          </a:rPr>
                          <m:t>B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Garamond"/>
                  </a:rPr>
                  <a:t>, it would choose capacity M.</a:t>
                </a:r>
                <a:endParaRPr lang="en-US" sz="1400" dirty="0">
                  <a:solidFill>
                    <a:srgbClr val="000000"/>
                  </a:solidFill>
                  <a:latin typeface="Garamond"/>
                </a:endParaRPr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>
                    <a:solidFill>
                      <a:srgbClr val="000000"/>
                    </a:solidFill>
                    <a:latin typeface="Garamond"/>
                  </a:rPr>
                  <a:t>If the firm produces more than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Garamond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US" sz="2000" b="0" i="0" dirty="0" smtClean="0">
                            <a:solidFill>
                              <a:srgbClr val="000000"/>
                            </a:solidFill>
                            <a:latin typeface="Garamond"/>
                          </a:rPr>
                          <m:t>B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Garamond"/>
                  </a:rPr>
                  <a:t>, it would choose capacity L.</a:t>
                </a:r>
              </a:p>
              <a:p>
                <a:pPr lvl="4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sz="1400" dirty="0">
                  <a:solidFill>
                    <a:srgbClr val="000000"/>
                  </a:solidFill>
                  <a:latin typeface="Garamond"/>
                </a:endParaRPr>
              </a:p>
              <a:p>
                <a:pPr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400" dirty="0">
                    <a:solidFill>
                      <a:srgbClr val="000000"/>
                    </a:solidFill>
                    <a:latin typeface="Garamond"/>
                  </a:rPr>
                  <a:t>The long-run average total cost (LRATC) curve forms the lower boundary (or envelope) of the SRATC curves.</a:t>
                </a:r>
              </a:p>
            </p:txBody>
          </p:sp>
        </mc:Choice>
        <mc:Fallback xmlns="">
          <p:sp>
            <p:nvSpPr>
              <p:cNvPr id="2" name="Content Placeholder 2">
                <a:extLst>
                  <a:ext uri="{FF2B5EF4-FFF2-40B4-BE49-F238E27FC236}">
                    <a16:creationId xmlns:a16="http://schemas.microsoft.com/office/drawing/2014/main" id="{27A75413-7522-F2CA-755E-B6408572A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1" y="1300900"/>
                <a:ext cx="4797426" cy="4937975"/>
              </a:xfrm>
              <a:prstGeom prst="rect">
                <a:avLst/>
              </a:prstGeom>
              <a:blipFill>
                <a:blip r:embed="rId2"/>
                <a:stretch>
                  <a:fillRect l="-1781" t="-1605" r="-1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C2037F33-67EE-D635-2FDF-F9D39112444C}"/>
              </a:ext>
            </a:extLst>
          </p:cNvPr>
          <p:cNvGrpSpPr/>
          <p:nvPr/>
        </p:nvGrpSpPr>
        <p:grpSpPr>
          <a:xfrm>
            <a:off x="291702" y="1338906"/>
            <a:ext cx="6925867" cy="4823756"/>
            <a:chOff x="291702" y="1338906"/>
            <a:chExt cx="6925867" cy="482375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2476042-3EB3-2660-A12D-CB3FA6C0F33F}"/>
                </a:ext>
              </a:extLst>
            </p:cNvPr>
            <p:cNvGrpSpPr/>
            <p:nvPr/>
          </p:nvGrpSpPr>
          <p:grpSpPr>
            <a:xfrm>
              <a:off x="291702" y="1338906"/>
              <a:ext cx="6925867" cy="4823756"/>
              <a:chOff x="291702" y="1338906"/>
              <a:chExt cx="6925867" cy="4823756"/>
            </a:xfrm>
          </p:grpSpPr>
          <p:cxnSp>
            <p:nvCxnSpPr>
              <p:cNvPr id="4" name="Straight Arrow Connector 3">
                <a:extLst>
                  <a:ext uri="{FF2B5EF4-FFF2-40B4-BE49-F238E27FC236}">
                    <a16:creationId xmlns:a16="http://schemas.microsoft.com/office/drawing/2014/main" id="{BFE6966A-65BC-843B-1A71-BE8F5ABECAAA}"/>
                  </a:ext>
                </a:extLst>
              </p:cNvPr>
              <p:cNvCxnSpPr/>
              <p:nvPr/>
            </p:nvCxnSpPr>
            <p:spPr>
              <a:xfrm flipV="1">
                <a:off x="600075" y="1714500"/>
                <a:ext cx="0" cy="41910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45808544-F329-C252-F413-3F5A1C2FA0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199" y="5743575"/>
                <a:ext cx="6334126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875B3AC7-4E74-1200-D35F-C573907A6FA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65080" y="5766650"/>
                <a:ext cx="852489" cy="396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1800" dirty="0">
                    <a:solidFill>
                      <a:srgbClr val="000000"/>
                    </a:solidFill>
                    <a:latin typeface="Garamond"/>
                  </a:rPr>
                  <a:t>Output</a:t>
                </a:r>
              </a:p>
            </p:txBody>
          </p:sp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66EF8159-024B-2DD4-909A-9023AAB36F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1702" y="1338906"/>
                <a:ext cx="616745" cy="396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1800" dirty="0">
                    <a:solidFill>
                      <a:srgbClr val="000000"/>
                    </a:solidFill>
                    <a:latin typeface="Garamond"/>
                  </a:rPr>
                  <a:t>Cost</a:t>
                </a: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EABEB76-EC6D-E891-2304-C45FABF86426}"/>
                </a:ext>
              </a:extLst>
            </p:cNvPr>
            <p:cNvGrpSpPr/>
            <p:nvPr/>
          </p:nvGrpSpPr>
          <p:grpSpPr>
            <a:xfrm>
              <a:off x="742951" y="2074817"/>
              <a:ext cx="3356767" cy="1879721"/>
              <a:chOff x="742951" y="2074817"/>
              <a:chExt cx="3356767" cy="1879721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AB4FD6B5-E0DE-754C-87D7-274FD2AF8D15}"/>
                  </a:ext>
                </a:extLst>
              </p:cNvPr>
              <p:cNvSpPr/>
              <p:nvPr/>
            </p:nvSpPr>
            <p:spPr>
              <a:xfrm>
                <a:off x="742951" y="2494770"/>
                <a:ext cx="2857500" cy="1459768"/>
              </a:xfrm>
              <a:custGeom>
                <a:avLst/>
                <a:gdLst>
                  <a:gd name="connsiteX0" fmla="*/ 0 w 2857500"/>
                  <a:gd name="connsiteY0" fmla="*/ 68580 h 1783119"/>
                  <a:gd name="connsiteX1" fmla="*/ 609600 w 2857500"/>
                  <a:gd name="connsiteY1" fmla="*/ 1379220 h 1783119"/>
                  <a:gd name="connsiteX2" fmla="*/ 1386840 w 2857500"/>
                  <a:gd name="connsiteY2" fmla="*/ 1783080 h 1783119"/>
                  <a:gd name="connsiteX3" fmla="*/ 2232660 w 2857500"/>
                  <a:gd name="connsiteY3" fmla="*/ 1363980 h 1783119"/>
                  <a:gd name="connsiteX4" fmla="*/ 2857500 w 2857500"/>
                  <a:gd name="connsiteY4" fmla="*/ 0 h 1783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57500" h="1783119">
                    <a:moveTo>
                      <a:pt x="0" y="68580"/>
                    </a:moveTo>
                    <a:cubicBezTo>
                      <a:pt x="189230" y="581025"/>
                      <a:pt x="378460" y="1093470"/>
                      <a:pt x="609600" y="1379220"/>
                    </a:cubicBezTo>
                    <a:cubicBezTo>
                      <a:pt x="840740" y="1664970"/>
                      <a:pt x="1116330" y="1785620"/>
                      <a:pt x="1386840" y="1783080"/>
                    </a:cubicBezTo>
                    <a:cubicBezTo>
                      <a:pt x="1657350" y="1780540"/>
                      <a:pt x="1987550" y="1661160"/>
                      <a:pt x="2232660" y="1363980"/>
                    </a:cubicBezTo>
                    <a:cubicBezTo>
                      <a:pt x="2477770" y="1066800"/>
                      <a:pt x="2667635" y="533400"/>
                      <a:pt x="2857500" y="0"/>
                    </a:cubicBezTo>
                  </a:path>
                </a:pathLst>
              </a:custGeom>
              <a:noFill/>
              <a:ln w="190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Content Placeholder 2">
                    <a:extLst>
                      <a:ext uri="{FF2B5EF4-FFF2-40B4-BE49-F238E27FC236}">
                        <a16:creationId xmlns:a16="http://schemas.microsoft.com/office/drawing/2014/main" id="{408A0B78-13BA-310D-0CB0-F714B280104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3148806" y="2074817"/>
                    <a:ext cx="950912" cy="47599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342900" indent="-3429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–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–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»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  <a:defRPr sz="2000">
                        <a:solidFill>
                          <a:srgbClr val="000000"/>
                        </a:solidFill>
                        <a:latin typeface="Garamond"/>
                      </a:defRPr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sz="2000" dirty="0" smtClean="0">
                              <a:solidFill>
                                <a:schemeClr val="accent3">
                                  <a:lumMod val="75000"/>
                                </a:schemeClr>
                              </a:solidFill>
                              <a:latin typeface="Garamond"/>
                            </a:rPr>
                            <m:t>AT</m:t>
                          </m:r>
                          <m:sSub>
                            <m:sSubPr>
                              <m:ctrlPr>
                                <a:rPr lang="en-US" sz="2000" i="1" dirty="0" smtClean="0">
                                  <a:solidFill>
                                    <a:schemeClr val="accent3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 sz="2000" dirty="0">
                                  <a:solidFill>
                                    <a:schemeClr val="accent3">
                                      <a:lumMod val="75000"/>
                                    </a:schemeClr>
                                  </a:solidFill>
                                  <a:latin typeface="Garamond"/>
                                </a:rPr>
                                <m:t>C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sz="2000" b="0" i="0" dirty="0" smtClean="0">
                                  <a:solidFill>
                                    <a:schemeClr val="accent3">
                                      <a:lumMod val="75000"/>
                                    </a:schemeClr>
                                  </a:solidFill>
                                  <a:latin typeface="Garamond"/>
                                </a:rPr>
                                <m:t>S</m:t>
                              </m:r>
                            </m:sub>
                          </m:sSub>
                        </m:oMath>
                      </m:oMathPara>
                    </a14:m>
                    <a:endParaRPr lang="en-US" sz="1800" dirty="0">
                      <a:solidFill>
                        <a:schemeClr val="accent3">
                          <a:lumMod val="75000"/>
                        </a:schemeClr>
                      </a:solidFill>
                      <a:latin typeface="Garamond"/>
                    </a:endParaRPr>
                  </a:p>
                </p:txBody>
              </p:sp>
            </mc:Choice>
            <mc:Fallback xmlns="">
              <p:sp>
                <p:nvSpPr>
                  <p:cNvPr id="21" name="Content Placeholder 2">
                    <a:extLst>
                      <a:ext uri="{FF2B5EF4-FFF2-40B4-BE49-F238E27FC236}">
                        <a16:creationId xmlns:a16="http://schemas.microsoft.com/office/drawing/2014/main" id="{408A0B78-13BA-310D-0CB0-F714B280104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48806" y="2074817"/>
                    <a:ext cx="950912" cy="475995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667858C-227F-7C1A-9945-6F701D19E9D1}"/>
                </a:ext>
              </a:extLst>
            </p:cNvPr>
            <p:cNvGrpSpPr/>
            <p:nvPr/>
          </p:nvGrpSpPr>
          <p:grpSpPr>
            <a:xfrm>
              <a:off x="1524003" y="2435479"/>
              <a:ext cx="4403524" cy="2496814"/>
              <a:chOff x="1524003" y="2435479"/>
              <a:chExt cx="4403524" cy="2496814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B13DA49C-C19D-ECEC-A03A-630FB1F273DE}"/>
                  </a:ext>
                </a:extLst>
              </p:cNvPr>
              <p:cNvSpPr/>
              <p:nvPr/>
            </p:nvSpPr>
            <p:spPr>
              <a:xfrm>
                <a:off x="1524003" y="2808841"/>
                <a:ext cx="3909058" cy="2123452"/>
              </a:xfrm>
              <a:custGeom>
                <a:avLst/>
                <a:gdLst>
                  <a:gd name="connsiteX0" fmla="*/ 0 w 2857500"/>
                  <a:gd name="connsiteY0" fmla="*/ 68580 h 1783119"/>
                  <a:gd name="connsiteX1" fmla="*/ 609600 w 2857500"/>
                  <a:gd name="connsiteY1" fmla="*/ 1379220 h 1783119"/>
                  <a:gd name="connsiteX2" fmla="*/ 1386840 w 2857500"/>
                  <a:gd name="connsiteY2" fmla="*/ 1783080 h 1783119"/>
                  <a:gd name="connsiteX3" fmla="*/ 2232660 w 2857500"/>
                  <a:gd name="connsiteY3" fmla="*/ 1363980 h 1783119"/>
                  <a:gd name="connsiteX4" fmla="*/ 2857500 w 2857500"/>
                  <a:gd name="connsiteY4" fmla="*/ 0 h 1783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57500" h="1783119">
                    <a:moveTo>
                      <a:pt x="0" y="68580"/>
                    </a:moveTo>
                    <a:cubicBezTo>
                      <a:pt x="189230" y="581025"/>
                      <a:pt x="378460" y="1093470"/>
                      <a:pt x="609600" y="1379220"/>
                    </a:cubicBezTo>
                    <a:cubicBezTo>
                      <a:pt x="840740" y="1664970"/>
                      <a:pt x="1116330" y="1785620"/>
                      <a:pt x="1386840" y="1783080"/>
                    </a:cubicBezTo>
                    <a:cubicBezTo>
                      <a:pt x="1657350" y="1780540"/>
                      <a:pt x="1987550" y="1661160"/>
                      <a:pt x="2232660" y="1363980"/>
                    </a:cubicBezTo>
                    <a:cubicBezTo>
                      <a:pt x="2477770" y="1066800"/>
                      <a:pt x="2667635" y="533400"/>
                      <a:pt x="2857500" y="0"/>
                    </a:cubicBezTo>
                  </a:path>
                </a:pathLst>
              </a:custGeom>
              <a:noFill/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Content Placeholder 2">
                    <a:extLst>
                      <a:ext uri="{FF2B5EF4-FFF2-40B4-BE49-F238E27FC236}">
                        <a16:creationId xmlns:a16="http://schemas.microsoft.com/office/drawing/2014/main" id="{2F90F0C2-B8BE-DC62-868D-539307167CC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4976615" y="2435479"/>
                    <a:ext cx="950912" cy="47599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342900" indent="-3429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–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–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»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  <a:defRPr sz="2000">
                        <a:solidFill>
                          <a:srgbClr val="000000"/>
                        </a:solidFill>
                        <a:latin typeface="Garamond"/>
                      </a:defRPr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sz="2000" dirty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Garamond"/>
                            </a:rPr>
                            <m:t>AT</m:t>
                          </m:r>
                          <m:sSub>
                            <m:sSubPr>
                              <m:ctrlPr>
                                <a:rPr lang="en-US" sz="2000" i="1" dirty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 sz="2000" dirty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Garamond"/>
                                </a:rPr>
                                <m:t>C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sz="2000" b="0" i="0" dirty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Garamond"/>
                                </a:rPr>
                                <m:t>M</m:t>
                              </m:r>
                            </m:sub>
                          </m:sSub>
                        </m:oMath>
                      </m:oMathPara>
                    </a14:m>
                    <a:endParaRPr lang="en-US" sz="1800" dirty="0">
                      <a:solidFill>
                        <a:schemeClr val="accent1">
                          <a:lumMod val="75000"/>
                        </a:schemeClr>
                      </a:solidFill>
                      <a:latin typeface="Garamond"/>
                    </a:endParaRPr>
                  </a:p>
                </p:txBody>
              </p:sp>
            </mc:Choice>
            <mc:Fallback xmlns="">
              <p:sp>
                <p:nvSpPr>
                  <p:cNvPr id="22" name="Content Placeholder 2">
                    <a:extLst>
                      <a:ext uri="{FF2B5EF4-FFF2-40B4-BE49-F238E27FC236}">
                        <a16:creationId xmlns:a16="http://schemas.microsoft.com/office/drawing/2014/main" id="{2F90F0C2-B8BE-DC62-868D-539307167CC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76615" y="2435479"/>
                    <a:ext cx="950912" cy="475995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266094DF-AD98-7647-1EA1-AAEEE1BCB32F}"/>
                </a:ext>
              </a:extLst>
            </p:cNvPr>
            <p:cNvGrpSpPr/>
            <p:nvPr/>
          </p:nvGrpSpPr>
          <p:grpSpPr>
            <a:xfrm>
              <a:off x="3792141" y="2883325"/>
              <a:ext cx="3332956" cy="1437609"/>
              <a:chOff x="3792141" y="2883325"/>
              <a:chExt cx="3332956" cy="1437609"/>
            </a:xfrm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F795915E-5299-F93F-56E8-602B310A8238}"/>
                  </a:ext>
                </a:extLst>
              </p:cNvPr>
              <p:cNvSpPr/>
              <p:nvPr/>
            </p:nvSpPr>
            <p:spPr>
              <a:xfrm>
                <a:off x="3792141" y="3284836"/>
                <a:ext cx="2857500" cy="1036098"/>
              </a:xfrm>
              <a:custGeom>
                <a:avLst/>
                <a:gdLst>
                  <a:gd name="connsiteX0" fmla="*/ 0 w 2857500"/>
                  <a:gd name="connsiteY0" fmla="*/ 68580 h 1783119"/>
                  <a:gd name="connsiteX1" fmla="*/ 609600 w 2857500"/>
                  <a:gd name="connsiteY1" fmla="*/ 1379220 h 1783119"/>
                  <a:gd name="connsiteX2" fmla="*/ 1386840 w 2857500"/>
                  <a:gd name="connsiteY2" fmla="*/ 1783080 h 1783119"/>
                  <a:gd name="connsiteX3" fmla="*/ 2232660 w 2857500"/>
                  <a:gd name="connsiteY3" fmla="*/ 1363980 h 1783119"/>
                  <a:gd name="connsiteX4" fmla="*/ 2857500 w 2857500"/>
                  <a:gd name="connsiteY4" fmla="*/ 0 h 1783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57500" h="1783119">
                    <a:moveTo>
                      <a:pt x="0" y="68580"/>
                    </a:moveTo>
                    <a:cubicBezTo>
                      <a:pt x="189230" y="581025"/>
                      <a:pt x="378460" y="1093470"/>
                      <a:pt x="609600" y="1379220"/>
                    </a:cubicBezTo>
                    <a:cubicBezTo>
                      <a:pt x="840740" y="1664970"/>
                      <a:pt x="1116330" y="1785620"/>
                      <a:pt x="1386840" y="1783080"/>
                    </a:cubicBezTo>
                    <a:cubicBezTo>
                      <a:pt x="1657350" y="1780540"/>
                      <a:pt x="1987550" y="1661160"/>
                      <a:pt x="2232660" y="1363980"/>
                    </a:cubicBezTo>
                    <a:cubicBezTo>
                      <a:pt x="2477770" y="1066800"/>
                      <a:pt x="2667635" y="533400"/>
                      <a:pt x="2857500" y="0"/>
                    </a:cubicBezTo>
                  </a:path>
                </a:pathLst>
              </a:custGeom>
              <a:noFill/>
              <a:ln w="1905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Content Placeholder 2">
                    <a:extLst>
                      <a:ext uri="{FF2B5EF4-FFF2-40B4-BE49-F238E27FC236}">
                        <a16:creationId xmlns:a16="http://schemas.microsoft.com/office/drawing/2014/main" id="{1994F07A-0803-6B80-0718-85E118AE046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6174185" y="2883325"/>
                    <a:ext cx="950912" cy="475995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342900" indent="-3429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–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–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»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  <a:defRPr sz="2000">
                        <a:solidFill>
                          <a:srgbClr val="000000"/>
                        </a:solidFill>
                        <a:latin typeface="Garamond"/>
                      </a:defRPr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sz="2000" dirty="0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Garamond"/>
                            </a:rPr>
                            <m:t>AT</m:t>
                          </m:r>
                          <m:sSub>
                            <m:sSubPr>
                              <m:ctrlPr>
                                <a:rPr lang="en-US" sz="2000" i="1" dirty="0" smtClean="0">
                                  <a:solidFill>
                                    <a:schemeClr val="bg2">
                                      <a:lumMod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 sz="2000" dirty="0">
                                  <a:solidFill>
                                    <a:schemeClr val="bg2">
                                      <a:lumMod val="25000"/>
                                    </a:schemeClr>
                                  </a:solidFill>
                                  <a:latin typeface="Garamond"/>
                                </a:rPr>
                                <m:t>C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sz="2000" b="0" i="0" dirty="0" smtClean="0">
                                  <a:solidFill>
                                    <a:schemeClr val="bg2">
                                      <a:lumMod val="25000"/>
                                    </a:schemeClr>
                                  </a:solidFill>
                                  <a:latin typeface="Garamond"/>
                                </a:rPr>
                                <m:t>L</m:t>
                              </m:r>
                            </m:sub>
                          </m:sSub>
                        </m:oMath>
                      </m:oMathPara>
                    </a14:m>
                    <a:endParaRPr lang="en-US" sz="1800" dirty="0">
                      <a:solidFill>
                        <a:schemeClr val="bg2">
                          <a:lumMod val="25000"/>
                        </a:schemeClr>
                      </a:solidFill>
                      <a:latin typeface="Garamond"/>
                    </a:endParaRPr>
                  </a:p>
                </p:txBody>
              </p:sp>
            </mc:Choice>
            <mc:Fallback xmlns="">
              <p:sp>
                <p:nvSpPr>
                  <p:cNvPr id="23" name="Content Placeholder 2">
                    <a:extLst>
                      <a:ext uri="{FF2B5EF4-FFF2-40B4-BE49-F238E27FC236}">
                        <a16:creationId xmlns:a16="http://schemas.microsoft.com/office/drawing/2014/main" id="{1994F07A-0803-6B80-0718-85E118AE046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74185" y="2883325"/>
                    <a:ext cx="950912" cy="475995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E7B5002-6A60-225E-CE90-E91062118AF3}"/>
              </a:ext>
            </a:extLst>
          </p:cNvPr>
          <p:cNvGrpSpPr/>
          <p:nvPr/>
        </p:nvGrpSpPr>
        <p:grpSpPr>
          <a:xfrm>
            <a:off x="1669256" y="3954538"/>
            <a:ext cx="671513" cy="2249926"/>
            <a:chOff x="1669256" y="3954538"/>
            <a:chExt cx="671513" cy="2249926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C6D7DC3-FD41-094C-AFE2-8A3F51DAF770}"/>
                </a:ext>
              </a:extLst>
            </p:cNvPr>
            <p:cNvCxnSpPr/>
            <p:nvPr/>
          </p:nvCxnSpPr>
          <p:spPr>
            <a:xfrm>
              <a:off x="2005013" y="3954538"/>
              <a:ext cx="0" cy="1789037"/>
            </a:xfrm>
            <a:prstGeom prst="line">
              <a:avLst/>
            </a:prstGeom>
            <a:ln w="6350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Content Placeholder 2">
                  <a:extLst>
                    <a:ext uri="{FF2B5EF4-FFF2-40B4-BE49-F238E27FC236}">
                      <a16:creationId xmlns:a16="http://schemas.microsoft.com/office/drawing/2014/main" id="{87D3ECDF-75BE-948D-44BE-6D548A3FF71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69256" y="5714143"/>
                  <a:ext cx="671513" cy="49032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»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  <a:defRPr sz="2000">
                      <a:solidFill>
                        <a:srgbClr val="000000"/>
                      </a:solidFill>
                      <a:latin typeface="Garamond"/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80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1800" dirty="0">
                                <a:solidFill>
                                  <a:srgbClr val="000000"/>
                                </a:solidFill>
                                <a:latin typeface="Garamond"/>
                              </a:rPr>
                              <m:t>Q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sz="1800" b="0" i="0" dirty="0" smtClean="0">
                                <a:solidFill>
                                  <a:srgbClr val="000000"/>
                                </a:solidFill>
                                <a:latin typeface="Garamond"/>
                              </a:rPr>
                              <m:t>A</m:t>
                            </m:r>
                            <m:r>
                              <m:rPr>
                                <m:nor/>
                              </m:rPr>
                              <a:rPr lang="en-US" sz="1800" dirty="0">
                                <a:solidFill>
                                  <a:srgbClr val="000000"/>
                                </a:solidFill>
                                <a:latin typeface="Garamond"/>
                              </a:rPr>
                              <m:t> </m:t>
                            </m:r>
                          </m:sub>
                        </m:sSub>
                      </m:oMath>
                    </m:oMathPara>
                  </a14:m>
                  <a:endParaRPr lang="en-US" sz="1800" dirty="0">
                    <a:solidFill>
                      <a:srgbClr val="000000"/>
                    </a:solidFill>
                    <a:latin typeface="Garamond"/>
                  </a:endParaRPr>
                </a:p>
              </p:txBody>
            </p:sp>
          </mc:Choice>
          <mc:Fallback xmlns="">
            <p:sp>
              <p:nvSpPr>
                <p:cNvPr id="27" name="Content Placeholder 2">
                  <a:extLst>
                    <a:ext uri="{FF2B5EF4-FFF2-40B4-BE49-F238E27FC236}">
                      <a16:creationId xmlns:a16="http://schemas.microsoft.com/office/drawing/2014/main" id="{87D3ECDF-75BE-948D-44BE-6D548A3FF71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9256" y="5714143"/>
                  <a:ext cx="671513" cy="490321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8CE2B2B-60AA-A251-3393-E1FBBFA0700D}"/>
              </a:ext>
            </a:extLst>
          </p:cNvPr>
          <p:cNvGrpSpPr/>
          <p:nvPr/>
        </p:nvGrpSpPr>
        <p:grpSpPr>
          <a:xfrm>
            <a:off x="4398168" y="4264101"/>
            <a:ext cx="671513" cy="1940363"/>
            <a:chOff x="4398168" y="4264101"/>
            <a:chExt cx="671513" cy="1940363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8043229-9AA8-570D-D0F2-3952BD6D5C56}"/>
                </a:ext>
              </a:extLst>
            </p:cNvPr>
            <p:cNvCxnSpPr>
              <a:cxnSpLocks/>
            </p:cNvCxnSpPr>
            <p:nvPr/>
          </p:nvCxnSpPr>
          <p:spPr>
            <a:xfrm>
              <a:off x="4733925" y="4264101"/>
              <a:ext cx="0" cy="1479474"/>
            </a:xfrm>
            <a:prstGeom prst="line">
              <a:avLst/>
            </a:prstGeom>
            <a:ln w="6350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Content Placeholder 2">
                  <a:extLst>
                    <a:ext uri="{FF2B5EF4-FFF2-40B4-BE49-F238E27FC236}">
                      <a16:creationId xmlns:a16="http://schemas.microsoft.com/office/drawing/2014/main" id="{2C53AD0C-1C2B-957D-0750-C171D14901E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398168" y="5714143"/>
                  <a:ext cx="671513" cy="49032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»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  <a:defRPr sz="2000">
                      <a:solidFill>
                        <a:srgbClr val="000000"/>
                      </a:solidFill>
                      <a:latin typeface="Garamond"/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80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1800" dirty="0">
                                <a:solidFill>
                                  <a:srgbClr val="000000"/>
                                </a:solidFill>
                                <a:latin typeface="Garamond"/>
                              </a:rPr>
                              <m:t>Q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sz="1800" b="0" i="0" dirty="0" smtClean="0">
                                <a:solidFill>
                                  <a:srgbClr val="000000"/>
                                </a:solidFill>
                                <a:latin typeface="Garamond"/>
                              </a:rPr>
                              <m:t>B</m:t>
                            </m:r>
                            <m:r>
                              <m:rPr>
                                <m:nor/>
                              </m:rPr>
                              <a:rPr lang="en-US" sz="1800" dirty="0">
                                <a:solidFill>
                                  <a:srgbClr val="000000"/>
                                </a:solidFill>
                                <a:latin typeface="Garamond"/>
                              </a:rPr>
                              <m:t> </m:t>
                            </m:r>
                          </m:sub>
                        </m:sSub>
                      </m:oMath>
                    </m:oMathPara>
                  </a14:m>
                  <a:endParaRPr lang="en-US" sz="1800" dirty="0">
                    <a:solidFill>
                      <a:srgbClr val="000000"/>
                    </a:solidFill>
                    <a:latin typeface="Garamond"/>
                  </a:endParaRPr>
                </a:p>
              </p:txBody>
            </p:sp>
          </mc:Choice>
          <mc:Fallback xmlns="">
            <p:sp>
              <p:nvSpPr>
                <p:cNvPr id="28" name="Content Placeholder 2">
                  <a:extLst>
                    <a:ext uri="{FF2B5EF4-FFF2-40B4-BE49-F238E27FC236}">
                      <a16:creationId xmlns:a16="http://schemas.microsoft.com/office/drawing/2014/main" id="{2C53AD0C-1C2B-957D-0750-C171D14901E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8168" y="5714143"/>
                  <a:ext cx="671513" cy="490321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2EA7987-E601-A28D-E312-F739EF4A2657}"/>
              </a:ext>
            </a:extLst>
          </p:cNvPr>
          <p:cNvGrpSpPr/>
          <p:nvPr/>
        </p:nvGrpSpPr>
        <p:grpSpPr>
          <a:xfrm>
            <a:off x="736600" y="2571750"/>
            <a:ext cx="5918200" cy="2374859"/>
            <a:chOff x="736600" y="2571750"/>
            <a:chExt cx="5918200" cy="2374859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00C2D12-6458-4B7C-D989-52CC7014D600}"/>
                </a:ext>
              </a:extLst>
            </p:cNvPr>
            <p:cNvSpPr/>
            <p:nvPr/>
          </p:nvSpPr>
          <p:spPr>
            <a:xfrm>
              <a:off x="4743450" y="3282950"/>
              <a:ext cx="1911350" cy="1048269"/>
            </a:xfrm>
            <a:custGeom>
              <a:avLst/>
              <a:gdLst>
                <a:gd name="connsiteX0" fmla="*/ 0 w 1911350"/>
                <a:gd name="connsiteY0" fmla="*/ 977900 h 1048269"/>
                <a:gd name="connsiteX1" fmla="*/ 330200 w 1911350"/>
                <a:gd name="connsiteY1" fmla="*/ 1047750 h 1048269"/>
                <a:gd name="connsiteX2" fmla="*/ 774700 w 1911350"/>
                <a:gd name="connsiteY2" fmla="*/ 1003300 h 1048269"/>
                <a:gd name="connsiteX3" fmla="*/ 1143000 w 1911350"/>
                <a:gd name="connsiteY3" fmla="*/ 889000 h 1048269"/>
                <a:gd name="connsiteX4" fmla="*/ 1549400 w 1911350"/>
                <a:gd name="connsiteY4" fmla="*/ 552450 h 1048269"/>
                <a:gd name="connsiteX5" fmla="*/ 1911350 w 1911350"/>
                <a:gd name="connsiteY5" fmla="*/ 0 h 1048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11350" h="1048269">
                  <a:moveTo>
                    <a:pt x="0" y="977900"/>
                  </a:moveTo>
                  <a:cubicBezTo>
                    <a:pt x="100541" y="1010708"/>
                    <a:pt x="201083" y="1043517"/>
                    <a:pt x="330200" y="1047750"/>
                  </a:cubicBezTo>
                  <a:cubicBezTo>
                    <a:pt x="459317" y="1051983"/>
                    <a:pt x="639233" y="1029758"/>
                    <a:pt x="774700" y="1003300"/>
                  </a:cubicBezTo>
                  <a:cubicBezTo>
                    <a:pt x="910167" y="976842"/>
                    <a:pt x="1013883" y="964142"/>
                    <a:pt x="1143000" y="889000"/>
                  </a:cubicBezTo>
                  <a:cubicBezTo>
                    <a:pt x="1272117" y="813858"/>
                    <a:pt x="1421342" y="700617"/>
                    <a:pt x="1549400" y="552450"/>
                  </a:cubicBezTo>
                  <a:cubicBezTo>
                    <a:pt x="1677458" y="404283"/>
                    <a:pt x="1794404" y="202141"/>
                    <a:pt x="1911350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15D28DB-1BC6-C0DF-1830-554EBA5001CD}"/>
                </a:ext>
              </a:extLst>
            </p:cNvPr>
            <p:cNvSpPr/>
            <p:nvPr/>
          </p:nvSpPr>
          <p:spPr>
            <a:xfrm>
              <a:off x="736600" y="2571750"/>
              <a:ext cx="1260551" cy="1405143"/>
            </a:xfrm>
            <a:custGeom>
              <a:avLst/>
              <a:gdLst>
                <a:gd name="connsiteX0" fmla="*/ 0 w 1260551"/>
                <a:gd name="connsiteY0" fmla="*/ 0 h 1405143"/>
                <a:gd name="connsiteX1" fmla="*/ 222250 w 1260551"/>
                <a:gd name="connsiteY1" fmla="*/ 425450 h 1405143"/>
                <a:gd name="connsiteX2" fmla="*/ 387350 w 1260551"/>
                <a:gd name="connsiteY2" fmla="*/ 768350 h 1405143"/>
                <a:gd name="connsiteX3" fmla="*/ 590550 w 1260551"/>
                <a:gd name="connsiteY3" fmla="*/ 1054100 h 1405143"/>
                <a:gd name="connsiteX4" fmla="*/ 844550 w 1260551"/>
                <a:gd name="connsiteY4" fmla="*/ 1263650 h 1405143"/>
                <a:gd name="connsiteX5" fmla="*/ 1200150 w 1260551"/>
                <a:gd name="connsiteY5" fmla="*/ 1390650 h 1405143"/>
                <a:gd name="connsiteX6" fmla="*/ 1257300 w 1260551"/>
                <a:gd name="connsiteY6" fmla="*/ 1397000 h 1405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0551" h="1405143">
                  <a:moveTo>
                    <a:pt x="0" y="0"/>
                  </a:moveTo>
                  <a:cubicBezTo>
                    <a:pt x="78846" y="148696"/>
                    <a:pt x="157692" y="297392"/>
                    <a:pt x="222250" y="425450"/>
                  </a:cubicBezTo>
                  <a:cubicBezTo>
                    <a:pt x="286808" y="553508"/>
                    <a:pt x="325967" y="663575"/>
                    <a:pt x="387350" y="768350"/>
                  </a:cubicBezTo>
                  <a:cubicBezTo>
                    <a:pt x="448733" y="873125"/>
                    <a:pt x="514350" y="971550"/>
                    <a:pt x="590550" y="1054100"/>
                  </a:cubicBezTo>
                  <a:cubicBezTo>
                    <a:pt x="666750" y="1136650"/>
                    <a:pt x="742950" y="1207558"/>
                    <a:pt x="844550" y="1263650"/>
                  </a:cubicBezTo>
                  <a:cubicBezTo>
                    <a:pt x="946150" y="1319742"/>
                    <a:pt x="1131359" y="1368425"/>
                    <a:pt x="1200150" y="1390650"/>
                  </a:cubicBezTo>
                  <a:cubicBezTo>
                    <a:pt x="1268941" y="1412875"/>
                    <a:pt x="1263120" y="1404937"/>
                    <a:pt x="1257300" y="139700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239F1174-FDA6-594D-DE2D-E71EA591F16B}"/>
                </a:ext>
              </a:extLst>
            </p:cNvPr>
            <p:cNvSpPr/>
            <p:nvPr/>
          </p:nvSpPr>
          <p:spPr>
            <a:xfrm>
              <a:off x="2009775" y="3957638"/>
              <a:ext cx="2733675" cy="988971"/>
            </a:xfrm>
            <a:custGeom>
              <a:avLst/>
              <a:gdLst>
                <a:gd name="connsiteX0" fmla="*/ 0 w 2733675"/>
                <a:gd name="connsiteY0" fmla="*/ 0 h 988971"/>
                <a:gd name="connsiteX1" fmla="*/ 142875 w 2733675"/>
                <a:gd name="connsiteY1" fmla="*/ 247650 h 988971"/>
                <a:gd name="connsiteX2" fmla="*/ 276225 w 2733675"/>
                <a:gd name="connsiteY2" fmla="*/ 433387 h 988971"/>
                <a:gd name="connsiteX3" fmla="*/ 481013 w 2733675"/>
                <a:gd name="connsiteY3" fmla="*/ 628650 h 988971"/>
                <a:gd name="connsiteX4" fmla="*/ 709613 w 2733675"/>
                <a:gd name="connsiteY4" fmla="*/ 776287 h 988971"/>
                <a:gd name="connsiteX5" fmla="*/ 938213 w 2733675"/>
                <a:gd name="connsiteY5" fmla="*/ 904875 h 988971"/>
                <a:gd name="connsiteX6" fmla="*/ 1276350 w 2733675"/>
                <a:gd name="connsiteY6" fmla="*/ 985837 h 988971"/>
                <a:gd name="connsiteX7" fmla="*/ 1624013 w 2733675"/>
                <a:gd name="connsiteY7" fmla="*/ 966787 h 988971"/>
                <a:gd name="connsiteX8" fmla="*/ 1871663 w 2733675"/>
                <a:gd name="connsiteY8" fmla="*/ 914400 h 988971"/>
                <a:gd name="connsiteX9" fmla="*/ 2119313 w 2733675"/>
                <a:gd name="connsiteY9" fmla="*/ 814387 h 988971"/>
                <a:gd name="connsiteX10" fmla="*/ 2371725 w 2733675"/>
                <a:gd name="connsiteY10" fmla="*/ 661987 h 988971"/>
                <a:gd name="connsiteX11" fmla="*/ 2576513 w 2733675"/>
                <a:gd name="connsiteY11" fmla="*/ 471487 h 988971"/>
                <a:gd name="connsiteX12" fmla="*/ 2733675 w 2733675"/>
                <a:gd name="connsiteY12" fmla="*/ 290512 h 988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733675" h="988971">
                  <a:moveTo>
                    <a:pt x="0" y="0"/>
                  </a:moveTo>
                  <a:cubicBezTo>
                    <a:pt x="48419" y="87709"/>
                    <a:pt x="96838" y="175419"/>
                    <a:pt x="142875" y="247650"/>
                  </a:cubicBezTo>
                  <a:cubicBezTo>
                    <a:pt x="188912" y="319881"/>
                    <a:pt x="219869" y="369887"/>
                    <a:pt x="276225" y="433387"/>
                  </a:cubicBezTo>
                  <a:cubicBezTo>
                    <a:pt x="332581" y="496887"/>
                    <a:pt x="408782" y="571500"/>
                    <a:pt x="481013" y="628650"/>
                  </a:cubicBezTo>
                  <a:cubicBezTo>
                    <a:pt x="553244" y="685800"/>
                    <a:pt x="633413" y="730250"/>
                    <a:pt x="709613" y="776287"/>
                  </a:cubicBezTo>
                  <a:cubicBezTo>
                    <a:pt x="785813" y="822325"/>
                    <a:pt x="843757" y="869950"/>
                    <a:pt x="938213" y="904875"/>
                  </a:cubicBezTo>
                  <a:cubicBezTo>
                    <a:pt x="1032669" y="939800"/>
                    <a:pt x="1162050" y="975518"/>
                    <a:pt x="1276350" y="985837"/>
                  </a:cubicBezTo>
                  <a:cubicBezTo>
                    <a:pt x="1390650" y="996156"/>
                    <a:pt x="1524794" y="978693"/>
                    <a:pt x="1624013" y="966787"/>
                  </a:cubicBezTo>
                  <a:cubicBezTo>
                    <a:pt x="1723232" y="954881"/>
                    <a:pt x="1789113" y="939800"/>
                    <a:pt x="1871663" y="914400"/>
                  </a:cubicBezTo>
                  <a:cubicBezTo>
                    <a:pt x="1954213" y="889000"/>
                    <a:pt x="2035969" y="856456"/>
                    <a:pt x="2119313" y="814387"/>
                  </a:cubicBezTo>
                  <a:cubicBezTo>
                    <a:pt x="2202657" y="772318"/>
                    <a:pt x="2295525" y="719137"/>
                    <a:pt x="2371725" y="661987"/>
                  </a:cubicBezTo>
                  <a:cubicBezTo>
                    <a:pt x="2447925" y="604837"/>
                    <a:pt x="2516188" y="533400"/>
                    <a:pt x="2576513" y="471487"/>
                  </a:cubicBezTo>
                  <a:cubicBezTo>
                    <a:pt x="2636838" y="409575"/>
                    <a:pt x="2685256" y="350043"/>
                    <a:pt x="2733675" y="290512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E00AA55B-24C9-8A58-EFED-B32255F7AA12}"/>
              </a:ext>
            </a:extLst>
          </p:cNvPr>
          <p:cNvSpPr txBox="1">
            <a:spLocks/>
          </p:cNvSpPr>
          <p:nvPr/>
        </p:nvSpPr>
        <p:spPr>
          <a:xfrm>
            <a:off x="630337" y="2169952"/>
            <a:ext cx="950912" cy="475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1800" b="1" dirty="0">
                <a:solidFill>
                  <a:srgbClr val="FF0000"/>
                </a:solidFill>
                <a:latin typeface="Garamond"/>
              </a:rPr>
              <a:t>LRATC</a:t>
            </a:r>
          </a:p>
        </p:txBody>
      </p:sp>
    </p:spTree>
    <p:extLst>
      <p:ext uri="{BB962C8B-B14F-4D97-AF65-F5344CB8AC3E}">
        <p14:creationId xmlns:p14="http://schemas.microsoft.com/office/powerpoint/2010/main" val="340130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D2ABC-ACF8-BEAD-DCC3-A0900500F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36AA962-E694-3888-AE85-91D5C3B885C0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6A23D92-09F9-F7DC-633A-EE9F0EF98C5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Short-run vs. the Long-run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B621FC-064C-F058-DD76-AC7699F327EC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7C8DD819-B70C-788C-1A1C-0D37FE332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CA7D9956-8AEC-065B-CC4F-48BCD5824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33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FB50B9C-7657-7225-B38B-0778BF6147B4}"/>
              </a:ext>
            </a:extLst>
          </p:cNvPr>
          <p:cNvSpPr txBox="1">
            <a:spLocks/>
          </p:cNvSpPr>
          <p:nvPr/>
        </p:nvSpPr>
        <p:spPr>
          <a:xfrm>
            <a:off x="5560584" y="1300900"/>
            <a:ext cx="6171043" cy="493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In the real world, there are many possible capacity choices, not just S, M, and L.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Notice some facts about the LRATC curve: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The LR cost decreases as output increases when output is low (Economy of Scale)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The LR cost is constant when output is at a moderate level (Constant Returns to Scale)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The LR cost increases with output when output is high (Diseconomy of Scale)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C5DD876-F1EC-5F62-AF9A-5C8E420AF138}"/>
              </a:ext>
            </a:extLst>
          </p:cNvPr>
          <p:cNvGrpSpPr/>
          <p:nvPr/>
        </p:nvGrpSpPr>
        <p:grpSpPr>
          <a:xfrm>
            <a:off x="291702" y="1338906"/>
            <a:ext cx="5202638" cy="4823756"/>
            <a:chOff x="291702" y="1338906"/>
            <a:chExt cx="5202638" cy="482375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3F71D05-F678-A6E4-E1C5-874ECDA2A13A}"/>
                </a:ext>
              </a:extLst>
            </p:cNvPr>
            <p:cNvGrpSpPr/>
            <p:nvPr/>
          </p:nvGrpSpPr>
          <p:grpSpPr>
            <a:xfrm>
              <a:off x="291702" y="1338906"/>
              <a:ext cx="5118500" cy="4823756"/>
              <a:chOff x="291702" y="1338906"/>
              <a:chExt cx="6776640" cy="4823756"/>
            </a:xfrm>
          </p:grpSpPr>
          <p:cxnSp>
            <p:nvCxnSpPr>
              <p:cNvPr id="4" name="Straight Arrow Connector 3">
                <a:extLst>
                  <a:ext uri="{FF2B5EF4-FFF2-40B4-BE49-F238E27FC236}">
                    <a16:creationId xmlns:a16="http://schemas.microsoft.com/office/drawing/2014/main" id="{5F2968EC-18BD-50BE-E2E0-9D635CE7771E}"/>
                  </a:ext>
                </a:extLst>
              </p:cNvPr>
              <p:cNvCxnSpPr/>
              <p:nvPr/>
            </p:nvCxnSpPr>
            <p:spPr>
              <a:xfrm flipV="1">
                <a:off x="600075" y="1714500"/>
                <a:ext cx="0" cy="41910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59E46BB8-0936-911B-F5BE-80C960C225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199" y="5743575"/>
                <a:ext cx="6334126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3ACC3949-21F0-65D2-D333-245DD96E40E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48100" y="5766650"/>
                <a:ext cx="1120242" cy="396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1800" dirty="0">
                    <a:solidFill>
                      <a:srgbClr val="000000"/>
                    </a:solidFill>
                    <a:latin typeface="Garamond"/>
                  </a:rPr>
                  <a:t>Output</a:t>
                </a:r>
              </a:p>
            </p:txBody>
          </p:sp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BEF0043E-1BA8-C1B2-A600-807828B9100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1702" y="1338906"/>
                <a:ext cx="822324" cy="3960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1800" dirty="0">
                    <a:solidFill>
                      <a:srgbClr val="000000"/>
                    </a:solidFill>
                    <a:latin typeface="Garamond"/>
                  </a:rPr>
                  <a:t>Cost</a:t>
                </a:r>
              </a:p>
            </p:txBody>
          </p:sp>
        </p:grpSp>
        <p:sp>
          <p:nvSpPr>
            <p:cNvPr id="42" name="Arc 4">
              <a:extLst>
                <a:ext uri="{FF2B5EF4-FFF2-40B4-BE49-F238E27FC236}">
                  <a16:creationId xmlns:a16="http://schemas.microsoft.com/office/drawing/2014/main" id="{6F650564-6DC4-D97F-C781-550BCC22A6F7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884241" y="3286403"/>
              <a:ext cx="1222375" cy="833437"/>
            </a:xfrm>
            <a:custGeom>
              <a:avLst/>
              <a:gdLst>
                <a:gd name="T0" fmla="*/ 0 w 40309"/>
                <a:gd name="T1" fmla="*/ 2147483647 h 21600"/>
                <a:gd name="T2" fmla="*/ 2147483647 w 40309"/>
                <a:gd name="T3" fmla="*/ 2147483647 h 21600"/>
                <a:gd name="T4" fmla="*/ 2147483647 w 4030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40309"/>
                <a:gd name="T10" fmla="*/ 0 h 21600"/>
                <a:gd name="T11" fmla="*/ 40309 w 403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309" h="21600" fill="none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</a:path>
                <a:path w="40309" h="21600" stroke="0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  <a:lnTo>
                    <a:pt x="20174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43" name="Arc 35">
              <a:extLst>
                <a:ext uri="{FF2B5EF4-FFF2-40B4-BE49-F238E27FC236}">
                  <a16:creationId xmlns:a16="http://schemas.microsoft.com/office/drawing/2014/main" id="{04E96778-8DE4-025A-97C4-FC54E0F8766E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1036641" y="3538814"/>
              <a:ext cx="1222375" cy="833438"/>
            </a:xfrm>
            <a:custGeom>
              <a:avLst/>
              <a:gdLst>
                <a:gd name="T0" fmla="*/ 0 w 40309"/>
                <a:gd name="T1" fmla="*/ 2147483647 h 21600"/>
                <a:gd name="T2" fmla="*/ 2147483647 w 40309"/>
                <a:gd name="T3" fmla="*/ 2147483647 h 21600"/>
                <a:gd name="T4" fmla="*/ 2147483647 w 4030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40309"/>
                <a:gd name="T10" fmla="*/ 0 h 21600"/>
                <a:gd name="T11" fmla="*/ 40309 w 403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309" h="21600" fill="none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</a:path>
                <a:path w="40309" h="21600" stroke="0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  <a:lnTo>
                    <a:pt x="20174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44" name="Arc 36">
              <a:extLst>
                <a:ext uri="{FF2B5EF4-FFF2-40B4-BE49-F238E27FC236}">
                  <a16:creationId xmlns:a16="http://schemas.microsoft.com/office/drawing/2014/main" id="{A7186323-A12B-2470-1BBA-02B198A7B923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1282703" y="3751539"/>
              <a:ext cx="1222375" cy="833438"/>
            </a:xfrm>
            <a:custGeom>
              <a:avLst/>
              <a:gdLst>
                <a:gd name="T0" fmla="*/ 0 w 40309"/>
                <a:gd name="T1" fmla="*/ 2147483647 h 21600"/>
                <a:gd name="T2" fmla="*/ 2147483647 w 40309"/>
                <a:gd name="T3" fmla="*/ 2147483647 h 21600"/>
                <a:gd name="T4" fmla="*/ 2147483647 w 4030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40309"/>
                <a:gd name="T10" fmla="*/ 0 h 21600"/>
                <a:gd name="T11" fmla="*/ 40309 w 403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309" h="21600" fill="none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</a:path>
                <a:path w="40309" h="21600" stroke="0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  <a:lnTo>
                    <a:pt x="20174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45" name="Arc 37">
              <a:extLst>
                <a:ext uri="{FF2B5EF4-FFF2-40B4-BE49-F238E27FC236}">
                  <a16:creationId xmlns:a16="http://schemas.microsoft.com/office/drawing/2014/main" id="{F21A121D-1EEB-058D-96BF-960BDFB226E3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1514478" y="3849964"/>
              <a:ext cx="1222375" cy="833438"/>
            </a:xfrm>
            <a:custGeom>
              <a:avLst/>
              <a:gdLst>
                <a:gd name="T0" fmla="*/ 0 w 40309"/>
                <a:gd name="T1" fmla="*/ 2147483647 h 21600"/>
                <a:gd name="T2" fmla="*/ 2147483647 w 40309"/>
                <a:gd name="T3" fmla="*/ 2147483647 h 21600"/>
                <a:gd name="T4" fmla="*/ 2147483647 w 4030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40309"/>
                <a:gd name="T10" fmla="*/ 0 h 21600"/>
                <a:gd name="T11" fmla="*/ 40309 w 403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309" h="21600" fill="none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</a:path>
                <a:path w="40309" h="21600" stroke="0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  <a:lnTo>
                    <a:pt x="20174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46" name="Arc 38">
              <a:extLst>
                <a:ext uri="{FF2B5EF4-FFF2-40B4-BE49-F238E27FC236}">
                  <a16:creationId xmlns:a16="http://schemas.microsoft.com/office/drawing/2014/main" id="{1E861DD8-5F3A-0B10-36AB-A98782B183DD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1847853" y="3888064"/>
              <a:ext cx="1222375" cy="833438"/>
            </a:xfrm>
            <a:custGeom>
              <a:avLst/>
              <a:gdLst>
                <a:gd name="T0" fmla="*/ 0 w 40309"/>
                <a:gd name="T1" fmla="*/ 2147483647 h 21600"/>
                <a:gd name="T2" fmla="*/ 2147483647 w 40309"/>
                <a:gd name="T3" fmla="*/ 2147483647 h 21600"/>
                <a:gd name="T4" fmla="*/ 2147483647 w 4030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40309"/>
                <a:gd name="T10" fmla="*/ 0 h 21600"/>
                <a:gd name="T11" fmla="*/ 40309 w 403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309" h="21600" fill="none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</a:path>
                <a:path w="40309" h="21600" stroke="0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  <a:lnTo>
                    <a:pt x="20174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47" name="Arc 39">
              <a:extLst>
                <a:ext uri="{FF2B5EF4-FFF2-40B4-BE49-F238E27FC236}">
                  <a16:creationId xmlns:a16="http://schemas.microsoft.com/office/drawing/2014/main" id="{5257B214-4500-3DB7-7651-9345CA6070A2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2233616" y="3884889"/>
              <a:ext cx="1222375" cy="833438"/>
            </a:xfrm>
            <a:custGeom>
              <a:avLst/>
              <a:gdLst>
                <a:gd name="T0" fmla="*/ 0 w 40309"/>
                <a:gd name="T1" fmla="*/ 2147483647 h 21600"/>
                <a:gd name="T2" fmla="*/ 2147483647 w 40309"/>
                <a:gd name="T3" fmla="*/ 2147483647 h 21600"/>
                <a:gd name="T4" fmla="*/ 2147483647 w 4030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40309"/>
                <a:gd name="T10" fmla="*/ 0 h 21600"/>
                <a:gd name="T11" fmla="*/ 40309 w 403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309" h="21600" fill="none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</a:path>
                <a:path w="40309" h="21600" stroke="0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  <a:lnTo>
                    <a:pt x="20174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48" name="Arc 40">
              <a:extLst>
                <a:ext uri="{FF2B5EF4-FFF2-40B4-BE49-F238E27FC236}">
                  <a16:creationId xmlns:a16="http://schemas.microsoft.com/office/drawing/2014/main" id="{924241C3-7E4D-B4F0-E863-BD2087058CA0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2619378" y="3886478"/>
              <a:ext cx="1222375" cy="833437"/>
            </a:xfrm>
            <a:custGeom>
              <a:avLst/>
              <a:gdLst>
                <a:gd name="T0" fmla="*/ 0 w 40309"/>
                <a:gd name="T1" fmla="*/ 2147483647 h 21600"/>
                <a:gd name="T2" fmla="*/ 2147483647 w 40309"/>
                <a:gd name="T3" fmla="*/ 2147483647 h 21600"/>
                <a:gd name="T4" fmla="*/ 2147483647 w 4030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40309"/>
                <a:gd name="T10" fmla="*/ 0 h 21600"/>
                <a:gd name="T11" fmla="*/ 40309 w 403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309" h="21600" fill="none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</a:path>
                <a:path w="40309" h="21600" stroke="0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  <a:lnTo>
                    <a:pt x="20174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49" name="Arc 41">
              <a:extLst>
                <a:ext uri="{FF2B5EF4-FFF2-40B4-BE49-F238E27FC236}">
                  <a16:creationId xmlns:a16="http://schemas.microsoft.com/office/drawing/2014/main" id="{BFB11361-9D6A-FB51-DD57-AFEAE6C4BB6C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2994028" y="3884889"/>
              <a:ext cx="1222375" cy="833438"/>
            </a:xfrm>
            <a:custGeom>
              <a:avLst/>
              <a:gdLst>
                <a:gd name="T0" fmla="*/ 0 w 40309"/>
                <a:gd name="T1" fmla="*/ 2147483647 h 21600"/>
                <a:gd name="T2" fmla="*/ 2147483647 w 40309"/>
                <a:gd name="T3" fmla="*/ 2147483647 h 21600"/>
                <a:gd name="T4" fmla="*/ 2147483647 w 4030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40309"/>
                <a:gd name="T10" fmla="*/ 0 h 21600"/>
                <a:gd name="T11" fmla="*/ 40309 w 403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309" h="21600" fill="none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</a:path>
                <a:path w="40309" h="21600" stroke="0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  <a:lnTo>
                    <a:pt x="20174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50" name="Arc 42">
              <a:extLst>
                <a:ext uri="{FF2B5EF4-FFF2-40B4-BE49-F238E27FC236}">
                  <a16:creationId xmlns:a16="http://schemas.microsoft.com/office/drawing/2014/main" id="{78ABB761-9B37-FF09-0CD7-CFE25B832403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3313116" y="3837264"/>
              <a:ext cx="1222375" cy="833438"/>
            </a:xfrm>
            <a:custGeom>
              <a:avLst/>
              <a:gdLst>
                <a:gd name="T0" fmla="*/ 0 w 40309"/>
                <a:gd name="T1" fmla="*/ 2147483647 h 21600"/>
                <a:gd name="T2" fmla="*/ 2147483647 w 40309"/>
                <a:gd name="T3" fmla="*/ 2147483647 h 21600"/>
                <a:gd name="T4" fmla="*/ 2147483647 w 4030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40309"/>
                <a:gd name="T10" fmla="*/ 0 h 21600"/>
                <a:gd name="T11" fmla="*/ 40309 w 403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309" h="21600" fill="none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</a:path>
                <a:path w="40309" h="21600" stroke="0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  <a:lnTo>
                    <a:pt x="20174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51" name="Arc 43">
              <a:extLst>
                <a:ext uri="{FF2B5EF4-FFF2-40B4-BE49-F238E27FC236}">
                  <a16:creationId xmlns:a16="http://schemas.microsoft.com/office/drawing/2014/main" id="{BD981903-0CD2-82F9-E2FB-652D66F914B2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3609978" y="3656289"/>
              <a:ext cx="1222375" cy="833438"/>
            </a:xfrm>
            <a:custGeom>
              <a:avLst/>
              <a:gdLst>
                <a:gd name="T0" fmla="*/ 0 w 40309"/>
                <a:gd name="T1" fmla="*/ 2147483647 h 21600"/>
                <a:gd name="T2" fmla="*/ 2147483647 w 40309"/>
                <a:gd name="T3" fmla="*/ 2147483647 h 21600"/>
                <a:gd name="T4" fmla="*/ 2147483647 w 4030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40309"/>
                <a:gd name="T10" fmla="*/ 0 h 21600"/>
                <a:gd name="T11" fmla="*/ 40309 w 403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309" h="21600" fill="none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</a:path>
                <a:path w="40309" h="21600" stroke="0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  <a:lnTo>
                    <a:pt x="20174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52" name="Arc 44">
              <a:extLst>
                <a:ext uri="{FF2B5EF4-FFF2-40B4-BE49-F238E27FC236}">
                  <a16:creationId xmlns:a16="http://schemas.microsoft.com/office/drawing/2014/main" id="{E346B311-073E-A301-AB2A-C44AD778C6ED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3817941" y="3419753"/>
              <a:ext cx="1222375" cy="833437"/>
            </a:xfrm>
            <a:custGeom>
              <a:avLst/>
              <a:gdLst>
                <a:gd name="T0" fmla="*/ 0 w 40309"/>
                <a:gd name="T1" fmla="*/ 2147483647 h 21600"/>
                <a:gd name="T2" fmla="*/ 2147483647 w 40309"/>
                <a:gd name="T3" fmla="*/ 2147483647 h 21600"/>
                <a:gd name="T4" fmla="*/ 2147483647 w 40309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40309"/>
                <a:gd name="T10" fmla="*/ 0 h 21600"/>
                <a:gd name="T11" fmla="*/ 40309 w 403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309" h="21600" fill="none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</a:path>
                <a:path w="40309" h="21600" stroke="0" extrusionOk="0">
                  <a:moveTo>
                    <a:pt x="0" y="13881"/>
                  </a:moveTo>
                  <a:cubicBezTo>
                    <a:pt x="3199" y="5520"/>
                    <a:pt x="11222" y="-1"/>
                    <a:pt x="20174" y="0"/>
                  </a:cubicBezTo>
                  <a:cubicBezTo>
                    <a:pt x="29085" y="0"/>
                    <a:pt x="37082" y="5472"/>
                    <a:pt x="40308" y="13780"/>
                  </a:cubicBezTo>
                  <a:lnTo>
                    <a:pt x="20174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latin typeface="Arial"/>
                <a:cs typeface="Arial"/>
              </a:endParaRP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242A6FF4-B47D-04C6-499B-101FA09BCF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84240" y="2984778"/>
              <a:ext cx="4610100" cy="1744663"/>
              <a:chOff x="2639" y="1371"/>
              <a:chExt cx="2904" cy="1099"/>
            </a:xfrm>
          </p:grpSpPr>
          <p:sp>
            <p:nvSpPr>
              <p:cNvPr id="54" name="Text Box 29">
                <a:extLst>
                  <a:ext uri="{FF2B5EF4-FFF2-40B4-BE49-F238E27FC236}">
                    <a16:creationId xmlns:a16="http://schemas.microsoft.com/office/drawing/2014/main" id="{4B15B58E-AC62-4C55-6261-AAD1D79C7F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33" y="1486"/>
                <a:ext cx="81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Garamond"/>
                  </a:rPr>
                  <a:t>LRATC</a:t>
                </a:r>
                <a:endParaRPr lang="en-US" sz="2400" i="1" baseline="-25000" dirty="0">
                  <a:solidFill>
                    <a:srgbClr val="CC0000"/>
                  </a:solidFill>
                  <a:latin typeface="Arial"/>
                  <a:cs typeface="Arial"/>
                </a:endParaRPr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224B113C-8009-5617-091E-C2690F9A55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39" y="1371"/>
                <a:ext cx="2654" cy="1099"/>
                <a:chOff x="2716" y="1497"/>
                <a:chExt cx="2654" cy="1099"/>
              </a:xfrm>
            </p:grpSpPr>
            <p:sp>
              <p:nvSpPr>
                <p:cNvPr id="56" name="Arc 30">
                  <a:extLst>
                    <a:ext uri="{FF2B5EF4-FFF2-40B4-BE49-F238E27FC236}">
                      <a16:creationId xmlns:a16="http://schemas.microsoft.com/office/drawing/2014/main" id="{DE57BE06-5DED-CA89-1291-F0CC125AFB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2716" y="1497"/>
                  <a:ext cx="948" cy="1099"/>
                </a:xfrm>
                <a:custGeom>
                  <a:avLst/>
                  <a:gdLst>
                    <a:gd name="T0" fmla="*/ 0 w 20154"/>
                    <a:gd name="T1" fmla="*/ 0 h 21600"/>
                    <a:gd name="T2" fmla="*/ 0 w 20154"/>
                    <a:gd name="T3" fmla="*/ 0 h 21600"/>
                    <a:gd name="T4" fmla="*/ 0 w 201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0154"/>
                    <a:gd name="T10" fmla="*/ 0 h 21600"/>
                    <a:gd name="T11" fmla="*/ 20154 w 201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0154" h="21600" fill="none" extrusionOk="0">
                      <a:moveTo>
                        <a:pt x="0" y="0"/>
                      </a:moveTo>
                      <a:cubicBezTo>
                        <a:pt x="6" y="0"/>
                        <a:pt x="12" y="-1"/>
                        <a:pt x="19" y="0"/>
                      </a:cubicBezTo>
                      <a:cubicBezTo>
                        <a:pt x="8930" y="0"/>
                        <a:pt x="16927" y="5472"/>
                        <a:pt x="20153" y="13780"/>
                      </a:cubicBezTo>
                    </a:path>
                    <a:path w="20154" h="21600" stroke="0" extrusionOk="0">
                      <a:moveTo>
                        <a:pt x="0" y="0"/>
                      </a:moveTo>
                      <a:cubicBezTo>
                        <a:pt x="6" y="0"/>
                        <a:pt x="12" y="-1"/>
                        <a:pt x="19" y="0"/>
                      </a:cubicBezTo>
                      <a:cubicBezTo>
                        <a:pt x="8930" y="0"/>
                        <a:pt x="16927" y="5472"/>
                        <a:pt x="20153" y="13780"/>
                      </a:cubicBezTo>
                      <a:lnTo>
                        <a:pt x="19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CC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>
                    <a:latin typeface="Arial"/>
                    <a:cs typeface="Arial"/>
                  </a:endParaRPr>
                </a:p>
              </p:txBody>
            </p:sp>
            <p:sp>
              <p:nvSpPr>
                <p:cNvPr id="57" name="Arc 31">
                  <a:extLst>
                    <a:ext uri="{FF2B5EF4-FFF2-40B4-BE49-F238E27FC236}">
                      <a16:creationId xmlns:a16="http://schemas.microsoft.com/office/drawing/2014/main" id="{82941056-18A4-15E7-BE02-497613E154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4416" y="1497"/>
                  <a:ext cx="954" cy="1099"/>
                </a:xfrm>
                <a:custGeom>
                  <a:avLst/>
                  <a:gdLst>
                    <a:gd name="T0" fmla="*/ 0 w 20283"/>
                    <a:gd name="T1" fmla="*/ 0 h 21600"/>
                    <a:gd name="T2" fmla="*/ 0 w 20283"/>
                    <a:gd name="T3" fmla="*/ 0 h 21600"/>
                    <a:gd name="T4" fmla="*/ 0 w 20283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0283"/>
                    <a:gd name="T10" fmla="*/ 0 h 21600"/>
                    <a:gd name="T11" fmla="*/ 20283 w 20283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0283" h="21600" fill="none" extrusionOk="0">
                      <a:moveTo>
                        <a:pt x="0" y="13881"/>
                      </a:moveTo>
                      <a:cubicBezTo>
                        <a:pt x="3199" y="5520"/>
                        <a:pt x="11222" y="-1"/>
                        <a:pt x="20174" y="0"/>
                      </a:cubicBezTo>
                      <a:cubicBezTo>
                        <a:pt x="20210" y="0"/>
                        <a:pt x="20246" y="0"/>
                        <a:pt x="20282" y="0"/>
                      </a:cubicBezTo>
                    </a:path>
                    <a:path w="20283" h="21600" stroke="0" extrusionOk="0">
                      <a:moveTo>
                        <a:pt x="0" y="13881"/>
                      </a:moveTo>
                      <a:cubicBezTo>
                        <a:pt x="3199" y="5520"/>
                        <a:pt x="11222" y="-1"/>
                        <a:pt x="20174" y="0"/>
                      </a:cubicBezTo>
                      <a:cubicBezTo>
                        <a:pt x="20210" y="0"/>
                        <a:pt x="20246" y="0"/>
                        <a:pt x="20282" y="0"/>
                      </a:cubicBezTo>
                      <a:lnTo>
                        <a:pt x="20174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CC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>
                    <a:latin typeface="Arial"/>
                    <a:cs typeface="Arial"/>
                  </a:endParaRPr>
                </a:p>
              </p:txBody>
            </p:sp>
            <p:sp>
              <p:nvSpPr>
                <p:cNvPr id="58" name="Line 33">
                  <a:extLst>
                    <a:ext uri="{FF2B5EF4-FFF2-40B4-BE49-F238E27FC236}">
                      <a16:creationId xmlns:a16="http://schemas.microsoft.com/office/drawing/2014/main" id="{433185BA-6B9F-DD01-1521-C9D062724F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63" y="2596"/>
                  <a:ext cx="756" cy="0"/>
                </a:xfrm>
                <a:prstGeom prst="line">
                  <a:avLst/>
                </a:prstGeom>
                <a:noFill/>
                <a:ln w="38100">
                  <a:solidFill>
                    <a:srgbClr val="CC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>
                    <a:latin typeface="Arial"/>
                    <a:cs typeface="Arial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1249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E8A5A-753A-16CC-F89E-0ED390232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C28A26-4BB5-C0D8-86DF-35AE42BC22B7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DFF6C42-268B-5164-AB69-4715398D09A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88825" cy="923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Economies and Diseconomies of Scale</a:t>
            </a:r>
            <a:endParaRPr lang="en-US" sz="4000" b="1" dirty="0">
              <a:solidFill>
                <a:schemeClr val="bg1"/>
              </a:solidFill>
              <a:latin typeface="Garamond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A39A69-77C1-F540-4CF9-7DDDCBF4FE9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9BC4603-F0A3-3540-FE3E-6F4C8316E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F739C372-C1E3-D6C9-F841-DD2F11C5A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34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4F052F1-C914-4F3C-6C88-B32D0E945C26}"/>
              </a:ext>
            </a:extLst>
          </p:cNvPr>
          <p:cNvSpPr txBox="1">
            <a:spLocks/>
          </p:cNvSpPr>
          <p:nvPr/>
        </p:nvSpPr>
        <p:spPr>
          <a:xfrm>
            <a:off x="457199" y="1300900"/>
            <a:ext cx="11274428" cy="493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Economies of Scale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The property whereby long-run average total cost decreases as the quantity of output increases.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May occur when higher production levels enable specialization, better utilization of equipment, or bulk purchasing of inputs.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Diseconomies of Scale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The property whereby long-run average total cost increases as the quantity of output increases.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May occur when coordination and communication problems arise as production expands beyond an efficient scale.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400" dirty="0">
              <a:solidFill>
                <a:srgbClr val="000000"/>
              </a:solidFill>
              <a:latin typeface="Garamond"/>
            </a:endParaRP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Constant Returns to Scale</a:t>
            </a:r>
            <a:endParaRPr lang="en-US" sz="2000" dirty="0">
              <a:solidFill>
                <a:srgbClr val="000000"/>
              </a:solidFill>
              <a:latin typeface="Garamond"/>
            </a:endParaRP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The property whereby long-run average total cost remains unchanged as the quantity of output changes.</a:t>
            </a:r>
          </a:p>
        </p:txBody>
      </p:sp>
    </p:spTree>
    <p:extLst>
      <p:ext uri="{BB962C8B-B14F-4D97-AF65-F5344CB8AC3E}">
        <p14:creationId xmlns:p14="http://schemas.microsoft.com/office/powerpoint/2010/main" val="315615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584CC9-5D82-56DD-E457-C381D4571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72D29E-7C90-4419-CB1B-8463C6649CEB}"/>
              </a:ext>
            </a:extLst>
          </p:cNvPr>
          <p:cNvSpPr txBox="1"/>
          <p:nvPr/>
        </p:nvSpPr>
        <p:spPr>
          <a:xfrm>
            <a:off x="1" y="3013501"/>
            <a:ext cx="121888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DB913"/>
                </a:solidFill>
                <a:latin typeface="Garamond"/>
              </a:defRPr>
            </a:pPr>
            <a:r>
              <a:rPr lang="en-US" sz="4800" dirty="0">
                <a:solidFill>
                  <a:schemeClr val="bg1"/>
                </a:solidFill>
              </a:rPr>
              <a:t>Recap of Chapter 14</a:t>
            </a:r>
            <a:endParaRPr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747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F9591-C524-EA4B-D0F6-519365BC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4158F-174C-DECE-2238-21BD22425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189855" cy="508104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Firms’ goal is to maximize profit, defined as total revenue minus total cost.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Economic costs are opportunity costs, which include both explicit and implicit costs.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Explicit costs: Require an outlay of money by the firm.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Implicit costs: Do not require a monetary outlay by the firm.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A firm’s costs reflect its production process, which is illustrated by its production function.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Typical production functions become flatter as output increases, due to diminishing marginal product.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As a result, the total cost curve becomes steeper as output increases.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The total cost of a firm can be divided into fixed and variable components.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Fixed costs: Remain constant regardless of output level.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Variable costs: Change as output changes.</a:t>
            </a: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2400" dirty="0"/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2000" dirty="0"/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C9CF70-A65D-B843-4AEB-8B7692201B9A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80E2B3-3228-C754-73A2-6349DBFD6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B003BA-74C8-03D4-28C2-F2AD1532AE81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8CE243-F385-3907-7CB6-7F2C0BEA8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A5AC3-B79F-D41E-98BD-BFF76C731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36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6502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9827A-BA9B-40E4-748D-7211D8F24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97488-1FB0-898E-ACA5-3F0F7764A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189855" cy="508104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A firm’s average cost is the cost per unit of output: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Average Total Cost (ATC): Total cost divided by output.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Average Fixed Cost (AFC): Fixed cost divided by output.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Average Variable Cost (AVC): Variable cost divided by output.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A firm’s marginal cost (MC) is the increase in total cost from producing one additional unit of output.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A firm’s costs depend on the time horizon considered: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In the short run (SR), some inputs are fixed.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In the long run (LR), all inputs are variable.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In the long run, firms may experience economies of scale, constant returns to scale, or diseconomies of scale, depending on output level.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6301F4-7B81-E50E-4667-AFE351C07D40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860326-948F-4FCA-BA75-9682632F7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47593-8111-70FC-1DD6-488269FC9B06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07402-F8CF-8FD3-F26C-246CC8ECF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EFAA1-74FA-3AD5-0C4E-DAC819C5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37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4129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1B4D1-F016-F92C-0D25-C03AE5593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981A1D-D704-5BBB-8C3F-83A8759445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400" dirty="0"/>
                  <a:t>Economists assume that a firm’s objective is profit maximization.</a:t>
                </a:r>
              </a:p>
              <a:p>
                <a:pPr lvl="3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sz="1200" dirty="0"/>
              </a:p>
              <a:p>
                <a:pPr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400" dirty="0"/>
                  <a:t>The firm’s profit is measured as total revenue minus total cost:</a:t>
                </a:r>
              </a:p>
              <a:p>
                <a:pPr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sz="2400" dirty="0"/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sz="2000" dirty="0"/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/>
                  <a:t>Total Revenue: The amount a firm receives from selling its output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="0" i="0" dirty="0" smtClean="0"/>
                      <m:t>P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nor/>
                      </m:rPr>
                      <a:rPr lang="en-US" sz="2000" b="0" i="0" dirty="0" smtClean="0"/>
                      <m:t>Q</m:t>
                    </m:r>
                  </m:oMath>
                </a14:m>
                <a:r>
                  <a:rPr lang="en-US" sz="2000" dirty="0"/>
                  <a:t>).</a:t>
                </a:r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/>
                  <a:t>Total Cost: The total expense incurred in producing that output.</a:t>
                </a:r>
              </a:p>
              <a:p>
                <a:pPr lvl="3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sz="1200" dirty="0"/>
              </a:p>
              <a:p>
                <a:pPr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400" dirty="0"/>
                  <a:t>Suppose a café sells 500 cups of coffee at a price of $5 each, and the total cost of producing those 500 cups is $1,000…</a:t>
                </a:r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/>
                  <a:t>Total Revenue: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$5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nor/>
                      </m:rPr>
                      <a:rPr lang="en-US" sz="2000" dirty="0"/>
                      <m:t>500</m:t>
                    </m:r>
                    <m:r>
                      <m:rPr>
                        <m:nor/>
                      </m:rPr>
                      <a:rPr lang="en-US" sz="2000" b="0" i="0" dirty="0" smtClean="0"/>
                      <m:t>=$2,500</m:t>
                    </m:r>
                  </m:oMath>
                </a14:m>
                <a:endParaRPr lang="en-US" sz="2000" dirty="0"/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/>
                  <a:t>Total Cost: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$</m:t>
                    </m:r>
                    <m:r>
                      <m:rPr>
                        <m:nor/>
                      </m:rPr>
                      <a:rPr lang="en-US" sz="2000" b="0" i="0" dirty="0" smtClean="0"/>
                      <m:t>1</m:t>
                    </m:r>
                    <m:r>
                      <m:rPr>
                        <m:nor/>
                      </m:rPr>
                      <a:rPr lang="en-US" sz="2000" dirty="0"/>
                      <m:t>,</m:t>
                    </m:r>
                    <m:r>
                      <m:rPr>
                        <m:nor/>
                      </m:rPr>
                      <a:rPr lang="en-US" sz="2000" b="0" i="0" dirty="0" smtClean="0"/>
                      <m:t>0</m:t>
                    </m:r>
                    <m:r>
                      <m:rPr>
                        <m:nor/>
                      </m:rPr>
                      <a:rPr lang="en-US" sz="2000" dirty="0"/>
                      <m:t>00</m:t>
                    </m:r>
                  </m:oMath>
                </a14:m>
                <a:endParaRPr lang="en-US" sz="2000" dirty="0"/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/>
                  <a:t>Profit: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="0" i="0" dirty="0" smtClean="0"/>
                      <m:t>$2,500</m:t>
                    </m:r>
                    <m:r>
                      <a:rPr lang="en-US" sz="2000" dirty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000" b="0" i="0" dirty="0" smtClean="0"/>
                      <m:t>$1,000</m:t>
                    </m:r>
                    <m:r>
                      <m:rPr>
                        <m:nor/>
                      </m:rPr>
                      <a:rPr lang="en-US" sz="2000" dirty="0"/>
                      <m:t>=$</m:t>
                    </m:r>
                    <m:r>
                      <m:rPr>
                        <m:nor/>
                      </m:rPr>
                      <a:rPr lang="en-US" sz="2000" b="0" i="0" dirty="0" smtClean="0"/>
                      <m:t>1</m:t>
                    </m:r>
                    <m:r>
                      <m:rPr>
                        <m:nor/>
                      </m:rPr>
                      <a:rPr lang="en-US" sz="2000" dirty="0"/>
                      <m:t>,</m:t>
                    </m:r>
                    <m:r>
                      <m:rPr>
                        <m:nor/>
                      </m:rPr>
                      <a:rPr lang="en-US" sz="2000" b="0" i="0" dirty="0" smtClean="0"/>
                      <m:t>5</m:t>
                    </m:r>
                    <m:r>
                      <m:rPr>
                        <m:nor/>
                      </m:rPr>
                      <a:rPr lang="en-US" sz="2000" dirty="0"/>
                      <m:t>00</m:t>
                    </m:r>
                  </m:oMath>
                </a14:m>
                <a:endParaRPr lang="en-US" sz="2000" dirty="0"/>
              </a:p>
              <a:p>
                <a:pPr lvl="1"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981A1D-D704-5BBB-8C3F-83A8759445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2675312-CEA4-4C5C-29F5-E9620545896D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EA8411-B13F-E5DD-D425-0D0F3C90E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Profit, Total Revenue, and Total Cost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DEBECF-FBED-7587-FA52-3887C84ED63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5B3B5A-A987-9211-9CD2-AB0225DAB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457FBC-A80F-5E94-DCB5-3455FE554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7298288-5B0A-4E24-CD54-6E1097A45C5F}"/>
              </a:ext>
            </a:extLst>
          </p:cNvPr>
          <p:cNvSpPr/>
          <p:nvPr/>
        </p:nvSpPr>
        <p:spPr>
          <a:xfrm>
            <a:off x="866775" y="2457068"/>
            <a:ext cx="10455272" cy="600457"/>
          </a:xfrm>
          <a:prstGeom prst="roundRect">
            <a:avLst/>
          </a:prstGeom>
          <a:solidFill>
            <a:srgbClr val="7712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Garamond" panose="02020404030301010803" pitchFamily="18" charset="0"/>
              </a:rPr>
              <a:t>Profit = Total Revenue – Total Cost</a:t>
            </a:r>
          </a:p>
        </p:txBody>
      </p:sp>
    </p:spTree>
    <p:extLst>
      <p:ext uri="{BB962C8B-B14F-4D97-AF65-F5344CB8AC3E}">
        <p14:creationId xmlns:p14="http://schemas.microsoft.com/office/powerpoint/2010/main" val="383194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1B50F-AB48-5565-2624-36BAF7B94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B25B2-38AF-26C1-9C0C-3A58B2047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189855" cy="508104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When measuring a firm’s total cost of production, economists consider the firm’s opportunity cost, which includes both explicit and implicit costs.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Recap: The opportunity cost is </a:t>
            </a:r>
            <a:r>
              <a:rPr lang="en-US" sz="2400" i="1" dirty="0"/>
              <a:t>the value of the best alternative forgone</a:t>
            </a:r>
            <a:r>
              <a:rPr lang="en-US" sz="2400" dirty="0"/>
              <a:t>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Explicit costs are input costs that require an outlay of money by the firm: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Explicit costs are opportunity costs because the money could have been used for something else.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e.g., The cost of purchasing coffee beans.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Implicit Costs are input costs that do not require an outlay of money by the firm: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Implicit costs are opportunity costs because the owner could have used that time for something else.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e.g., The value of forgone income for the owner of the café.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Total Cost = Explicit Cost + Implicit Cost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0C29E4-D357-41FA-25E4-EF10300FAAB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5DB0C7-65E7-8CF7-1C30-B358FE21D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Total Cost: Opportunity Cost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F34B4A-6E52-1AC4-7BDE-044BE6FDD058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8FE7D9-AD73-3933-6242-C98EECDCE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FECE4-380C-7668-0D32-51B92C484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404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37F5B-8CF8-2C64-20E5-F13CEF045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98EC7-E843-6754-83E7-96FA82E62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189855" cy="508104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When we think about profits in everyday life, we tend to think of accounting profits.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Accounting Profit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Total revenue minus explicit costs.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Objective is to track how much money flows in and out of a firm.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Economic Profit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Total revenue minus explicit </a:t>
            </a:r>
            <a:r>
              <a:rPr lang="en-US" sz="2000" i="1" dirty="0"/>
              <a:t>and</a:t>
            </a:r>
            <a:r>
              <a:rPr lang="en-US" sz="2000" dirty="0"/>
              <a:t> implicit costs.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Objective is to study the production decisions of the firm, which are affected by implicit costs as well.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Firms that makes positive economic profit will stay in business because it is covering all its opportunity costs and has some revenue left to reward the firm’s owners.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When a firm makes negative economic profits, it is failing to bring in enough revenue to cover all the costs of production.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581815-915B-602C-7B52-E26D8488E360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F2E30-16FC-1130-A565-F7304CB95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Accounting vs. Economic Profit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C9CBCE-35DE-1911-750B-95EFEC6F2781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46213-58F8-EE0A-CD3F-92CDCEF37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2A847B-B09E-3D43-2A7C-ED0BE53E1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051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A4E7E-E596-B075-7486-D4A52F279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2830A47-2D10-768D-A3C3-464D16F50664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A7B44E-430F-3964-F6D1-753380C78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Total Cost: Accounting and Economic Costs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48556B-0FB3-E0E0-4EF2-1A91BBA0442A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0350D0-D6E4-48A0-0315-605A9DE16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A8030D-6A4D-E48A-7F8C-5467B37F7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5D51A47-2407-A5D2-6117-84FC5BBB3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61" y="970332"/>
            <a:ext cx="11534899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29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99721-0DC3-44DD-C37A-4020BB71C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385C5-CDEE-71E7-29F4-CD8E4613D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4375" y="1300900"/>
            <a:ext cx="7122679" cy="508104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Why do economists include implicit costs?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Suppose the best software engineer in the world started a café instead of working for NVIDIA. 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The explicit cost of starting a café would cover only a fraction of the true total cost of that decision. 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A median junior software engineer might earn $200,000 in base pay, plus at least $50,000 in bonuses, before stock options. </a:t>
            </a:r>
          </a:p>
          <a:p>
            <a:pPr lvl="3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We should not ignore this forgone income when deciding whether to start a café!</a:t>
            </a:r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DF35E2-0DD5-D85B-0534-EC44BE310CF2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D43ACC-5698-0304-A489-6B207F401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Total Cost: Counting Implicit Costs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0FD99F-18E2-F3D2-20B9-B7A8740652B1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4EBC4F-6AB1-AE0F-7C7E-7624CF1A8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BC34C-64F2-3A56-D0D8-97B840705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026" name="Picture 2" descr="NVIDIA Commits US$100 Billion to OpenAI in Landmark AI Infrastructure Push  | INN">
            <a:extLst>
              <a:ext uri="{FF2B5EF4-FFF2-40B4-BE49-F238E27FC236}">
                <a16:creationId xmlns:a16="http://schemas.microsoft.com/office/drawing/2014/main" id="{A8571DE9-3461-5A76-4953-C26DD5AC94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94" r="23230"/>
          <a:stretch/>
        </p:blipFill>
        <p:spPr bwMode="auto">
          <a:xfrm>
            <a:off x="457199" y="1427532"/>
            <a:ext cx="39941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776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FD553-C950-3CF7-CC28-D84DB87F3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BDB4E-2287-1C57-6993-DA3D645DD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647950"/>
            <a:ext cx="11189855" cy="3762571"/>
          </a:xfrm>
        </p:spPr>
        <p:txBody>
          <a:bodyPr>
            <a:normAutofit lnSpcReduction="10000"/>
          </a:bodyPr>
          <a:lstStyle/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Explicit Cost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Workers’ salaries and the cost of upkeep 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$300,000 + $200,000 = $500,000</a:t>
            </a:r>
          </a:p>
          <a:p>
            <a:pPr lvl="4"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>
                <a:solidFill>
                  <a:srgbClr val="000000"/>
                </a:solidFill>
                <a:latin typeface="Garamond"/>
              </a:rPr>
              <a:t>Implicit Cost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Opportunity cost of Mr. Holmes’ time 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>
                <a:solidFill>
                  <a:srgbClr val="000000"/>
                </a:solidFill>
                <a:latin typeface="Garamond"/>
              </a:rPr>
              <a:t>$150,000</a:t>
            </a:r>
            <a:endParaRPr lang="en-US" sz="2000" dirty="0"/>
          </a:p>
          <a:p>
            <a:pPr marL="1371600" lvl="3" indent="0">
              <a:buNone/>
              <a:defRPr sz="2000">
                <a:solidFill>
                  <a:srgbClr val="000000"/>
                </a:solidFill>
                <a:latin typeface="Garamond"/>
              </a:defRPr>
            </a:pPr>
            <a:endParaRPr lang="en-US" sz="1200" dirty="0"/>
          </a:p>
          <a:p>
            <a:pPr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400" dirty="0"/>
              <a:t>Total Cost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Explicit Cost + Implicit Cost </a:t>
            </a:r>
          </a:p>
          <a:p>
            <a:pPr lvl="1"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sz="2000" dirty="0"/>
              <a:t>$500,000 + $150,000 = $650,000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B61F96-2BC4-7361-6DB1-CAB96A3CE367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2ABF94-48E2-BE5A-FEF5-19D97D4C4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Exercise: Calculating Total Cost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CCCFDB-0782-7500-23B8-89E2E84D823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2DAEF-8BC2-3570-E44B-A067A6032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Garamond" panose="02020404030301010803" pitchFamily="18" charset="0"/>
              </a:rPr>
              <a:t> Principles of Global Economics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894C1E-74A1-4320-E867-33C43E5F3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9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8A1C26E-6F5B-BAB2-12A1-40B8253C84AF}"/>
              </a:ext>
            </a:extLst>
          </p:cNvPr>
          <p:cNvSpPr/>
          <p:nvPr/>
        </p:nvSpPr>
        <p:spPr>
          <a:xfrm>
            <a:off x="866775" y="1300900"/>
            <a:ext cx="10455272" cy="1242275"/>
          </a:xfrm>
          <a:prstGeom prst="roundRect">
            <a:avLst>
              <a:gd name="adj" fmla="val 9000"/>
            </a:avLst>
          </a:prstGeom>
          <a:solidFill>
            <a:srgbClr val="7712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Garamond" panose="02020404030301010803" pitchFamily="18" charset="0"/>
              </a:rPr>
              <a:t>Mr. Holmes operates a hotel in Chicago. He pays $300,000 a year for workers’ salaries and $200,000 for property upkeep. If he had not run a hotel, he could have worked as a pharmacist earning $150,000 per year instead.</a:t>
            </a:r>
          </a:p>
        </p:txBody>
      </p:sp>
      <p:pic>
        <p:nvPicPr>
          <p:cNvPr id="2054" name="Picture 6" descr="America's first serial killer: HH Holmes and the 'murder castle' that  inspired Leonardo DiCaprio's bloodthirsty new TV show">
            <a:extLst>
              <a:ext uri="{FF2B5EF4-FFF2-40B4-BE49-F238E27FC236}">
                <a16:creationId xmlns:a16="http://schemas.microsoft.com/office/drawing/2014/main" id="{18D26498-B412-F4A6-B228-B945EF541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437" y="2670544"/>
            <a:ext cx="5789609" cy="362264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88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178b066-ece4-42d6-be80-b911ff775fa2}" enabled="1" method="Privileged" siteId="{4881a8fa-b252-4912-b93a-7806c41bbe9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13542</TotalTime>
  <Words>3967</Words>
  <Application>Microsoft Office PowerPoint</Application>
  <PresentationFormat>Custom</PresentationFormat>
  <Paragraphs>989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Aptos</vt:lpstr>
      <vt:lpstr>Arial</vt:lpstr>
      <vt:lpstr>Calibri</vt:lpstr>
      <vt:lpstr>Cambria Math</vt:lpstr>
      <vt:lpstr>Garamond</vt:lpstr>
      <vt:lpstr>Office Theme</vt:lpstr>
      <vt:lpstr>PowerPoint Presentation</vt:lpstr>
      <vt:lpstr>  Preview</vt:lpstr>
      <vt:lpstr>PowerPoint Presentation</vt:lpstr>
      <vt:lpstr>  Profit, Total Revenue, and Total Cost</vt:lpstr>
      <vt:lpstr>  Total Cost: Opportunity Cost</vt:lpstr>
      <vt:lpstr>  Accounting vs. Economic Profit</vt:lpstr>
      <vt:lpstr>  Total Cost: Accounting and Economic Costs</vt:lpstr>
      <vt:lpstr>  Total Cost: Counting Implicit Costs</vt:lpstr>
      <vt:lpstr>  Exercise: Calculating Total Cost</vt:lpstr>
      <vt:lpstr>  Exercise: Calculating Total Cost</vt:lpstr>
      <vt:lpstr>  Exercise: Calculating Total Cost</vt:lpstr>
      <vt:lpstr>PowerPoint Presentation</vt:lpstr>
      <vt:lpstr>  Production, Inputs, and Cost</vt:lpstr>
      <vt:lpstr>  Production, Inputs, and Cost</vt:lpstr>
      <vt:lpstr>  Marginal Products</vt:lpstr>
      <vt:lpstr>  The Production Function</vt:lpstr>
      <vt:lpstr>  Diminishing Marginal Product</vt:lpstr>
      <vt:lpstr>PowerPoint Presentation</vt:lpstr>
      <vt:lpstr>  The Total Cost Curve</vt:lpstr>
      <vt:lpstr>PowerPoint Presentation</vt:lpstr>
      <vt:lpstr>PowerPoint Presentation</vt:lpstr>
      <vt:lpstr>PowerPoint Presentation</vt:lpstr>
      <vt:lpstr>PowerPoint Presentation</vt:lpstr>
      <vt:lpstr>  Exercise: Average and Marginal Costs</vt:lpstr>
      <vt:lpstr>PowerPoint Presentation</vt:lpstr>
      <vt:lpstr>PowerPoint Presentation</vt:lpstr>
      <vt:lpstr>PowerPoint Presentation</vt:lpstr>
      <vt:lpstr>  Typical Cost Curves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Recap</vt:lpstr>
      <vt:lpstr>  Recap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Brian Park</dc:creator>
  <cp:keywords/>
  <dc:description>generated using python-pptx</dc:description>
  <cp:lastModifiedBy>Brian Park</cp:lastModifiedBy>
  <cp:revision>450</cp:revision>
  <dcterms:created xsi:type="dcterms:W3CDTF">2013-01-27T09:14:16Z</dcterms:created>
  <dcterms:modified xsi:type="dcterms:W3CDTF">2025-11-07T15:33:12Z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78b066-ece4-42d6-be80-b911ff775fa2_Enabled">
    <vt:lpwstr>true</vt:lpwstr>
  </property>
  <property fmtid="{D5CDD505-2E9C-101B-9397-08002B2CF9AE}" pid="3" name="MSIP_Label_5178b066-ece4-42d6-be80-b911ff775fa2_SetDate">
    <vt:lpwstr>2025-09-24T18:17:42Z</vt:lpwstr>
  </property>
  <property fmtid="{D5CDD505-2E9C-101B-9397-08002B2CF9AE}" pid="4" name="MSIP_Label_5178b066-ece4-42d6-be80-b911ff775fa2_Method">
    <vt:lpwstr>Privileged</vt:lpwstr>
  </property>
  <property fmtid="{D5CDD505-2E9C-101B-9397-08002B2CF9AE}" pid="5" name="MSIP_Label_5178b066-ece4-42d6-be80-b911ff775fa2_Name">
    <vt:lpwstr>Public</vt:lpwstr>
  </property>
  <property fmtid="{D5CDD505-2E9C-101B-9397-08002B2CF9AE}" pid="6" name="MSIP_Label_5178b066-ece4-42d6-be80-b911ff775fa2_SiteId">
    <vt:lpwstr>4881a8fa-b252-4912-b93a-7806c41bbe91</vt:lpwstr>
  </property>
  <property fmtid="{D5CDD505-2E9C-101B-9397-08002B2CF9AE}" pid="7" name="MSIP_Label_5178b066-ece4-42d6-be80-b911ff775fa2_ActionId">
    <vt:lpwstr>5b7f0eae-2a30-4cf8-86c7-eaabe8636cb8</vt:lpwstr>
  </property>
  <property fmtid="{D5CDD505-2E9C-101B-9397-08002B2CF9AE}" pid="8" name="MSIP_Label_5178b066-ece4-42d6-be80-b911ff775fa2_ContentBits">
    <vt:lpwstr>0</vt:lpwstr>
  </property>
  <property fmtid="{D5CDD505-2E9C-101B-9397-08002B2CF9AE}" pid="9" name="MSIP_Label_5178b066-ece4-42d6-be80-b911ff775fa2_Tag">
    <vt:lpwstr>10, 0, 1, 1</vt:lpwstr>
  </property>
</Properties>
</file>