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66" r:id="rId3"/>
    <p:sldId id="605" r:id="rId4"/>
    <p:sldId id="265" r:id="rId5"/>
    <p:sldId id="267" r:id="rId6"/>
    <p:sldId id="334" r:id="rId7"/>
    <p:sldId id="335" r:id="rId8"/>
    <p:sldId id="337" r:id="rId9"/>
    <p:sldId id="338" r:id="rId10"/>
    <p:sldId id="339" r:id="rId11"/>
    <p:sldId id="692" r:id="rId12"/>
    <p:sldId id="698" r:id="rId13"/>
    <p:sldId id="670" r:id="rId14"/>
    <p:sldId id="694" r:id="rId15"/>
    <p:sldId id="693" r:id="rId16"/>
    <p:sldId id="700" r:id="rId17"/>
    <p:sldId id="695" r:id="rId18"/>
    <p:sldId id="696" r:id="rId19"/>
    <p:sldId id="697" r:id="rId20"/>
    <p:sldId id="699" r:id="rId21"/>
    <p:sldId id="659" r:id="rId22"/>
    <p:sldId id="702" r:id="rId23"/>
    <p:sldId id="708" r:id="rId24"/>
    <p:sldId id="709" r:id="rId25"/>
    <p:sldId id="712" r:id="rId26"/>
    <p:sldId id="711" r:id="rId27"/>
    <p:sldId id="710" r:id="rId28"/>
    <p:sldId id="713" r:id="rId29"/>
    <p:sldId id="294" r:id="rId30"/>
    <p:sldId id="714" r:id="rId31"/>
    <p:sldId id="302" r:id="rId32"/>
    <p:sldId id="301" r:id="rId33"/>
    <p:sldId id="300" r:id="rId34"/>
    <p:sldId id="317" r:id="rId35"/>
    <p:sldId id="716" r:id="rId36"/>
    <p:sldId id="718" r:id="rId37"/>
    <p:sldId id="717" r:id="rId38"/>
    <p:sldId id="703" r:id="rId39"/>
    <p:sldId id="707" r:id="rId40"/>
    <p:sldId id="715" r:id="rId41"/>
    <p:sldId id="704" r:id="rId42"/>
    <p:sldId id="706" r:id="rId43"/>
    <p:sldId id="705" r:id="rId44"/>
    <p:sldId id="719" r:id="rId45"/>
    <p:sldId id="720" r:id="rId46"/>
    <p:sldId id="721" r:id="rId47"/>
    <p:sldId id="722" r:id="rId48"/>
    <p:sldId id="723" r:id="rId49"/>
    <p:sldId id="314" r:id="rId50"/>
    <p:sldId id="701" r:id="rId51"/>
    <p:sldId id="604" r:id="rId52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122C"/>
    <a:srgbClr val="FDB913"/>
    <a:srgbClr val="B89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4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59EC7-19C7-4638-A61A-0E2B59861576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7AAC7-CF25-414B-93E7-2A61E431E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63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C4F23-3EB3-7EC6-6040-37C9EB740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2969A0-9EA8-DE32-CD63-0857654026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38C502-A062-1E9F-884E-667E650B08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1D420-52FD-CEAD-D492-322BBEB108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53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C67D5-DFED-2FBA-A934-7CC2C4818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609370-4AA4-73B8-8083-4360EDF0CC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196609-E3EB-0335-FDCA-D6E6CE5AC1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1C89F-F94B-EBFF-8228-B63E57723A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4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WSM6STkH18?feature=oembed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50659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/>
              <a:t>P</a:t>
            </a:r>
            <a:r>
              <a:rPr lang="en-US" sz="4000" dirty="0"/>
              <a:t>RINCIPLES OF </a:t>
            </a:r>
            <a:r>
              <a:rPr lang="en-US" sz="4800" dirty="0"/>
              <a:t>G</a:t>
            </a:r>
            <a:r>
              <a:rPr lang="en-US" sz="4000" dirty="0"/>
              <a:t>LOBAL </a:t>
            </a:r>
            <a:r>
              <a:rPr lang="en-US" sz="4800" dirty="0"/>
              <a:t>E</a:t>
            </a:r>
            <a:r>
              <a:rPr lang="en-US" sz="4000" dirty="0"/>
              <a:t>CONOMICS</a:t>
            </a:r>
            <a:endParaRPr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3657600"/>
            <a:ext cx="12188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FFFFFF"/>
                </a:solidFill>
                <a:latin typeface="Garamond"/>
              </a:defRPr>
            </a:pPr>
            <a:r>
              <a:rPr lang="en-US" dirty="0"/>
              <a:t>Chapter 10: Externalities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26771-AEC1-1215-439B-B035141CB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B359CC-5554-942B-659C-1E0CF8975AD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B1AEC-26AB-D6D4-8DB4-5E3941E7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Externalities in the Real World: Particulate Matter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DFA437-8C6E-29D6-2794-840C1A96FB0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00CC51-FEFB-6FF1-F79D-D2BC45E9C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61646-C608-9135-58CA-5FB7EC22C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1" name="Content Placeholder 10" descr="A graph with red and orange bars&#10;&#10;AI-generated content may be incorrect.">
            <a:extLst>
              <a:ext uri="{FF2B5EF4-FFF2-40B4-BE49-F238E27FC236}">
                <a16:creationId xmlns:a16="http://schemas.microsoft.com/office/drawing/2014/main" id="{323C7EEB-5EF5-ABED-04B6-36CB12638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7611" y="970332"/>
            <a:ext cx="9753599" cy="5486400"/>
          </a:xfrm>
        </p:spPr>
      </p:pic>
    </p:spTree>
    <p:extLst>
      <p:ext uri="{BB962C8B-B14F-4D97-AF65-F5344CB8AC3E}">
        <p14:creationId xmlns:p14="http://schemas.microsoft.com/office/powerpoint/2010/main" val="76612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FDAE6-DE47-D564-CA47-D4CFC0EC4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51119-B690-7403-4222-234930587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617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When the market is perfectly competitive, the outcome is efficient.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equilibrium outcome is: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Price: $5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Quantity: 50 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Consumer Surplus: $125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Producer Surplus: $125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Total Surplus: $250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Regardless of the presence of externalities, without external intervention, this is the market outcome.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BEB60A-3452-BAB1-C3C7-96256FC185B2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5063CC-DDD0-11AA-6A78-5D22CD0FA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Recap: Markets are Efficient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0724AA-E5E7-5CDC-99D1-A92D0D34AF0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CF8A2-BDD7-6BC5-0081-645467942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DBB5A7-A09F-7D8C-4A17-00BFBB1CB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 descr="A graph of a line&#10;&#10;AI-generated content may be incorrect.">
            <a:extLst>
              <a:ext uri="{FF2B5EF4-FFF2-40B4-BE49-F238E27FC236}">
                <a16:creationId xmlns:a16="http://schemas.microsoft.com/office/drawing/2014/main" id="{40924FD1-C8EC-E35B-1EF5-07EDAEAEE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  <p:pic>
        <p:nvPicPr>
          <p:cNvPr id="11" name="Picture 10" descr="A graph of a line&#10;&#10;AI-generated content may be incorrect.">
            <a:extLst>
              <a:ext uri="{FF2B5EF4-FFF2-40B4-BE49-F238E27FC236}">
                <a16:creationId xmlns:a16="http://schemas.microsoft.com/office/drawing/2014/main" id="{AF27071C-200E-3CB7-7F3D-2A54A4EDB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EC4F5-ABB2-1108-EC65-1B0C55BCC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F6714-D42D-6ACA-5439-0BA6BB3F1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Individuals in the market often ignore (or underestimate) external costs and benefits.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This may be because they act in their own self-interest, or…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…because they are unaware of the full extent of those externalities.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As a result, market outcomes typically reflect private welfare, not social welfare.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In the presence of externalities, societal benefits and costs do not align with the private benefits and costs of individuals.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Social Marginal Cost (SMC): PMC plus any additional costs imposed on bystanders.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Social Marginal Benefit (SMB): PMB plus any additional benefits given to bystanders. 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key question is “Does a market outcome that maximizes private welfare also maximize total social welfare?”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FEDA0D-8B7C-848E-F231-812ED1BC71D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1C30D2-D10B-5998-FBB0-9220A0A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Benefits and Costs with Externalities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9991A1-79AD-521E-0427-36C4082078A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B7A13-A72A-90B0-06B3-2B24C7779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94D81C-682D-63F7-C70A-E709AE2C3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616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5B17A-1799-ABB4-8159-AE6002884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6A63BA-9E88-252C-B22E-609315C35C2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A7E3B7-7FF9-C71E-E13F-DD8632E8A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Private vs. Social Costs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D74F4B-9D7D-2503-CEC1-39263D56064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D03C8-371C-655D-4A49-30460F1E6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488C8-1DF3-DB49-224D-AB98F5175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45D933-04C6-15A1-704F-E1F46214C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9828" y="1300900"/>
            <a:ext cx="7167226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Relationship between Private and Social Costs: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private cost, which determines the market supply curve, only accounts for costs paid directly by the producer.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social cost also includes external costs, costs incurred by bystanders.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Example: Paper Production in Paper Mills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Private Cost: The cost of ingredients, labor, rent, etc.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Social Cost: Private Cost + Cost of Pollution</a:t>
            </a:r>
          </a:p>
          <a:p>
            <a:pPr lvl="4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Therefore, the social cost is greater than private cost.</a:t>
            </a:r>
          </a:p>
        </p:txBody>
      </p:sp>
      <p:pic>
        <p:nvPicPr>
          <p:cNvPr id="1026" name="Picture 2" descr="Amazon.com : The Office Dunder Mifflin Paper (Ream) : Other Sports : Office  Products">
            <a:extLst>
              <a:ext uri="{FF2B5EF4-FFF2-40B4-BE49-F238E27FC236}">
                <a16:creationId xmlns:a16="http://schemas.microsoft.com/office/drawing/2014/main" id="{C196B84A-24EA-4884-70DC-4A4367637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6"/>
          <a:stretch>
            <a:fillRect/>
          </a:stretch>
        </p:blipFill>
        <p:spPr bwMode="auto">
          <a:xfrm>
            <a:off x="541771" y="1300900"/>
            <a:ext cx="393805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A5E38C9-0682-153D-FF3B-F247C50E7A1B}"/>
              </a:ext>
            </a:extLst>
          </p:cNvPr>
          <p:cNvSpPr/>
          <p:nvPr/>
        </p:nvSpPr>
        <p:spPr>
          <a:xfrm>
            <a:off x="5000624" y="3114674"/>
            <a:ext cx="6646429" cy="657225"/>
          </a:xfrm>
          <a:prstGeom prst="roundRect">
            <a:avLst/>
          </a:prstGeom>
          <a:solidFill>
            <a:srgbClr val="7712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aramond" panose="02020404030301010803" pitchFamily="18" charset="0"/>
              </a:rPr>
              <a:t>Social Marginal Cost (SMC) </a:t>
            </a:r>
          </a:p>
          <a:p>
            <a:pPr algn="ctr"/>
            <a:r>
              <a:rPr lang="en-US" sz="2000" dirty="0">
                <a:latin typeface="Garamond" panose="02020404030301010803" pitchFamily="18" charset="0"/>
              </a:rPr>
              <a:t>= Private Marginal Cost (PMC) + External Cost</a:t>
            </a:r>
          </a:p>
        </p:txBody>
      </p:sp>
    </p:spTree>
    <p:extLst>
      <p:ext uri="{BB962C8B-B14F-4D97-AF65-F5344CB8AC3E}">
        <p14:creationId xmlns:p14="http://schemas.microsoft.com/office/powerpoint/2010/main" val="323822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99A06-E0FF-3438-B2A7-C4FBA1542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A745F-DB33-10EC-8C16-8003EE02B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617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Remember that the market supply curve (PMC) reflects the private marginal cost of production.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Suppose there is a $2 per unit external cost that is “paid” by bystanders.</a:t>
            </a:r>
            <a:endParaRPr lang="en-US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Adding a $2 external cost at each quantity shifts the SMC curve upward, so the SMC lies above the PMC.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When there is no external cost involved, PMC is equal to SMC.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social marginal cost (SMC) curve reflects society’s total cost of production, so it is used when determining the social optimum.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529322-AD56-5BDC-CD5B-F5EE27A3219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EEE1B1-54C2-C1B3-55FD-FC39C38E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Private vs. Social Costs Visualized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460520-8278-E3F0-9E5F-49B4E201423D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3635E-2568-B7EB-61FB-1702FD0F1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80D9A-8019-9CCC-6584-8340243A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BF81A3-85BA-6A4D-A5D7-B8F94FA522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5C620E-D498-5DEB-5065-7F91A4DFBB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E9747-811B-1F4B-0BF3-123878434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17917-B311-9F6C-C9E1-931CBCECC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617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Let’s identify the socially optimal allocation.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We update the diagram to reflect the gap between the social marginal cost and the private marginal cost.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Keep in mind that the market allocation occurs at A.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Claim: The socially optimal quantity is 40.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At any quantity greater than 40, the social marginal cost of production exceeds the marginal benefit.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At any quantity less than 40, the marginal benefit of production exceeds the social marginal cost.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Therefore, social welfare is maximized at B.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In the presence of negative externalities, the market overproduces the good or service.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2E7BE6-7CCA-AB97-2C5F-6870785C9B07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3999E3-B784-A894-25E3-238DE61FD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Markets with Negative Externalities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EE16BD-F085-0288-93C6-57A604EDE20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7509C-AC68-B70D-76F1-0D7621ED8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4B10D8-3B49-493D-8760-CD2E77BF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 descr="A graph of a line&#10;&#10;AI-generated content may be incorrect.">
            <a:extLst>
              <a:ext uri="{FF2B5EF4-FFF2-40B4-BE49-F238E27FC236}">
                <a16:creationId xmlns:a16="http://schemas.microsoft.com/office/drawing/2014/main" id="{E53B794A-1738-DF78-DD06-B9E9087B8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6BDE56-F1EA-8DBB-652E-DD5B9FF315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  <p:pic>
        <p:nvPicPr>
          <p:cNvPr id="15" name="Picture 14" descr="A graph of a function&#10;&#10;AI-generated content may be incorrect.">
            <a:extLst>
              <a:ext uri="{FF2B5EF4-FFF2-40B4-BE49-F238E27FC236}">
                <a16:creationId xmlns:a16="http://schemas.microsoft.com/office/drawing/2014/main" id="{55BBF106-DB01-ED86-6AAC-9D1D48C68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1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EB694-054B-0D8B-74F8-79C01437F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AE5C7-5F47-A5FB-E8B3-248F6939A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617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Let’s examine the potential loss in social welfare associated with negative externalities.</a:t>
            </a:r>
            <a:endParaRPr lang="en-US" sz="2000" dirty="0"/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8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total benefit to consumers at the market allocation is the area under the demand curve.</a:t>
            </a:r>
            <a:endParaRPr lang="en-US" sz="2000" dirty="0"/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total societal cost of production is the area under the social marginal cost (SMC) curve.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overproduced quantity results in a welfare loss that is not captured by any market participant.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Therefore, negative externalities lead to deadweight loss due to overproduction.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161D02-3AF1-4B99-0ED9-40C3D9FA64E7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5DBD88-EA39-B5DA-ECBF-1668E6E3D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Welfare Loss: Negative Externalities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C1E26A-B196-4B7D-54A1-A8059311B08D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19D14-EF4E-3699-75C0-36B8EE07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12B7D-0064-FA5C-CEA8-EBB45902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F10101-DE75-15D8-0C2D-E730687C69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  <p:pic>
        <p:nvPicPr>
          <p:cNvPr id="11" name="Picture 10" descr="A graph of a line and a red line&#10;&#10;AI-generated content may be incorrect.">
            <a:extLst>
              <a:ext uri="{FF2B5EF4-FFF2-40B4-BE49-F238E27FC236}">
                <a16:creationId xmlns:a16="http://schemas.microsoft.com/office/drawing/2014/main" id="{4BF42796-1BC0-2A26-2785-E3F2326F8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  <p:pic>
        <p:nvPicPr>
          <p:cNvPr id="14" name="Picture 13" descr="A graph of a line&#10;&#10;AI-generated content may be incorrect.">
            <a:extLst>
              <a:ext uri="{FF2B5EF4-FFF2-40B4-BE49-F238E27FC236}">
                <a16:creationId xmlns:a16="http://schemas.microsoft.com/office/drawing/2014/main" id="{5F7DC07E-4A5F-CD67-243E-87671AAB5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  <p:pic>
        <p:nvPicPr>
          <p:cNvPr id="20" name="Picture 19" descr="A graph of a line&#10;&#10;AI-generated content may be incorrect.">
            <a:extLst>
              <a:ext uri="{FF2B5EF4-FFF2-40B4-BE49-F238E27FC236}">
                <a16:creationId xmlns:a16="http://schemas.microsoft.com/office/drawing/2014/main" id="{0A0A1A10-31AF-E1E0-4D5D-0696546691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5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370F0-A8CB-B003-245F-230A1A868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80FC85-3066-7E03-5239-1C1FC4D4711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06240F-E2B9-5A7C-7745-1F28E5CEC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Private vs. Social Benefits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24CD3D-3848-C95E-9FC5-BC75216F4A5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6FF85-EFFF-6BD1-811B-F773AB7B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3A09A-188B-9ABC-6758-E7D342F6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0F0869C-3261-227E-99FF-5C5BE1160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9828" y="1300900"/>
            <a:ext cx="7167226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Relationship between Private and Social Benefits: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private benefit, which determines the market demand curve, reflects benefits received directly by the consumer.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social benefit also includes external benefits, or additional gains experienced by bystanders.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Example: Public works of Art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Private Benefit: Enjoyment the commissioning entity.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Social Benefit: Enjoyment by the wider public.</a:t>
            </a:r>
          </a:p>
          <a:p>
            <a:pPr lvl="4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Therefore, the social benefit exceeds the private benefit.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AA9D5F3-12E6-9CAF-4DBE-3C847E4B1963}"/>
              </a:ext>
            </a:extLst>
          </p:cNvPr>
          <p:cNvSpPr/>
          <p:nvPr/>
        </p:nvSpPr>
        <p:spPr>
          <a:xfrm>
            <a:off x="5000624" y="3132962"/>
            <a:ext cx="6646429" cy="657225"/>
          </a:xfrm>
          <a:prstGeom prst="roundRect">
            <a:avLst/>
          </a:prstGeom>
          <a:solidFill>
            <a:srgbClr val="7712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aramond" panose="02020404030301010803" pitchFamily="18" charset="0"/>
              </a:rPr>
              <a:t>Social Marginal Benefit (SMB) </a:t>
            </a:r>
          </a:p>
          <a:p>
            <a:pPr algn="ctr"/>
            <a:r>
              <a:rPr lang="en-US" sz="2000" dirty="0">
                <a:latin typeface="Garamond" panose="02020404030301010803" pitchFamily="18" charset="0"/>
              </a:rPr>
              <a:t>= Private Marginal Benefit (PMB) + External Benefit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0497C8-3CE8-E270-6DD6-AEC60ED5AC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291"/>
          <a:stretch>
            <a:fillRect/>
          </a:stretch>
        </p:blipFill>
        <p:spPr>
          <a:xfrm>
            <a:off x="541770" y="1300900"/>
            <a:ext cx="37718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7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B5B74-1FCE-0EC8-DD21-4810960A2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290C0-FDB5-D985-7303-D986F30B2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772276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Remember that the market demand curve (PMB) reflects the private marginal benefit of consumption.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Suppose there is a $2 per unit external benefit that bystanders derive.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Adding a $2 external benefit at each quantity shifts the SMB curve upward, so the SMB lies above the PMB.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When there is no external benefit, PMB=SMB.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social marginal benefit (SMB) curve reflects society’s total benefit from consumption, so it is used when determining the social optimum.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751F56-C076-DAA0-1CBA-0863279F8EE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90654-9F7C-E1D8-D0D2-A6B1DB1F6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Private vs. Social Benefits Visualized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9482A4-2B72-39B2-7827-BE8241F2113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5F4DD-E76F-F2C5-378A-8DA467D84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F6BF7-FBDF-D824-ED8B-9E9AAC94A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C33A11-29B0-06F2-1CEE-DC776663A3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  <p:pic>
        <p:nvPicPr>
          <p:cNvPr id="11" name="Picture 10" descr="A graph of a line&#10;&#10;AI-generated content may be incorrect.">
            <a:extLst>
              <a:ext uri="{FF2B5EF4-FFF2-40B4-BE49-F238E27FC236}">
                <a16:creationId xmlns:a16="http://schemas.microsoft.com/office/drawing/2014/main" id="{F656B0AE-86CC-8839-6EA4-16CB8FB88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3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97BCF-7F35-9FC8-5FDC-E5BAD0EC6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72E3C-0AC8-325D-950A-01B26CF1C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617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Let’s identify the socially optimal allocation.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We update the diagram to reflect the gap between SMB and PMB.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Keep in mind that the market allocation is point A.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Claim: The socially optimal quantity is 60.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At any quantity less than 60, the social marginal benefit exceeds the marginal cost of production.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At any quantity greater than 60, the marginal cost exceeds the social marginal benefit.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Therefore, social welfare is maximized at B.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In the presence of positive externalities, the market underproduces the good or service.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E70A16-D566-2745-A5D7-559107941229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3053DD-CF14-CE3A-90E3-E0466DEA5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Markets with Positive Externalities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BC78C5-246A-E49F-00DD-300A51DFCC5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D20B9C-1973-AD74-FC4B-9D45FA034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70D42-C211-4508-D430-48DA9065F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 descr="A graph of a line&#10;&#10;AI-generated content may be incorrect.">
            <a:extLst>
              <a:ext uri="{FF2B5EF4-FFF2-40B4-BE49-F238E27FC236}">
                <a16:creationId xmlns:a16="http://schemas.microsoft.com/office/drawing/2014/main" id="{F38F5C38-4EDE-396C-2493-1D9EA8F70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  <p:pic>
        <p:nvPicPr>
          <p:cNvPr id="13" name="Picture 12" descr="A graph of a line&#10;&#10;AI-generated content may be incorrect.">
            <a:extLst>
              <a:ext uri="{FF2B5EF4-FFF2-40B4-BE49-F238E27FC236}">
                <a16:creationId xmlns:a16="http://schemas.microsoft.com/office/drawing/2014/main" id="{C967BAA2-F6D0-D7D6-BBF5-75E454D4D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  <p:pic>
        <p:nvPicPr>
          <p:cNvPr id="18" name="Picture 17" descr="A graph of a cost of prociming&#10;&#10;AI-generated content may be incorrect.">
            <a:extLst>
              <a:ext uri="{FF2B5EF4-FFF2-40B4-BE49-F238E27FC236}">
                <a16:creationId xmlns:a16="http://schemas.microsoft.com/office/drawing/2014/main" id="{A5D10921-2E42-D85C-FFBA-02320C8D4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7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16F96-D996-0FC6-29CC-10B4DFEA6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B08EE-DB3B-FB0A-2845-0CDD08130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34911"/>
            <a:ext cx="11189855" cy="5052767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Principle #6: Markets are </a:t>
            </a:r>
            <a:r>
              <a:rPr lang="en-US" sz="2400" i="1" u="sng" dirty="0"/>
              <a:t>Usually</a:t>
            </a:r>
            <a:r>
              <a:rPr lang="en-US" sz="2400" dirty="0"/>
              <a:t> a Good Way to Organize Economic Activity.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6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First Fundamental Theorem of Welfare Economics: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Under certain conditions, market equilibrium leads to an efficient allocation of resources.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One Key Condition: Markets must be perfectly competitive.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A requirement of perfect competition: No Externalities.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6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Buyers and sellers in a market do not consider the external effects of their actions. As a result, the market equilibrium is not efficient from society’s perspective.</a:t>
            </a:r>
            <a:endParaRPr lang="en-US" sz="2000" dirty="0"/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Principle #7: “Government Action can Sometimes Improve Upon Market Outcomes.”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96E02D-C211-4B16-063B-65431DD6589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AAEDA1-0719-A5D6-86F5-C48DB18E7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Preview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FC3C96-A3D0-C881-045F-587BB3094C2E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7FC87-2F8E-A92A-3F43-C85F9147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B38B1-4C5D-DF8F-1700-C2A64608C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127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6CBE8-DCEA-F6C4-6150-EEDA1D1CA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D4CC6-C5DE-8E54-45B9-00ECDFBD3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617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Let’s examine the potential loss in social welfare associated with positive externalities.</a:t>
            </a:r>
            <a:endParaRPr lang="en-US" sz="2000" dirty="0"/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8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At the social optimum, total surplus is: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Consumer Surplus: SMB – Price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Producer Surplus: Price – PMC</a:t>
            </a: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1600" dirty="0"/>
              <a:t>Note that PMC=SMC when there are no negative externalities.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market underproduces the good, leading to a smaller total surplus compared to the social optimum.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Positive externalities therefore result in deadweight loss.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561766-B9A7-E464-D64E-429CCEFC54C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D2B72-B06D-8A23-EA6B-E0D83DC7F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Welfare Loss: Positive Externalities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79B114-6A25-8CA9-A074-40889342638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4106F-0E5E-5AF5-B19C-529B2BA14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B4A86-8AAA-1369-41E5-9ECAB6FE2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3F0ED3-674C-67B9-4576-B5A9C5596F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898572-A971-04CB-3E4B-EE3C41E7DC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E0C8FD-E6D4-BFBF-CC2E-06D8057105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FCBC26-E135-424B-A538-E06E997FDD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D0E7DD-5A29-707E-3029-67751C13C19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2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853B3F-3E08-35EB-E165-FE8DCCE69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72FFF-33CD-9D7D-B09A-A69AD60E0E56}"/>
              </a:ext>
            </a:extLst>
          </p:cNvPr>
          <p:cNvSpPr txBox="1"/>
          <p:nvPr/>
        </p:nvSpPr>
        <p:spPr>
          <a:xfrm>
            <a:off x="0" y="2644170"/>
            <a:ext cx="121888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Public Policy Solutions</a:t>
            </a:r>
          </a:p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to Externalities</a:t>
            </a:r>
          </a:p>
        </p:txBody>
      </p:sp>
    </p:spTree>
    <p:extLst>
      <p:ext uri="{BB962C8B-B14F-4D97-AF65-F5344CB8AC3E}">
        <p14:creationId xmlns:p14="http://schemas.microsoft.com/office/powerpoint/2010/main" val="4238589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388C4-7EC7-7FE0-7C76-9D7A7D485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FFB47-0D6F-DFE4-51C9-A6A645278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A straightforward way to manage externalities is through direct mandates or bans on specific behaviors, often referred to as “command-and-control (CAC)” policies.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These approaches were common in the early years of environmental regulation: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Simple and Intuitive: Easier to communicate and “sell” to the public.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Low Enforcement Cost: Officials only need to verify whether the technology has been installed.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However, CAC policies have notable drawbacks: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No Incentive for Innovation: Polluters are not encouraged to develop newer or more efficient abatement technologies.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Regulatory Burden: Requires regulators to have detailed knowledge of production processes and available technologies.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Economic Inefficiency: CAC often impose the same requirements for all polluters, regardless of the cost of abatement, which leads to inefficiencies.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768EBA-C74F-C241-9309-44F0365568B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29015A-CB7D-9B66-57AA-9D304B282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Command-and-Control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839F7C-98E9-8651-13B6-3C23D1A580BD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4C30D-F744-E3CC-BB5F-4306F75E5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F4687-4884-C715-08B1-82D0B7DE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220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FFA20-FA00-00AF-D20D-C5CAFFA05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03285-D5AD-6A33-D85C-6EA4D029F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528" y="1300900"/>
            <a:ext cx="6364098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Clean Air Act (CAA) mandates the adoption of the “best available control technology.”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Catalytic converters were required in all new cars beginning in 1975.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Scrubbers were mandated for coal-fired power plants under the 1990 Amendments to the CAA.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While CAC policies still exist, modern environmental regulations have increasingly shifted toward market-based approaches that promote flexibility and efficiency.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1A0FE3-5A98-78A2-3534-DC52AB76B15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8AE9D-40B5-5B1F-AA73-2BFE2165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Command-and-Control in the Real World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850948-D492-6970-011F-493256D0AF9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6AEAD-45DF-CA4E-E70A-77736C265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09BD55-AA0D-05E8-8124-FCF4A742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8" name="Content Placeholder 10">
            <a:extLst>
              <a:ext uri="{FF2B5EF4-FFF2-40B4-BE49-F238E27FC236}">
                <a16:creationId xmlns:a16="http://schemas.microsoft.com/office/drawing/2014/main" id="{62FB4BF2-7725-5E65-D359-E4D53D3B69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5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0334D-F084-AF83-2F1E-4DD1B8BD0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B1CD5-8D9E-D3DB-5B35-19C6C2CEA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Externalities arise when individuals do not account for the full costs or benefits that their actions impose on others.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Regulators can “internalize” these externalities by introducing incentives such as taxes or subsidies that align private behavior with social welfare.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For example, consider a confectioner who produces candy but also creates noise that disturbs nearby residents.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Private Marginal Cost (PMC) includes ingredients, labor, and rent.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External Marginal Cost (EMC) is the noise imposed on neighbors.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two most widely used market-based policy instruments are: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Corrective taxes and subsidies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Tradable permits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B2E2EB-D57D-9950-FA39-CB18CA484353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749337-BE69-D46D-BE63-3857752A3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Market-Based Policies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1BF063-047D-D266-B868-05762C897C9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C9B520-B0DA-6580-E28A-231C0B84F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D7936-CBE1-8EE3-7582-2997EDE89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515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FD632-88BA-BF27-D36B-0B726A042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1C00C-3D1C-C92B-6C13-D389807FC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1300900"/>
            <a:ext cx="7267078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Major figure in early welfare economics, studying how economic activity affects overall social welfare.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Formalized the concept of externalities, situations where private costs or benefits diverge from social costs or benefits.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Proposed government intervention to align private incentives with social welfare.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If private actions impose external costs, society should impose a tax equal to that external cost.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When private actions create external benefits, a subsidy can encourage additional production or consumption.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ECF02B-BEA0-D8FC-A0EC-85EB28025AE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4A9CAF-97C8-7493-0646-E617A0C2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Arthur Cecil Pigou (1877 – 1959)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286941-ABB5-05A6-3D67-FDF1B73E034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188B65-354A-D6C3-B790-2D69A8EB4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2EB2D6-1B86-992E-C0EB-86E3E32D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26" name="Picture 2" descr="The Elusive A.C. Pigou | SpringerLink">
            <a:extLst>
              <a:ext uri="{FF2B5EF4-FFF2-40B4-BE49-F238E27FC236}">
                <a16:creationId xmlns:a16="http://schemas.microsoft.com/office/drawing/2014/main" id="{251E3D4D-46D9-EABE-813B-DE91298F0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300900"/>
            <a:ext cx="375198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27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D0BDA-6DD4-2CA3-4D64-27BFCE1E3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58006-618F-B1A5-C53E-46B7BEE53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3771" y="1300900"/>
            <a:ext cx="6533283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Consider a polluting industry that generates an external cost borne by bystanders.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Suppose we can estimate the exact external cost the polluter is generating.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This process is highly complex in real-world applications.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It often requires assigning a monetary value to health impacts or environmental damage, which can be controversial.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Policymakers can then impose a tax equal to this external cost on the polluter.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5715A8-C98F-0E5B-0F0A-1179A1A236C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63E6-E717-9258-AC9D-CF954CDEF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Corrective Taxes Illustrated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486506-BCCD-DF36-009C-662AD81ACE54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3F661-0705-5D28-0990-E144DB099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9DCE7A-6C21-AA2E-79EF-929CD77FC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 descr="A graph of a line&#10;&#10;AI-generated content may be incorrect.">
            <a:extLst>
              <a:ext uri="{FF2B5EF4-FFF2-40B4-BE49-F238E27FC236}">
                <a16:creationId xmlns:a16="http://schemas.microsoft.com/office/drawing/2014/main" id="{0DB9B919-1943-766E-816F-082EB62D5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21" name="Picture 20" descr="A graph of a line&#10;&#10;AI-generated content may be incorrect.">
            <a:extLst>
              <a:ext uri="{FF2B5EF4-FFF2-40B4-BE49-F238E27FC236}">
                <a16:creationId xmlns:a16="http://schemas.microsoft.com/office/drawing/2014/main" id="{45004370-4231-0D17-3C93-C7AFB774A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5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1EE9D-699D-A25B-E1C5-CEF701BDF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EC0CD-950B-6244-A20F-EA6F26D5B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3771" y="1300900"/>
            <a:ext cx="6533283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Let’s assume for now that the tax is calculated correctly to match the value of the external marginal cost of production.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This tax aligns PMC with SMC, ensuring that private incentives match social incentives.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As a result, the market reaches an efficient allocation where total welfare is maximized.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These types of taxes are called “corrective taxes,” or “Pigouvian taxes.”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96BBCB-812E-4849-032F-A6CEEEFA677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0A6880-7500-9769-F65B-335B3BFC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Corrective Taxes Illustrated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537F34-327C-A93C-D9D2-A7877D9F733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7F933-1E63-EBC3-F3E9-C90AC35D7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0293C-1EE0-979A-9D66-B8F72E81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F8D782-7D88-4ACD-3869-04BB3B1FA3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25" name="Picture 24" descr="A graph of a line with a red x&#10;&#10;AI-generated content may be incorrect.">
            <a:extLst>
              <a:ext uri="{FF2B5EF4-FFF2-40B4-BE49-F238E27FC236}">
                <a16:creationId xmlns:a16="http://schemas.microsoft.com/office/drawing/2014/main" id="{542FAFA2-9212-5097-C3F0-98C0BD35B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4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8620F-C413-D378-E41A-DDA749E05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91D20-0192-B432-2562-99E35074F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3771" y="1300900"/>
            <a:ext cx="6533283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For goods and services associated with positive externalities, we can estimate the external benefit provided to society.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A subsidy can then be offered equal to the value of this external marginal benefit, the gap between PMB and SMB.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This policy aligns private and social incentives by shifting PMB upward until PMB = SMB.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Once aligned, the market achieves an efficient allocation of resources.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725AC8-36AD-C12A-782B-2C33C5DFDD4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F53EF-9536-5060-8314-C9CB9C274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Corrective Subsidies Illustrated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C03556-DEAE-E83B-A4D7-3D026FC168A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84268-651D-8D64-CD44-62AE3D1F9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D603F-BF2D-17E8-9C76-DAD2DBD5C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5DA6E4-B0FE-0825-BECF-9A5D3436A7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12" name="Picture 11" descr="A graph of a line with red and blue lines&#10;&#10;AI-generated content may be incorrect.">
            <a:extLst>
              <a:ext uri="{FF2B5EF4-FFF2-40B4-BE49-F238E27FC236}">
                <a16:creationId xmlns:a16="http://schemas.microsoft.com/office/drawing/2014/main" id="{A895DB0A-005D-E09E-7826-862271438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0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575CF-B4D5-0187-5468-21F0988FA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5D7BF-DC18-3CEC-9875-E62B92A64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504" y="1300900"/>
            <a:ext cx="6471550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As of July 2024, the average driver pays roughly $0.51 in taxes per gallon of gasoline.</a:t>
            </a: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6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Gasoline is taxed due to negative externalities: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Congestion: More drivers increase traffic congestion.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Accidents: Higher vehicle density raises the likelihood of accidents.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Pollution: More driving results in greater environmental damage.</a:t>
            </a: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6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A recent study estimates that the optimal tax rate, accounting for all externalities, should be $3.75 per gallon (in 2025 dollars).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1702EE-86C8-2701-0C5C-068F52B3545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A7594-FA29-B0D7-4004-2101FC96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Corrective Taxes in the Real World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4BFD5E-A822-30B8-B284-DBA9A0B3CCD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6D1F1A-26DE-987E-5B39-FC83B8D2A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82AFF-3155-DBED-BD7D-D1D2FA294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2050" name="Picture 2" descr="Another New Gas Tax: CA Gas Prices to Increase Another 50-Cents with 'Clean  Air Tax' – California Globe">
            <a:extLst>
              <a:ext uri="{FF2B5EF4-FFF2-40B4-BE49-F238E27FC236}">
                <a16:creationId xmlns:a16="http://schemas.microsoft.com/office/drawing/2014/main" id="{20F81FCD-DCD2-7AE9-6166-97A0997A1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3009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92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C2379D-B54E-B460-E551-DDE0543DC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85D3AC-BBCE-7F35-C811-1E1A3670D9D9}"/>
              </a:ext>
            </a:extLst>
          </p:cNvPr>
          <p:cNvSpPr txBox="1"/>
          <p:nvPr/>
        </p:nvSpPr>
        <p:spPr>
          <a:xfrm>
            <a:off x="1" y="2644170"/>
            <a:ext cx="121888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Externalities and</a:t>
            </a:r>
          </a:p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Market </a:t>
            </a:r>
            <a:r>
              <a:rPr lang="en-US" sz="4800" dirty="0" err="1">
                <a:solidFill>
                  <a:schemeClr val="bg1"/>
                </a:solidFill>
              </a:rPr>
              <a:t>Inefficency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1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DFC0F-C0AE-359E-D5CD-94C713046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CA242-7AA3-407C-4BB2-6C4214D7A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5816" y="1300900"/>
            <a:ext cx="6345809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A market-based policy that limits total emissions through a system called “cap-and-trade.”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Regulators set a cap on total allowable pollution.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A fixed number of permits are issued for emissions under the cap.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Firms can buy and sell permits in a regulated market.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Firms that can cut pollution cheaply sell excess permits to others.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This system creates financial incentives to reduce emissions and promotes cost-effective abatement across firms.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BFE475-2979-3312-6201-FD29EF14744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31A490-0D94-9864-CA9A-74E713B73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Tradable Permits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EE0F55-D7F0-AB41-19AD-CBC57903C76E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459F0-1706-6534-0A79-AF0F789D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AF821-5CCA-6E47-65EA-8B1FFD30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3074" name="Picture 2" descr="Cap-and-Trade Addresses Inequity—Without Losing Efficiency - Americas  Quarterly">
            <a:extLst>
              <a:ext uri="{FF2B5EF4-FFF2-40B4-BE49-F238E27FC236}">
                <a16:creationId xmlns:a16="http://schemas.microsoft.com/office/drawing/2014/main" id="{26C3546F-15D6-0B3D-B91A-5E3469B2F9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" t="2854" r="2965"/>
          <a:stretch/>
        </p:blipFill>
        <p:spPr bwMode="auto">
          <a:xfrm>
            <a:off x="457201" y="1427532"/>
            <a:ext cx="479145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34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6B4D7-1D9E-D344-06F6-78CE2D854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20794-ECE6-289F-A29A-37EA65ED8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1300900"/>
            <a:ext cx="6992758" cy="508104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Garamond" panose="02020404030301010803" pitchFamily="18" charset="0"/>
              </a:rPr>
              <a:t>In 1963, scientists in New Hampshire found rain with acid levels 100 times higher than normal, damaging ecosystems and infrastructure..</a:t>
            </a:r>
          </a:p>
          <a:p>
            <a:pPr lvl="4"/>
            <a:endParaRPr lang="en-US" sz="1200" dirty="0">
              <a:latin typeface="Garamond" panose="02020404030301010803" pitchFamily="18" charset="0"/>
            </a:endParaRPr>
          </a:p>
          <a:p>
            <a:r>
              <a:rPr lang="en-US" sz="2400" dirty="0">
                <a:latin typeface="Garamond" panose="02020404030301010803" pitchFamily="18" charset="0"/>
              </a:rPr>
              <a:t>The cause was traced to emissions of nitrogen oxides (NOx) and sulfur dioxide (SO₂) from power plants.</a:t>
            </a:r>
          </a:p>
          <a:p>
            <a:pPr lvl="4"/>
            <a:endParaRPr lang="en-US" sz="1200" dirty="0">
              <a:latin typeface="Garamond" panose="02020404030301010803" pitchFamily="18" charset="0"/>
            </a:endParaRPr>
          </a:p>
          <a:p>
            <a:r>
              <a:rPr lang="en-US" sz="2400" dirty="0">
                <a:latin typeface="Garamond" panose="02020404030301010803" pitchFamily="18" charset="0"/>
              </a:rPr>
              <a:t>By the 1980s, lawmakers launched the Acid Rain Program, introducing a cap-and-trade system for these pollutants.</a:t>
            </a:r>
          </a:p>
          <a:p>
            <a:pPr lvl="4"/>
            <a:endParaRPr lang="en-US" sz="1200" dirty="0">
              <a:latin typeface="Garamond" panose="02020404030301010803" pitchFamily="18" charset="0"/>
            </a:endParaRPr>
          </a:p>
          <a:p>
            <a:r>
              <a:rPr lang="en-US" sz="2400" dirty="0">
                <a:latin typeface="Garamond" panose="02020404030301010803" pitchFamily="18" charset="0"/>
              </a:rPr>
              <a:t>The cap started high, with plans to tighten every five years to gradually cut total emissions.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9AE26D-6C23-D89A-36E5-BDB320DB34A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4ACF06-014D-FCB5-C6C3-9D16FBDFB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b="1" dirty="0">
                <a:solidFill>
                  <a:schemeClr val="bg1"/>
                </a:solidFill>
                <a:latin typeface="Garamond"/>
              </a:rPr>
              <a:t>  Tradable Permits in the Real World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A3A7A6-6319-6DAC-C21F-BD945478688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EBEDD7-3D5A-8C12-7CCE-59EFE1CEF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1A9B94-1C18-CA68-C0BB-B08244B2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82F3B89-17FD-0D7D-1E43-A2555C87C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9" r="22121"/>
          <a:stretch/>
        </p:blipFill>
        <p:spPr bwMode="auto">
          <a:xfrm>
            <a:off x="457199" y="1300900"/>
            <a:ext cx="410565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66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7C63E-F66B-A49E-D87D-3EC07FA73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843D9-AAC2-8B6D-C74A-10A83F552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9425" y="1190856"/>
            <a:ext cx="5030216" cy="504535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Garamond" panose="02020404030301010803" pitchFamily="18" charset="0"/>
              </a:rPr>
              <a:t>The Acid Rain Program (ARP) was a landmark policy showcasing the potential of tradable permits.</a:t>
            </a:r>
          </a:p>
          <a:p>
            <a:pPr lvl="4"/>
            <a:endParaRPr lang="en-US" sz="1400" dirty="0">
              <a:latin typeface="Garamond" panose="02020404030301010803" pitchFamily="18" charset="0"/>
            </a:endParaRPr>
          </a:p>
          <a:p>
            <a:r>
              <a:rPr lang="en-US" sz="2400" dirty="0">
                <a:latin typeface="Garamond" panose="02020404030301010803" pitchFamily="18" charset="0"/>
              </a:rPr>
              <a:t>Later studies found that the ARP caused greater environmental and health damages in the eastern U.S.</a:t>
            </a:r>
          </a:p>
          <a:p>
            <a:pPr lvl="4"/>
            <a:endParaRPr lang="en-US" sz="1400" dirty="0">
              <a:latin typeface="Garamond" panose="02020404030301010803" pitchFamily="18" charset="0"/>
            </a:endParaRPr>
          </a:p>
          <a:p>
            <a:r>
              <a:rPr lang="en-US" sz="2400" dirty="0">
                <a:latin typeface="Garamond" panose="02020404030301010803" pitchFamily="18" charset="0"/>
              </a:rPr>
              <a:t>The main reason: the East Coast’s dense population made pollution more harmful than in other regions.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2E9F41-A0C7-82DB-D37E-0C619E483AE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4C1946-A7DB-497F-801E-658BAD21D13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88825" cy="923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b="1" dirty="0">
                <a:solidFill>
                  <a:schemeClr val="bg1"/>
                </a:solidFill>
                <a:latin typeface="Garamond"/>
              </a:rPr>
              <a:t>  Tradable Permits in the Real World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6727AA-B878-FD14-161C-712182DB0D4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0A07F247-A342-DCD9-A6AE-DFDFADD0B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11E9E32-C08B-A448-8C55-BDF12309E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BA188-7471-A9CD-4B7C-24613DC9F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" y="1253463"/>
            <a:ext cx="6297284" cy="4348522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815BC3A-517A-7367-AEEE-E599386D3B4F}"/>
              </a:ext>
            </a:extLst>
          </p:cNvPr>
          <p:cNvSpPr txBox="1">
            <a:spLocks/>
          </p:cNvSpPr>
          <p:nvPr/>
        </p:nvSpPr>
        <p:spPr>
          <a:xfrm>
            <a:off x="329184" y="5618656"/>
            <a:ext cx="6297283" cy="354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1400" dirty="0">
                <a:latin typeface="Garamond" panose="02020404030301010803" pitchFamily="18" charset="0"/>
              </a:rPr>
              <a:t>Chen et al. (2018)</a:t>
            </a:r>
          </a:p>
        </p:txBody>
      </p:sp>
    </p:spTree>
    <p:extLst>
      <p:ext uri="{BB962C8B-B14F-4D97-AF65-F5344CB8AC3E}">
        <p14:creationId xmlns:p14="http://schemas.microsoft.com/office/powerpoint/2010/main" val="4322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CAD24-9DC1-C82B-62CE-568DFFF10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1B1FD-692A-12CB-C658-D00A9E7A1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How should the initial permits be allocated?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Viable methods include initial auctions, grandfathering, and lotteries.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Regardless of the method, the permit market can still achieve an efficient outcome, as long as the cap is set appropriately, and trading is allowed.</a:t>
            </a: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6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What if the external cost of pollution varies across locations?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Emissions from a plant in a densely populated area may cause significantly more harm than the same emissions in a rural area.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A uniform permit price in the face of heterogeneous damages leads to inefficiencies.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Trading ratios: Require polluters in high-risk areas to purchase more permits for the same emissions.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Zonal trading: Segment the market so firms trade permits within regions of similar damage profiles.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6A87A7-99AE-CAB1-60C6-8DBE067A8BA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1AFDF3-296D-F077-0A2D-B98603470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Tradable Permits: Considerations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A8B049-3E75-CB33-6166-820F7FC0F410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9C228-CEAF-D024-2F31-115EA8D82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0F88A-827A-250F-ABDF-E7FAC5948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602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6C6DF-3399-03A5-00BE-EDD38CCBC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0030E-72E7-BB6F-A7D5-478632016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When the demand for producing externalities is known to regulators, taxes and tradable permits are effective tools for steering the market toward the socially optimal outcome.</a:t>
            </a: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6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Producers of externalities are essentially paying for the right to produce them: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Under corrective taxes, producers pay the government.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Under tradable permits, producers pay other firms that can reduce externalities at lower cost.</a:t>
            </a: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6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By internalizing the external cost, both policies help align private incentives with social welfare, leading to an efficient outcome.</a:t>
            </a: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BE9F7B-C38B-8D05-4E38-F873ADEF69F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71F10B-EC8D-F3F5-4AA8-CFFCAA485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Taxation vs. Permits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28C167-84DB-895C-E294-188125C6AD7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949E5-E3B7-B3CB-A10D-738DB89D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E8203-FB2D-43A0-9B4F-9C8B78A1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757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96E58-752C-0E3D-F525-04906D42F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60002-1BE5-84DB-582F-18297C9F4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Suppose two regions in a country: Camelot and Avalon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Camelot is a prosperous region known for its steelworks and forges.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Avalon produces fine textiles, but its workshops also discharge waste into the atmosphere.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Both Camelot and Avalon emit 100 tons of particulate matter (PM) each month.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cost of reducing pollution is: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$100 per ton for Camelot’s blacksmiths.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$50 per ton for Avalon’s textile plants.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social planner’s goal is to reduce total pollution to 140 tons. Two policy options exist: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Regulation: Both Camelot and Avalon must each cut 30 tons of emissions.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Tradable Permits: A total cap of 140 tons is imposed, and permits can be traded.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Question: Which policy achieves the reduction more efficiently?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3E69DF-2609-0677-3D63-CE9659FD20D7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254368-A4F9-15AA-7402-F7776985D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</a:t>
            </a:r>
            <a:r>
              <a:rPr lang="en-US" sz="3800" dirty="0">
                <a:solidFill>
                  <a:schemeClr val="bg1"/>
                </a:solidFill>
              </a:rPr>
              <a:t>Exercise: Regulation vs. Tradable Permits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A92273-A47D-78A5-7FAE-C16A23DC77ED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365B5D-FAE6-AF3D-7B55-41330EF8B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7E4F1-D3D2-D814-9B22-B5DA6224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712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82381-F5F9-E671-728B-63F16FC67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87F68-021E-8632-E975-55507467E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Setup: Tradable Permits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government issues 140 permits, each allowing 1 ton of PM to be emitted.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Each region receives 70 permits.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A marketplace for regions to trade permits is established by the government.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Price Analysis of Tradable Permits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What is the Highest Price of a Permit: 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What is the Lowest Price of a Permit: 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Cost Analysis of Tradable Permits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Assume that Avalon uses 40 permits and sells the rest to Camelot for the midpoint price, $75.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Abatement Cost for Avalon: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Abatement Cost for Camelot: 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Total Abatement Cost: 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0B6748-CF09-EBAE-7C80-E20FF4F3027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A7B897-9763-DA6A-1C2A-E55EBEB3E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</a:t>
            </a:r>
            <a:r>
              <a:rPr lang="en-US" sz="3800" dirty="0">
                <a:solidFill>
                  <a:schemeClr val="bg1"/>
                </a:solidFill>
              </a:rPr>
              <a:t>Exercise: Regulation vs. Tradable Permits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BF0CF3-0AA4-B2BC-B14F-7946F3AE9C2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5B721-16D9-3735-9B2F-226346327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1F2E0-4C57-525D-2DC4-9CDC3A6E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405321-EC76-9BBB-F98C-700380272F33}"/>
              </a:ext>
            </a:extLst>
          </p:cNvPr>
          <p:cNvSpPr/>
          <p:nvPr/>
        </p:nvSpPr>
        <p:spPr>
          <a:xfrm>
            <a:off x="5091350" y="3499468"/>
            <a:ext cx="705946" cy="314523"/>
          </a:xfrm>
          <a:prstGeom prst="rect">
            <a:avLst/>
          </a:prstGeom>
          <a:solidFill>
            <a:schemeClr val="bg1"/>
          </a:solidFill>
          <a:ln>
            <a:solidFill>
              <a:srgbClr val="7712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Garamond"/>
              </a:rPr>
              <a:t>$100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C15D3C-593A-304E-A74F-EF490AB8CAFE}"/>
              </a:ext>
            </a:extLst>
          </p:cNvPr>
          <p:cNvSpPr/>
          <p:nvPr/>
        </p:nvSpPr>
        <p:spPr>
          <a:xfrm>
            <a:off x="4607264" y="5279153"/>
            <a:ext cx="2762800" cy="314523"/>
          </a:xfrm>
          <a:prstGeom prst="rect">
            <a:avLst/>
          </a:prstGeom>
          <a:solidFill>
            <a:schemeClr val="bg1"/>
          </a:solidFill>
          <a:ln>
            <a:solidFill>
              <a:srgbClr val="7712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</a:rPr>
              <a:t>60×$50 </a:t>
            </a:r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– 30</a:t>
            </a: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</a:rPr>
              <a:t>×</a:t>
            </a:r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$75 </a:t>
            </a: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</a:rPr>
              <a:t>=$750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931150-C5BD-2FDF-5373-7A800E587F2A}"/>
              </a:ext>
            </a:extLst>
          </p:cNvPr>
          <p:cNvSpPr/>
          <p:nvPr/>
        </p:nvSpPr>
        <p:spPr>
          <a:xfrm>
            <a:off x="5091350" y="3889288"/>
            <a:ext cx="705946" cy="314523"/>
          </a:xfrm>
          <a:prstGeom prst="rect">
            <a:avLst/>
          </a:prstGeom>
          <a:solidFill>
            <a:schemeClr val="bg1"/>
          </a:solidFill>
          <a:ln>
            <a:solidFill>
              <a:srgbClr val="7712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Garamond"/>
              </a:rPr>
              <a:t>$50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1356DB-F590-C3E3-1883-673AA16BCC9C}"/>
              </a:ext>
            </a:extLst>
          </p:cNvPr>
          <p:cNvSpPr/>
          <p:nvPr/>
        </p:nvSpPr>
        <p:spPr>
          <a:xfrm>
            <a:off x="4759664" y="5656417"/>
            <a:ext cx="1888024" cy="314523"/>
          </a:xfrm>
          <a:prstGeom prst="rect">
            <a:avLst/>
          </a:prstGeom>
          <a:solidFill>
            <a:schemeClr val="bg1"/>
          </a:solidFill>
          <a:ln>
            <a:solidFill>
              <a:srgbClr val="7712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30</a:t>
            </a: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</a:rPr>
              <a:t>×</a:t>
            </a:r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$75</a:t>
            </a:r>
            <a:r>
              <a:rPr lang="en-US" sz="2000" dirty="0">
                <a:solidFill>
                  <a:srgbClr val="000000"/>
                </a:solidFill>
                <a:latin typeface="Garamond"/>
              </a:rPr>
              <a:t>=$2,250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AF7439-0DFB-A93F-D190-FA39CAD90C7D}"/>
              </a:ext>
            </a:extLst>
          </p:cNvPr>
          <p:cNvSpPr/>
          <p:nvPr/>
        </p:nvSpPr>
        <p:spPr>
          <a:xfrm>
            <a:off x="3556299" y="6021703"/>
            <a:ext cx="933405" cy="314523"/>
          </a:xfrm>
          <a:prstGeom prst="rect">
            <a:avLst/>
          </a:prstGeom>
          <a:solidFill>
            <a:schemeClr val="bg1"/>
          </a:solidFill>
          <a:ln>
            <a:solidFill>
              <a:srgbClr val="7712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$3,000</a:t>
            </a:r>
            <a:endParaRPr lang="en-US" sz="2000" dirty="0">
              <a:solidFill>
                <a:srgbClr val="000000"/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22959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BD9E4-DB11-603B-BB30-56AE05A21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51649-0C48-EFE2-1672-A24F7790A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Setup: Regulation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$100 per ton for Camelot’s blacksmiths.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$50 per ton for Avalon’s textile plants.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Both Camelot and Avalon must each cut 30 tons of emissions.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Cost Analysis of Regulation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Abatement Cost for Camelot: 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Abatement Cost for Avalon: 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Total Abatement Cost: 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Takeaway: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Tradable permits achieve the same level of pollution reduction at a lower cost.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118DD5-5EE9-6B71-33BF-670D62CEBFA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E92942-85F9-9A2E-2B5B-5ACBC9E7D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</a:t>
            </a:r>
            <a:r>
              <a:rPr lang="en-US" sz="3800" dirty="0">
                <a:solidFill>
                  <a:schemeClr val="bg1"/>
                </a:solidFill>
              </a:rPr>
              <a:t>Exercise: Regulation vs. Tradable Permits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D5A41F-ED9D-A1D4-8C91-5CCD2EC8CC9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E7DE5-FB71-2FA5-8388-25A6ED59F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CCFC4-59B9-BCE6-9548-67C7DDC4D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3AD9AC-9AA0-A9C7-A683-B569C99D2311}"/>
              </a:ext>
            </a:extLst>
          </p:cNvPr>
          <p:cNvSpPr/>
          <p:nvPr/>
        </p:nvSpPr>
        <p:spPr>
          <a:xfrm>
            <a:off x="4790144" y="3526900"/>
            <a:ext cx="1921552" cy="314523"/>
          </a:xfrm>
          <a:prstGeom prst="rect">
            <a:avLst/>
          </a:prstGeom>
          <a:solidFill>
            <a:schemeClr val="bg1"/>
          </a:solidFill>
          <a:ln>
            <a:solidFill>
              <a:srgbClr val="7712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Garamond"/>
              </a:rPr>
              <a:t>30×$100=$3,000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3026DC-2260-31BD-5E12-E71107D5C61A}"/>
              </a:ext>
            </a:extLst>
          </p:cNvPr>
          <p:cNvSpPr/>
          <p:nvPr/>
        </p:nvSpPr>
        <p:spPr>
          <a:xfrm>
            <a:off x="4790144" y="3904164"/>
            <a:ext cx="1921552" cy="314523"/>
          </a:xfrm>
          <a:prstGeom prst="rect">
            <a:avLst/>
          </a:prstGeom>
          <a:solidFill>
            <a:schemeClr val="bg1"/>
          </a:solidFill>
          <a:ln>
            <a:solidFill>
              <a:srgbClr val="7712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Garamond"/>
              </a:rPr>
              <a:t>30×$50=$1,500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74755E-1639-04C5-CEEF-17E4F6C11A66}"/>
              </a:ext>
            </a:extLst>
          </p:cNvPr>
          <p:cNvSpPr/>
          <p:nvPr/>
        </p:nvSpPr>
        <p:spPr>
          <a:xfrm>
            <a:off x="3555048" y="4265176"/>
            <a:ext cx="861504" cy="314523"/>
          </a:xfrm>
          <a:prstGeom prst="rect">
            <a:avLst/>
          </a:prstGeom>
          <a:solidFill>
            <a:schemeClr val="bg1"/>
          </a:solidFill>
          <a:ln>
            <a:solidFill>
              <a:srgbClr val="7712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Garamond"/>
              </a:rPr>
              <a:t>$4,500</a:t>
            </a:r>
          </a:p>
        </p:txBody>
      </p:sp>
    </p:spTree>
    <p:extLst>
      <p:ext uri="{BB962C8B-B14F-4D97-AF65-F5344CB8AC3E}">
        <p14:creationId xmlns:p14="http://schemas.microsoft.com/office/powerpoint/2010/main" val="399519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1246B6-3FB0-C2F1-CB11-2B842CC5D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560931-5EE4-F107-99CD-FF38C3356134}"/>
              </a:ext>
            </a:extLst>
          </p:cNvPr>
          <p:cNvSpPr txBox="1"/>
          <p:nvPr/>
        </p:nvSpPr>
        <p:spPr>
          <a:xfrm>
            <a:off x="0" y="2644170"/>
            <a:ext cx="121888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Private Solutions</a:t>
            </a:r>
          </a:p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to Externalities</a:t>
            </a:r>
          </a:p>
        </p:txBody>
      </p:sp>
    </p:spTree>
    <p:extLst>
      <p:ext uri="{BB962C8B-B14F-4D97-AF65-F5344CB8AC3E}">
        <p14:creationId xmlns:p14="http://schemas.microsoft.com/office/powerpoint/2010/main" val="5620510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A37A7-2BDF-6ECB-0089-3549E120C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9B49A-C8A4-0BB7-CD8A-AB046A151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So far, we’ve explored various regulatory tools available to policymakers..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But are there private solutions that can address externalities without regulators?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Moral codes and social pressure.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Charitable actions.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Vertical integration (e.g., merging polluter and affected party).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Voluntary contracts or negotiations between interested parties.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Can any of these private mechanisms lead to an efficient allocation of resources?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Ronald Coase offers an answer in his influential paper, “The Problem of Social Cost.”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3D0528-2CA5-ADD1-2DEB-7F34CE78F057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A4EC15-822C-E800-62B2-44D097860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Private Solutions to Externalities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3BB3E5-9150-B52F-BEB7-31F8B35232CA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4B189B-8CBA-5A5A-6ACB-424029939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0A836-E2DB-6F1B-76E6-5E685724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384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1B4D1-F016-F92C-0D25-C03AE5593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81A1D-D704-5BBB-8C3F-83A875944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Market Failures: A situation in which the market outcome is not efficient.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6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Externality: The uncompensated impact of one person’s actions on the well-being of an unrelated bystander.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6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Real World Examples: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A confectioner’s candy production creates </a:t>
            </a:r>
            <a:r>
              <a:rPr lang="en-US" sz="2000" u="sng" dirty="0"/>
              <a:t>noise</a:t>
            </a:r>
            <a:r>
              <a:rPr lang="en-US" sz="2000" dirty="0"/>
              <a:t> that may disturb a doctor working nearby.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Exposure to </a:t>
            </a:r>
            <a:r>
              <a:rPr lang="en-US" sz="2000" u="sng" dirty="0"/>
              <a:t>secondhand smoke</a:t>
            </a:r>
            <a:r>
              <a:rPr lang="en-US" sz="2000" dirty="0"/>
              <a:t> can negatively affect the health of non-smokers.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A beekeeper produces honey, while the bees also provide </a:t>
            </a:r>
            <a:r>
              <a:rPr lang="en-US" sz="2000" u="sng" dirty="0"/>
              <a:t>free pollination</a:t>
            </a:r>
            <a:r>
              <a:rPr lang="en-US" sz="2000" dirty="0"/>
              <a:t> to a neighboring orchard.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Quality education produces </a:t>
            </a:r>
            <a:r>
              <a:rPr lang="en-US" sz="2000" u="sng" dirty="0"/>
              <a:t>better-informed voters</a:t>
            </a:r>
            <a:r>
              <a:rPr lang="en-US" sz="2000" dirty="0"/>
              <a:t>, contributing to a healthy democracy.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6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Externalities can be positive or negative, and they represent an important case of market failure.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675312-CEA4-4C5C-29F5-E9620545896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EA8411-B13F-E5DD-D425-0D0F3C90E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Market Failures and Externalities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DEBECF-FBED-7587-FA52-3887C84ED634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B3B5A-A987-9211-9CD2-AB0225DA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57FBC-A80F-5E94-DCB5-3455FE554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94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F090E-5621-8F9D-BD06-247074E48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B4523-66CC-74E7-5739-6BFC23EB0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9352" y="1300900"/>
            <a:ext cx="7687702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Best known for his work on transaction costs and property rights.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Challenged Pigou’s view that government intervention was always needed to correct externalities.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Argued that if property rights are clearly defined and transaction costs are low, private bargaining can lead to efficient outcomes without regulation, the Coase Theorem.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His work emphasized the importance of institutions and legal frameworks in shaping economic efficiency.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60DECE-4969-1831-E4B4-EE9DCBE3DEE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604691-196C-5ED0-CF31-C9922EB49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Ronald H. Coase (1910–2013)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FA7BBF-470F-2895-6F6C-60CC92BAEDD0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F642D-6208-5EA1-7539-3FD201C82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EF3D5-FF6F-8511-C1D3-7D76CFE5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5122" name="Picture 2" descr="Ronald H. Coase – Biographical - NobelPrize.org">
            <a:extLst>
              <a:ext uri="{FF2B5EF4-FFF2-40B4-BE49-F238E27FC236}">
                <a16:creationId xmlns:a16="http://schemas.microsoft.com/office/drawing/2014/main" id="{267AE5AF-1CD2-D313-FDE7-67B670A97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71" y="1300900"/>
            <a:ext cx="326370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88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ED917-48FF-0DB0-E03B-797437D5C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60798-BB20-1B3B-73D8-F743C2F80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Coase Theorem states that even when externalities are present, an efficient outcome can be achieved without government intervention, provided that: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Property rights are clearly defined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Transaction costs are negligible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If these conditions are met, the initial assignment of property rights does not impact the efficiency of the final outcome.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Through </a:t>
            </a:r>
            <a:r>
              <a:rPr lang="en-US" sz="2400" dirty="0" err="1"/>
              <a:t>Coasean</a:t>
            </a:r>
            <a:r>
              <a:rPr lang="en-US" sz="2400" dirty="0"/>
              <a:t> bargaining, the right to create externalities will end up with the party that values it most.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To understand this more intuitively, let’s revisit the classic case of the noisy confectioner.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304243-8D76-49DC-2C75-344334CFC37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DB6BD-DB89-EB3A-D5A4-5A6FE41FE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Coase Theorem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1AADE-6256-579C-D25C-0B785237F93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EAEC8-6414-E39E-51E5-8445F673C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0D016-1CB0-C8E3-8E00-FDC4A1B4F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590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DAA15-19AB-B212-80FC-ED84CECB0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2EAF49-7F46-AE2D-5CCC-8955018E1C9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79CA9E-ECCD-F30E-A4A6-B1E419BCD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Quimbee</a:t>
            </a:r>
            <a:r>
              <a:rPr lang="en-US" sz="2400" dirty="0">
                <a:solidFill>
                  <a:schemeClr val="bg1"/>
                </a:solidFill>
              </a:rPr>
              <a:t> (2021, March 25). </a:t>
            </a:r>
            <a:r>
              <a:rPr lang="en-US" sz="2400" i="1" dirty="0">
                <a:solidFill>
                  <a:schemeClr val="bg1"/>
                </a:solidFill>
              </a:rPr>
              <a:t>Sturges v. Bridgman Case Brief Summary | Law Case</a:t>
            </a:r>
            <a:br>
              <a:rPr lang="en-US" sz="2400" i="1" dirty="0">
                <a:solidFill>
                  <a:schemeClr val="bg1"/>
                </a:solidFill>
              </a:rPr>
            </a:br>
            <a:r>
              <a:rPr lang="en-US" sz="2400" i="1" dirty="0">
                <a:solidFill>
                  <a:schemeClr val="bg1"/>
                </a:solidFill>
              </a:rPr>
              <a:t>  Explained </a:t>
            </a:r>
            <a:r>
              <a:rPr lang="en-US" sz="2400" dirty="0">
                <a:solidFill>
                  <a:schemeClr val="bg1"/>
                </a:solidFill>
              </a:rPr>
              <a:t>[Video]. YouTube. https://youtu.be/FWSM6STkH18?si=-UhPAVJ-MAOIS59P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568AE7-4C06-69FE-FE8C-BE945E73655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F5F50E-0040-4824-E816-0EDAEEBF5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FC831-F3AF-E916-AC12-38B2247B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" name="Online Media 9" title="Sturges v. Bridgman Case Brief Summary | Law Case Explained">
            <a:hlinkClick r:id="" action="ppaction://media"/>
            <a:extLst>
              <a:ext uri="{FF2B5EF4-FFF2-40B4-BE49-F238E27FC236}">
                <a16:creationId xmlns:a16="http://schemas.microsoft.com/office/drawing/2014/main" id="{8798F287-7EFB-FC24-D813-349A0F45C1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39190" y="970332"/>
            <a:ext cx="971044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1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26FEB-F829-5CC2-BF81-931B35A1D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660B4-7E86-6648-F464-8B79774C7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Agents: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Doctor: Established a consulting room adjacent to the confectioner’s business.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Confectioner: Produces and sells candy using machinery that generates noise and vibrations.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Conflict: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confectioner’s operations interfere with the doctor’s ability to provide medical consultations.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noise and vibration represent a negative externality.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More noise: More candy, but fewer medical services.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Less noise: Fewer candies, but more medical services.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socially optimal outcome depends on the relative value society places on candy versus medical care.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2B19C3-544B-67E9-ED91-FEAEA07EFBD7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B9999E-36F5-3192-4166-BFD4CD2F0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Sturges v. Bridgman (1879)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3031F7-86FF-9B77-6F54-C60E1075DD7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AD1F0-20AB-94EA-E270-38D9F36D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52EEF3-784C-75EB-2893-F4A5FE7F3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111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88FFE-807B-E4C8-B672-E5BD1269F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868966-B71E-4BDB-8B43-70DA1BE831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13771" y="1300900"/>
                <a:ext cx="6533283" cy="5081046"/>
              </a:xfrm>
            </p:spPr>
            <p:txBody>
              <a:bodyPr>
                <a:normAutofit/>
              </a:bodyPr>
              <a:lstStyle/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400" dirty="0"/>
                  <a:t>Assume the doctor is granted the right to a quiet environment, and we set up the model as follows.</a:t>
                </a:r>
              </a:p>
              <a:p>
                <a:pPr lvl="1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b="0" i="0" dirty="0" smtClean="0"/>
                          <m:t>P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0" i="0" dirty="0" smtClean="0"/>
                          <m:t>N</m:t>
                        </m:r>
                      </m:sub>
                    </m:sSub>
                  </m:oMath>
                </a14:m>
                <a:r>
                  <a:rPr lang="en-US" sz="2000" dirty="0">
                    <a:latin typeface="Garamond" panose="02020404030301010803" pitchFamily="18" charset="0"/>
                  </a:rPr>
                  <a:t>: Price of Noise.</a:t>
                </a:r>
              </a:p>
              <a:p>
                <a:pPr lvl="1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N</m:t>
                    </m:r>
                  </m:oMath>
                </a14:m>
                <a:r>
                  <a:rPr lang="en-US" sz="2000" dirty="0">
                    <a:latin typeface="Garamond" panose="02020404030301010803" pitchFamily="18" charset="0"/>
                  </a:rPr>
                  <a:t>: Level of Noise.</a:t>
                </a:r>
              </a:p>
              <a:p>
                <a:pPr lvl="1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dirty="0"/>
                          <m:t>N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0" i="0" dirty="0" smtClean="0"/>
                          <m:t>max</m:t>
                        </m:r>
                      </m:sub>
                    </m:sSub>
                  </m:oMath>
                </a14:m>
                <a:r>
                  <a:rPr lang="en-US" sz="2000" dirty="0">
                    <a:latin typeface="Garamond" panose="02020404030301010803" pitchFamily="18" charset="0"/>
                  </a:rPr>
                  <a:t>: Maximum Possible of Noise Level.</a:t>
                </a:r>
              </a:p>
              <a:p>
                <a:pPr lvl="1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000" dirty="0">
                    <a:latin typeface="Garamond" panose="02020404030301010803" pitchFamily="18" charset="0"/>
                  </a:rPr>
                  <a:t>MB: Profit Enjoyed by the Confectioner.</a:t>
                </a:r>
              </a:p>
              <a:p>
                <a:pPr lvl="1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000" dirty="0">
                    <a:latin typeface="Garamond" panose="02020404030301010803" pitchFamily="18" charset="0"/>
                  </a:rPr>
                  <a:t>MC: Cost Imposed on the Doctor due to Noise.</a:t>
                </a:r>
              </a:p>
              <a:p>
                <a:pPr lvl="4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1200" dirty="0">
                  <a:latin typeface="Garamond" panose="02020404030301010803" pitchFamily="18" charset="0"/>
                </a:endParaRPr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400" dirty="0">
                    <a:latin typeface="Garamond" panose="02020404030301010803" pitchFamily="18" charset="0"/>
                  </a:rPr>
                  <a:t>If the doctor holds the property rights to silence, the initial level of noise is zero.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1200" dirty="0">
                  <a:latin typeface="Garamond" panose="02020404030301010803" pitchFamily="18" charset="0"/>
                </a:endParaRPr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400" dirty="0">
                    <a:latin typeface="Garamond" panose="02020404030301010803" pitchFamily="18" charset="0"/>
                  </a:rPr>
                  <a:t>We now allow the doctor and the confectioner to negotiate over the level of noise.</a:t>
                </a:r>
              </a:p>
              <a:p>
                <a:pPr lvl="1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2000" dirty="0">
                  <a:latin typeface="Garamond" panose="02020404030301010803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868966-B71E-4BDB-8B43-70DA1BE831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13771" y="1300900"/>
                <a:ext cx="6533283" cy="5081046"/>
              </a:xfrm>
              <a:blipFill>
                <a:blip r:embed="rId2"/>
                <a:stretch>
                  <a:fillRect l="-1306" t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6CE9735-E829-7437-3A17-C09ACA27B2C3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9AAB1-A8C5-1B20-12D4-889C1E4D1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Coase Theorem Illustrated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9B645B-0E8A-986E-5910-1F8E78ECFE34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3DE46-4EDF-9F47-59B3-776D7B7AB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70727-9923-FC6A-E965-1D379262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 descr="A diagram of a graph&#10;&#10;AI-generated content may be incorrect.">
            <a:extLst>
              <a:ext uri="{FF2B5EF4-FFF2-40B4-BE49-F238E27FC236}">
                <a16:creationId xmlns:a16="http://schemas.microsoft.com/office/drawing/2014/main" id="{E89997CD-FD46-7F9F-865D-AB5C8E289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9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C6173-AF8B-98C8-1436-EBAA9D5B2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9B269-DEDF-A784-7EE2-B9BA6C173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3771" y="1300900"/>
            <a:ext cx="6533283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negotiation begins with the confectioner requesting a 1-unit increase in noise.</a:t>
            </a:r>
            <a:endParaRPr lang="en-US" sz="2400" dirty="0">
              <a:latin typeface="Garamond" panose="02020404030301010803" pitchFamily="18" charset="0"/>
            </a:endParaRP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>
              <a:latin typeface="Garamond" panose="02020404030301010803" pitchFamily="18" charset="0"/>
            </a:endParaRP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>
                <a:latin typeface="Garamond" panose="02020404030301010803" pitchFamily="18" charset="0"/>
              </a:rPr>
              <a:t>The confectioner’s willingness to pay for this unit equals the height of the MB curve.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>
              <a:latin typeface="Garamond" panose="02020404030301010803" pitchFamily="18" charset="0"/>
            </a:endParaRP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>
                <a:latin typeface="Garamond" panose="02020404030301010803" pitchFamily="18" charset="0"/>
              </a:rPr>
              <a:t>The doctor’s willingness to accept (sell) one unit of noise equals the height of the MC curve.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>
              <a:latin typeface="Garamond" panose="02020404030301010803" pitchFamily="18" charset="0"/>
            </a:endParaRP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>
                <a:latin typeface="Garamond" panose="02020404030301010803" pitchFamily="18" charset="0"/>
              </a:rPr>
              <a:t>The doctor accepts if the payment for that unit is at least equal to MC, and the noise level increases.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>
              <a:latin typeface="Garamond" panose="02020404030301010803" pitchFamily="18" charset="0"/>
            </a:endParaRP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>
                <a:latin typeface="Garamond" panose="02020404030301010803" pitchFamily="18" charset="0"/>
              </a:rPr>
              <a:t>The process continues with new negotiations for each additional unit of noise.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A7DFF0-E64F-681A-CAC3-114F4368635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0ACC3-7E25-16B3-23F0-6FA7972E5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Coase Theorem Illustrated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DB3CF-EB57-9E60-EA93-B38F3970F89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DAAA7-22D8-4490-3193-60359781A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7AEF0-35AC-0025-761F-DFCED133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 descr="A diagram of a graph&#10;&#10;AI-generated content may be incorrect.">
            <a:extLst>
              <a:ext uri="{FF2B5EF4-FFF2-40B4-BE49-F238E27FC236}">
                <a16:creationId xmlns:a16="http://schemas.microsoft.com/office/drawing/2014/main" id="{342CFA21-AA52-E845-3511-7658036A0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20" name="Picture 19" descr="A diagram of a line&#10;&#10;AI-generated content may be incorrect.">
            <a:extLst>
              <a:ext uri="{FF2B5EF4-FFF2-40B4-BE49-F238E27FC236}">
                <a16:creationId xmlns:a16="http://schemas.microsoft.com/office/drawing/2014/main" id="{B24ED842-ACE3-2D19-C93B-7041E5CC3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22" name="Picture 21" descr="A diagram of a line&#10;&#10;AI-generated content may be incorrect.">
            <a:extLst>
              <a:ext uri="{FF2B5EF4-FFF2-40B4-BE49-F238E27FC236}">
                <a16:creationId xmlns:a16="http://schemas.microsoft.com/office/drawing/2014/main" id="{8D936922-B340-2CA7-2F08-DFC758509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3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08C90-7BDE-46BA-790F-7681544CF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8D6E5-ABE9-9B68-3405-B8E8F6EBE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3771" y="1300900"/>
            <a:ext cx="6533283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Through repeated rounds of </a:t>
            </a:r>
            <a:r>
              <a:rPr lang="en-US" sz="2400" dirty="0" err="1"/>
              <a:t>Coasean</a:t>
            </a:r>
            <a:r>
              <a:rPr lang="en-US" sz="2400" dirty="0"/>
              <a:t> bargaining, the process continues until the doctor’s willingness to sell equals the confectioner’s willingness to pay.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>
              <a:latin typeface="Garamond" panose="02020404030301010803" pitchFamily="18" charset="0"/>
            </a:endParaRP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>
                <a:latin typeface="Garamond" panose="02020404030301010803" pitchFamily="18" charset="0"/>
              </a:rPr>
              <a:t>Continued bargaining moves the economy toward a socially optimal level of noise.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>
              <a:latin typeface="Garamond" panose="02020404030301010803" pitchFamily="18" charset="0"/>
            </a:endParaRP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>
                <a:latin typeface="Garamond" panose="02020404030301010803" pitchFamily="18" charset="0"/>
              </a:rPr>
              <a:t>Even though the final outcome is efficient, owning the property rights remains valuable.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>
              <a:latin typeface="Garamond" panose="02020404030301010803" pitchFamily="18" charset="0"/>
            </a:endParaRP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>
                <a:latin typeface="Garamond" panose="02020404030301010803" pitchFamily="18" charset="0"/>
              </a:rPr>
              <a:t>Who is more likely to gain from this transaction?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8961B8-6E1E-C26B-5C4F-885358DA8FA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543E2-55CD-C824-E43C-181A2CB0E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Coase Theorem Illustrated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589AC1-3CBA-32D9-1B5B-8ECCC3C9CC6A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1AE3F-AB03-9B1B-7F19-996C55D1F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4AEF0-C839-BAF1-0F9A-86C235EC6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986168-1323-8F83-E637-94F59FC6EB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10" name="Picture 9" descr="A diagram of a line graph&#10;&#10;AI-generated content may be incorrect.">
            <a:extLst>
              <a:ext uri="{FF2B5EF4-FFF2-40B4-BE49-F238E27FC236}">
                <a16:creationId xmlns:a16="http://schemas.microsoft.com/office/drawing/2014/main" id="{1F2D7E96-DBD3-68BB-C5AB-6A7923DE0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4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62B95-2088-87B3-98DD-020A1CCF6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87D45-CC04-9A0E-0E4B-E7F31E7AA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3771" y="1300900"/>
            <a:ext cx="6533283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>
                <a:latin typeface="Garamond" panose="02020404030301010803" pitchFamily="18" charset="0"/>
              </a:rPr>
              <a:t>What gains can be generated through this bargaining process?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>
              <a:latin typeface="Garamond" panose="02020404030301010803" pitchFamily="18" charset="0"/>
            </a:endParaRP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>
                <a:latin typeface="Garamond" panose="02020404030301010803" pitchFamily="18" charset="0"/>
              </a:rPr>
              <a:t>The shaded region represents the maximum bargaining surplus the doctor can extract from the confectioner.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>
              <a:latin typeface="Garamond" panose="02020404030301010803" pitchFamily="18" charset="0"/>
            </a:endParaRP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>
                <a:latin typeface="Garamond" panose="02020404030301010803" pitchFamily="18" charset="0"/>
              </a:rPr>
              <a:t>This surplus equals the difference between the confectioner’s willingness to pay and the doctor’s willingness to sell.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>
                <a:latin typeface="Garamond" panose="02020404030301010803" pitchFamily="18" charset="0"/>
              </a:rPr>
              <a:t>For each level of noise, the doctor can require payment up to the confectioner’s WTP.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>
                <a:latin typeface="Garamond" panose="02020404030301010803" pitchFamily="18" charset="0"/>
              </a:rPr>
              <a:t>In this case, the entire surplus accrues to the doctor, who holds the property rights.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>
              <a:latin typeface="Garamond" panose="02020404030301010803" pitchFamily="18" charset="0"/>
            </a:endParaRP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>
              <a:latin typeface="Garamond" panose="02020404030301010803" pitchFamily="18" charset="0"/>
            </a:endParaRP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>
              <a:latin typeface="Garamond" panose="02020404030301010803" pitchFamily="18" charset="0"/>
            </a:endParaRP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337773-83BA-64BC-750B-427E21211DB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D9E918-B634-B7B1-61BD-995FE3A08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Coase Theorem Illustrated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38B881-6C28-0285-7020-FA3C639BDF3D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7E4E9-9CB9-6C9C-C38A-1E4B687B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7BA6ED-7CDA-9D85-345A-7E7E2A765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28DD5D-FC64-5976-8692-EAB3726839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15" name="Picture 14" descr="A diagram of a function&#10;&#10;AI-generated content may be incorrect.">
            <a:extLst>
              <a:ext uri="{FF2B5EF4-FFF2-40B4-BE49-F238E27FC236}">
                <a16:creationId xmlns:a16="http://schemas.microsoft.com/office/drawing/2014/main" id="{63F8D638-34BC-5E72-97CF-00E9DE1C0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7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31EC7-C06C-4387-1707-4F0120A14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9A718E-208B-EE21-5137-D61135BFF6B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0E4503-FBF6-D357-7DBA-D1ACCB91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3000" dirty="0">
                <a:solidFill>
                  <a:schemeClr val="bg1"/>
                </a:solidFill>
              </a:rPr>
              <a:t>  Coase, R. H. (1960). The problem of social cost. 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  </a:t>
            </a:r>
            <a:r>
              <a:rPr lang="en-US" sz="3000" i="1" dirty="0">
                <a:solidFill>
                  <a:schemeClr val="bg1"/>
                </a:solidFill>
              </a:rPr>
              <a:t>The journal of Law and Economics</a:t>
            </a:r>
            <a:r>
              <a:rPr lang="en-US" sz="3000" dirty="0">
                <a:solidFill>
                  <a:schemeClr val="bg1"/>
                </a:solidFill>
              </a:rPr>
              <a:t>, 3, 1–44.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370907-DD20-0231-CF31-E957D6C14C7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21A63-79E9-C4B3-2452-98EFED2F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43C29-123A-196D-DBFF-C8A0A557C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167A14-347E-CD66-13FA-100A3A097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59" y="1198932"/>
            <a:ext cx="11127104" cy="5029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FCC0895-A636-C509-38FA-928D9CB86E28}"/>
              </a:ext>
            </a:extLst>
          </p:cNvPr>
          <p:cNvSpPr/>
          <p:nvPr/>
        </p:nvSpPr>
        <p:spPr>
          <a:xfrm>
            <a:off x="7117237" y="2630078"/>
            <a:ext cx="4336330" cy="386499"/>
          </a:xfrm>
          <a:prstGeom prst="rect">
            <a:avLst/>
          </a:prstGeom>
          <a:solidFill>
            <a:srgbClr val="77122C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51E9CB-EE53-E82F-B4B6-09C1EDCC8C61}"/>
              </a:ext>
            </a:extLst>
          </p:cNvPr>
          <p:cNvSpPr/>
          <p:nvPr/>
        </p:nvSpPr>
        <p:spPr>
          <a:xfrm>
            <a:off x="727434" y="3052026"/>
            <a:ext cx="2863491" cy="386499"/>
          </a:xfrm>
          <a:prstGeom prst="rect">
            <a:avLst/>
          </a:prstGeom>
          <a:solidFill>
            <a:srgbClr val="77122C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560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4D30F-2304-C744-AB4F-966030E5D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2F650-5ED5-7939-5A95-B8E30D181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Recall that the validity of the Coase Theorem depends on two key conditions: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Property rights are clearly defined.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Transaction costs are negligible.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Transaction costs are the expenses parties incur during the bargaining process, and they can often be prohibitively high.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If transaction costs exceed the bargaining surplus, negotiations break down.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Costs rise when many parties are involved.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They increase when information is unevenly distributed.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Legal and administrative costs may arise if the dispute requires litigation.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Read Ronald Coase’s Nobel Lecture: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https://www.nobelprize.org/prizes/economic-sciences/1991/coase/lecture/</a:t>
            </a: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4285BC-3BB6-DFD1-1B6C-21A2C4DF3C5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A35857-DF02-CEEF-DF3C-5D549248E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Coase Theorem and Transaction Costs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C160E4-AD31-4DF2-206A-9039DB91FB6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EF95FD-8F25-BBB4-C15A-E6332FE63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04B43-02C1-60F2-F20D-06913A521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696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0A256-A44B-0122-0588-44DF657DD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BADAF-F2F3-BC0A-A8FE-2EB393E9C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Positive Externalities: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Occur when the external effect benefits a bystander.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Think of it as an “extra benefit” not captured by the individual decision-maker.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As a result, Societal Benefit &gt; Private Benefit.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Examples: Vaccination, Education, Public Art, etc.</a:t>
            </a: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6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Negative Externalities: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Occur when the external effect harms a bystander.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Think of it as an “extra cost” imposed on others.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As a result, Societal Cost &gt; Private Cost.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Examples: Pollution, Traffic Congestion, Noise, etc.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7999E8-2605-5533-746D-1C7306DE72D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280698-6D86-5A50-9258-DC137DE81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Positive and Negative Externalities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69A8F5-4590-BC7A-5EB6-03BFD9EB88F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47643-0CFA-9B0F-9EF6-AC3519D4A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C63FE-14A5-187E-99A7-DE1EA9F8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786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032119-1D8C-3543-AFD5-2B07D4171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627FA7-281B-41AC-2124-E2FED7AE09A7}"/>
              </a:ext>
            </a:extLst>
          </p:cNvPr>
          <p:cNvSpPr txBox="1"/>
          <p:nvPr/>
        </p:nvSpPr>
        <p:spPr>
          <a:xfrm>
            <a:off x="1" y="3013501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Recap of Chapter 9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121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F9591-C524-EA4B-D0F6-519365BC8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4158F-174C-DECE-2238-21BD22425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Externalities: When a transaction between a buyer and seller directly affects a third party.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For negative externalities, the socially optimal quantity is less than the market equilibrium.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For positive externalities, the socially optimal quantity is greater than the market equilibrium.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Governments can address the inefficiencies caused by externalities through: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Direct Regulations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Corrective Taxes and Subsidies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Tradable Permits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Private solutions may also resolve externalities under certain conditions.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When one party imposes an externality on another, both can internalize the effect through negotiation or agreement.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Coase Theorem states that if bargaining is costless, parties can reach an efficient allocation of resources regardless of initial property rights.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C9CF70-A65D-B843-4AEB-8B7692201B9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0E2B3-3228-C754-73A2-6349DBFD6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B003BA-74C8-03D4-28C2-F2AD1532AE8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CE243-F385-3907-7CB6-7F2C0BEA8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A5AC3-B79F-D41E-98BD-BFF76C731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51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650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4AB42-768E-59FE-B5C8-8FEE9DDF4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Diagram of a steam turbine&#10;&#10;AI-generated content may be incorrect.">
            <a:extLst>
              <a:ext uri="{FF2B5EF4-FFF2-40B4-BE49-F238E27FC236}">
                <a16:creationId xmlns:a16="http://schemas.microsoft.com/office/drawing/2014/main" id="{440114A2-65C1-BCAE-862C-06B80087A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842" y="970332"/>
            <a:ext cx="10131137" cy="54864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28716D-3C6E-50BF-84E7-4B2FF2FC49E3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B05E1B-19F1-43EE-0CF4-DDB18295B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Externalities in the Real World: Coal Power Plants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79ADAA-32BC-01B3-3282-69B23147C65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6DBF2-FD1A-C89A-07D2-F0C8FFBC7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62E48-8C44-3761-1155-F4CE96B89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2623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E4875-3CE8-DECD-3B00-5A8E4C00F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47E0A49-C6B9-F1EC-D67F-D68301C553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457199" y="1427532"/>
            <a:ext cx="4572000" cy="45720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921ED5-1098-5AE9-C3DA-329FA35BEBD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6710FFF-53EA-E474-983B-45E9C011B13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88825" cy="923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Externalities in the Real World: Sulfur Dioxide</a:t>
            </a:r>
            <a:endParaRPr lang="en-US" sz="4000" b="1" dirty="0">
              <a:solidFill>
                <a:schemeClr val="bg1"/>
              </a:solidFill>
              <a:latin typeface="Garamond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31F6AC-7DAC-B3C8-70C3-0F679E68B6C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4B1EC211-20E0-1725-E7EC-5E581EF50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FFD0CC3-B0CB-0A10-87A0-1582D6E0F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4EE4A01-A11C-C9C2-B544-69B3098AE5BB}"/>
              </a:ext>
            </a:extLst>
          </p:cNvPr>
          <p:cNvSpPr txBox="1">
            <a:spLocks/>
          </p:cNvSpPr>
          <p:nvPr/>
        </p:nvSpPr>
        <p:spPr>
          <a:xfrm>
            <a:off x="5029199" y="1300900"/>
            <a:ext cx="6702427" cy="49379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Forms acidic particulates that can enter the human bloodstream.</a:t>
            </a: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6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A known cause of numerous respiratory and cardiovascular conditions.</a:t>
            </a: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6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Also contributes to acid rain, which damages crops, forests, and soil quality.</a:t>
            </a: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6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A typical plant emits over 14,000 tons of SO₂ annually.</a:t>
            </a: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6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>
                <a:solidFill>
                  <a:srgbClr val="000000"/>
                </a:solidFill>
                <a:latin typeface="Garamond"/>
              </a:rPr>
              <a:t>With available technology, emissions can be reduced by nearly half.</a:t>
            </a:r>
            <a:endParaRPr lang="en-US" dirty="0">
              <a:solidFill>
                <a:srgbClr val="000000"/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4185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E0027-18CC-C2AA-CF50-6B19C6DEC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062216F-3EF4-441E-DC47-CB69D9CEA6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457199" y="1427532"/>
            <a:ext cx="4572000" cy="45720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BA32B9-37E9-5ED1-7D9C-63E3AE9DA32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AF4B5F-EBF9-2CEF-73F2-8CA03A571C7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88825" cy="923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Externalities in the Real World: Particulate Matter</a:t>
            </a:r>
            <a:endParaRPr lang="en-US" sz="4000" b="1" dirty="0">
              <a:solidFill>
                <a:schemeClr val="bg1"/>
              </a:solidFill>
              <a:latin typeface="Garamond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76E6B2-C3AB-AB02-F12E-5EFDE529DD4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8D16D73-D036-46C8-E3D4-E69F870D8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7BC86F8-0DF3-B706-0E37-FEA2B7ACA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9621F5E-66AC-C62B-6570-CDB94D4AB8E9}"/>
              </a:ext>
            </a:extLst>
          </p:cNvPr>
          <p:cNvSpPr txBox="1">
            <a:spLocks/>
          </p:cNvSpPr>
          <p:nvPr/>
        </p:nvSpPr>
        <p:spPr>
          <a:xfrm>
            <a:off x="5029199" y="1300900"/>
            <a:ext cx="6702427" cy="493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A catch-all term for all airborne small particles emitted into the atmosphere.</a:t>
            </a: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6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Causes respiratory and cardiovascular problems in humans.</a:t>
            </a: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6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Among the most costly air pollutants.</a:t>
            </a:r>
          </a:p>
          <a:p>
            <a:pPr marL="914400" lvl="2" indent="0">
              <a:buNone/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6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A typical plant emits over 500 tons of particulate matter (PM) annually.</a:t>
            </a:r>
            <a:endParaRPr lang="en-US" sz="2400" dirty="0">
              <a:solidFill>
                <a:srgbClr val="000000"/>
              </a:solidFill>
              <a:latin typeface="Garamond"/>
            </a:endParaRP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600" dirty="0">
              <a:solidFill>
                <a:srgbClr val="000000"/>
              </a:solidFill>
              <a:latin typeface="Garamond"/>
            </a:endParaRP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>
                <a:solidFill>
                  <a:srgbClr val="000000"/>
                </a:solidFill>
                <a:latin typeface="Garamond"/>
              </a:rPr>
              <a:t>With current technology, emissions can be reduced to negligible levels.</a:t>
            </a:r>
          </a:p>
        </p:txBody>
      </p:sp>
    </p:spTree>
    <p:extLst>
      <p:ext uri="{BB962C8B-B14F-4D97-AF65-F5344CB8AC3E}">
        <p14:creationId xmlns:p14="http://schemas.microsoft.com/office/powerpoint/2010/main" val="234442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251BE-67CE-AA48-7292-9D9F354DA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FC517D-3A27-D4A0-4484-E9EE304FBB6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E99FA9-D9A6-9AC1-4B12-3BEB68D44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Externalities in the Real World: Particulate Matter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69FB30-1257-1FAD-E257-B7F1C756876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DD88CA-F9B7-1B39-AD29-5C5C423F5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33D006-253C-8C1A-5FC8-3C4C2CCA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" name="Content Placeholder 9" descr="A map of the world&#10;&#10;AI-generated content may be incorrect.">
            <a:extLst>
              <a:ext uri="{FF2B5EF4-FFF2-40B4-BE49-F238E27FC236}">
                <a16:creationId xmlns:a16="http://schemas.microsoft.com/office/drawing/2014/main" id="{A8178BFC-F1D7-89B8-8C8D-C228F4612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434" y="969356"/>
            <a:ext cx="10957954" cy="5486400"/>
          </a:xfrm>
        </p:spPr>
      </p:pic>
    </p:spTree>
    <p:extLst>
      <p:ext uri="{BB962C8B-B14F-4D97-AF65-F5344CB8AC3E}">
        <p14:creationId xmlns:p14="http://schemas.microsoft.com/office/powerpoint/2010/main" val="285853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178b066-ece4-42d6-be80-b911ff775fa2}" enabled="1" method="Privileged" siteId="{4881a8fa-b252-4912-b93a-7806c41bbe9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11611</TotalTime>
  <Words>4295</Words>
  <Application>Microsoft Office PowerPoint</Application>
  <PresentationFormat>Custom</PresentationFormat>
  <Paragraphs>547</Paragraphs>
  <Slides>51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Aptos</vt:lpstr>
      <vt:lpstr>Arial</vt:lpstr>
      <vt:lpstr>Calibri</vt:lpstr>
      <vt:lpstr>Cambria Math</vt:lpstr>
      <vt:lpstr>Garamond</vt:lpstr>
      <vt:lpstr>Office Theme</vt:lpstr>
      <vt:lpstr>PowerPoint Presentation</vt:lpstr>
      <vt:lpstr>  Preview</vt:lpstr>
      <vt:lpstr>PowerPoint Presentation</vt:lpstr>
      <vt:lpstr>  Market Failures and Externalities</vt:lpstr>
      <vt:lpstr>  Positive and Negative Externalities</vt:lpstr>
      <vt:lpstr>  Externalities in the Real World: Coal Power Plants</vt:lpstr>
      <vt:lpstr>PowerPoint Presentation</vt:lpstr>
      <vt:lpstr>PowerPoint Presentation</vt:lpstr>
      <vt:lpstr>  Externalities in the Real World: Particulate Matter</vt:lpstr>
      <vt:lpstr>  Externalities in the Real World: Particulate Matter</vt:lpstr>
      <vt:lpstr>  Recap: Markets are Efficient</vt:lpstr>
      <vt:lpstr>  Benefits and Costs with Externalities</vt:lpstr>
      <vt:lpstr>  Private vs. Social Costs</vt:lpstr>
      <vt:lpstr>  Private vs. Social Costs Visualized</vt:lpstr>
      <vt:lpstr>  Markets with Negative Externalities</vt:lpstr>
      <vt:lpstr>  Welfare Loss: Negative Externalities</vt:lpstr>
      <vt:lpstr>  Private vs. Social Benefits</vt:lpstr>
      <vt:lpstr>  Private vs. Social Benefits Visualized</vt:lpstr>
      <vt:lpstr>  Markets with Positive Externalities</vt:lpstr>
      <vt:lpstr>  Welfare Loss: Positive Externalities</vt:lpstr>
      <vt:lpstr>PowerPoint Presentation</vt:lpstr>
      <vt:lpstr>  Command-and-Control</vt:lpstr>
      <vt:lpstr>  Command-and-Control in the Real World</vt:lpstr>
      <vt:lpstr>  Market-Based Policies</vt:lpstr>
      <vt:lpstr>  Arthur Cecil Pigou (1877 – 1959)</vt:lpstr>
      <vt:lpstr>  Corrective Taxes Illustrated</vt:lpstr>
      <vt:lpstr>  Corrective Taxes Illustrated</vt:lpstr>
      <vt:lpstr>  Corrective Subsidies Illustrated</vt:lpstr>
      <vt:lpstr>  Corrective Taxes in the Real World</vt:lpstr>
      <vt:lpstr>  Tradable Permits</vt:lpstr>
      <vt:lpstr>  Tradable Permits in the Real World</vt:lpstr>
      <vt:lpstr>PowerPoint Presentation</vt:lpstr>
      <vt:lpstr>  Tradable Permits: Considerations</vt:lpstr>
      <vt:lpstr>  Taxation vs. Permits</vt:lpstr>
      <vt:lpstr>  Exercise: Regulation vs. Tradable Permits</vt:lpstr>
      <vt:lpstr>  Exercise: Regulation vs. Tradable Permits</vt:lpstr>
      <vt:lpstr>  Exercise: Regulation vs. Tradable Permits</vt:lpstr>
      <vt:lpstr>PowerPoint Presentation</vt:lpstr>
      <vt:lpstr>  Private Solutions to Externalities</vt:lpstr>
      <vt:lpstr>  Ronald H. Coase (1910–2013)</vt:lpstr>
      <vt:lpstr>  The Coase Theorem</vt:lpstr>
      <vt:lpstr>  Quimbee (2021, March 25). Sturges v. Bridgman Case Brief Summary | Law Case   Explained [Video]. YouTube. https://youtu.be/FWSM6STkH18?si=-UhPAVJ-MAOIS59P</vt:lpstr>
      <vt:lpstr>  Sturges v. Bridgman (1879)</vt:lpstr>
      <vt:lpstr>  The Coase Theorem Illustrated</vt:lpstr>
      <vt:lpstr>  The Coase Theorem Illustrated</vt:lpstr>
      <vt:lpstr>  The Coase Theorem Illustrated</vt:lpstr>
      <vt:lpstr>  The Coase Theorem Illustrated</vt:lpstr>
      <vt:lpstr>  Coase, R. H. (1960). The problem of social cost.    The journal of Law and Economics, 3, 1–44.</vt:lpstr>
      <vt:lpstr>  The Coase Theorem and Transaction Costs</vt:lpstr>
      <vt:lpstr>PowerPoint Presentation</vt:lpstr>
      <vt:lpstr>  Recap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Brian Park</dc:creator>
  <cp:keywords/>
  <dc:description>generated using python-pptx</dc:description>
  <cp:lastModifiedBy>Brian Park</cp:lastModifiedBy>
  <cp:revision>339</cp:revision>
  <dcterms:created xsi:type="dcterms:W3CDTF">2013-01-27T09:14:16Z</dcterms:created>
  <dcterms:modified xsi:type="dcterms:W3CDTF">2025-10-12T21:36:31Z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78b066-ece4-42d6-be80-b911ff775fa2_Enabled">
    <vt:lpwstr>true</vt:lpwstr>
  </property>
  <property fmtid="{D5CDD505-2E9C-101B-9397-08002B2CF9AE}" pid="3" name="MSIP_Label_5178b066-ece4-42d6-be80-b911ff775fa2_SetDate">
    <vt:lpwstr>2025-09-24T18:17:42Z</vt:lpwstr>
  </property>
  <property fmtid="{D5CDD505-2E9C-101B-9397-08002B2CF9AE}" pid="4" name="MSIP_Label_5178b066-ece4-42d6-be80-b911ff775fa2_Method">
    <vt:lpwstr>Privileged</vt:lpwstr>
  </property>
  <property fmtid="{D5CDD505-2E9C-101B-9397-08002B2CF9AE}" pid="5" name="MSIP_Label_5178b066-ece4-42d6-be80-b911ff775fa2_Name">
    <vt:lpwstr>Public</vt:lpwstr>
  </property>
  <property fmtid="{D5CDD505-2E9C-101B-9397-08002B2CF9AE}" pid="6" name="MSIP_Label_5178b066-ece4-42d6-be80-b911ff775fa2_SiteId">
    <vt:lpwstr>4881a8fa-b252-4912-b93a-7806c41bbe91</vt:lpwstr>
  </property>
  <property fmtid="{D5CDD505-2E9C-101B-9397-08002B2CF9AE}" pid="7" name="MSIP_Label_5178b066-ece4-42d6-be80-b911ff775fa2_ActionId">
    <vt:lpwstr>5b7f0eae-2a30-4cf8-86c7-eaabe8636cb8</vt:lpwstr>
  </property>
  <property fmtid="{D5CDD505-2E9C-101B-9397-08002B2CF9AE}" pid="8" name="MSIP_Label_5178b066-ece4-42d6-be80-b911ff775fa2_ContentBits">
    <vt:lpwstr>0</vt:lpwstr>
  </property>
  <property fmtid="{D5CDD505-2E9C-101B-9397-08002B2CF9AE}" pid="9" name="MSIP_Label_5178b066-ece4-42d6-be80-b911ff775fa2_Tag">
    <vt:lpwstr>10, 0, 1, 1</vt:lpwstr>
  </property>
</Properties>
</file>