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692" r:id="rId3"/>
    <p:sldId id="523" r:id="rId4"/>
    <p:sldId id="605" r:id="rId5"/>
    <p:sldId id="610" r:id="rId6"/>
    <p:sldId id="670" r:id="rId7"/>
    <p:sldId id="671" r:id="rId8"/>
    <p:sldId id="672" r:id="rId9"/>
    <p:sldId id="673" r:id="rId10"/>
    <p:sldId id="650" r:id="rId11"/>
    <p:sldId id="674" r:id="rId12"/>
    <p:sldId id="675" r:id="rId13"/>
    <p:sldId id="676" r:id="rId14"/>
    <p:sldId id="685" r:id="rId15"/>
    <p:sldId id="677" r:id="rId16"/>
    <p:sldId id="606" r:id="rId17"/>
    <p:sldId id="678" r:id="rId18"/>
    <p:sldId id="679" r:id="rId19"/>
    <p:sldId id="680" r:id="rId20"/>
    <p:sldId id="681" r:id="rId21"/>
    <p:sldId id="682" r:id="rId22"/>
    <p:sldId id="683" r:id="rId23"/>
    <p:sldId id="684" r:id="rId24"/>
    <p:sldId id="588" r:id="rId25"/>
    <p:sldId id="669" r:id="rId26"/>
    <p:sldId id="686" r:id="rId27"/>
    <p:sldId id="688" r:id="rId28"/>
    <p:sldId id="687" r:id="rId29"/>
    <p:sldId id="689" r:id="rId30"/>
    <p:sldId id="690" r:id="rId31"/>
    <p:sldId id="691" r:id="rId32"/>
    <p:sldId id="659" r:id="rId33"/>
    <p:sldId id="604" r:id="rId3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snapToGrid="0" snapToObjects="1">
      <p:cViewPr varScale="1">
        <p:scale>
          <a:sx n="91" d="100"/>
          <a:sy n="91" d="100"/>
        </p:scale>
        <p:origin x="72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0.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P</a:t>
            </a:r>
            <a:r>
              <a:rPr lang="en-US" sz="4000" dirty="0"/>
              <a:t>RINCIPLES OF </a:t>
            </a:r>
            <a:r>
              <a:rPr lang="en-US" sz="4800" dirty="0"/>
              <a:t>G</a:t>
            </a:r>
            <a:r>
              <a:rPr lang="en-US" sz="4000" dirty="0"/>
              <a:t>LOBAL </a:t>
            </a:r>
            <a:r>
              <a:rPr lang="en-US" sz="4800" dirty="0"/>
              <a:t>E</a:t>
            </a:r>
            <a:r>
              <a:rPr lang="en-US" sz="4000" dirty="0"/>
              <a:t>CONOMICS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9: International Trade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372C0-1FA4-F2D3-BFC1-B97FACD0006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A708FD-9244-17AC-1D19-1D4F53928B5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6CC0D-B632-8BF5-ED1D-F60169485DC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Exercise: International Trade and Welfare</a:t>
            </a:r>
          </a:p>
        </p:txBody>
      </p:sp>
      <p:sp>
        <p:nvSpPr>
          <p:cNvPr id="5" name="Rectangle 4">
            <a:extLst>
              <a:ext uri="{FF2B5EF4-FFF2-40B4-BE49-F238E27FC236}">
                <a16:creationId xmlns:a16="http://schemas.microsoft.com/office/drawing/2014/main" id="{96CFCD63-6EE1-9B5B-F700-7B67BDF2F6D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EA7EAE8-02C0-306D-08D2-B6C41F8FF08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5B45758-FA0D-8FBC-E391-C3BE123BCD0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67AA7448-5EDF-580C-278B-97B8D56019DD}"/>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b="1" dirty="0"/>
              <a:t>Scenario:</a:t>
            </a:r>
          </a:p>
          <a:p>
            <a:pPr marL="400050" lvl="1" indent="0">
              <a:spcBef>
                <a:spcPts val="576"/>
              </a:spcBef>
              <a:buNone/>
              <a:defRPr sz="2000">
                <a:solidFill>
                  <a:srgbClr val="000000"/>
                </a:solidFill>
                <a:latin typeface="Garamond"/>
              </a:defRPr>
            </a:pPr>
            <a:r>
              <a:rPr lang="en-US" altLang="zh-TW" sz="2400" dirty="0"/>
              <a:t>Suppose a country that has closed off its agricultural sector to international trade opened its agricultural market. Following this change, the price of oranges nearly doubled.</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Questions:</a:t>
            </a:r>
          </a:p>
          <a:p>
            <a:pPr lvl="1">
              <a:spcBef>
                <a:spcPts val="576"/>
              </a:spcBef>
              <a:defRPr sz="2000">
                <a:solidFill>
                  <a:srgbClr val="000000"/>
                </a:solidFill>
                <a:latin typeface="Garamond"/>
              </a:defRPr>
            </a:pPr>
            <a:r>
              <a:rPr lang="en-US" altLang="zh-TW" sz="2000" dirty="0"/>
              <a:t>Does this country have a comparative advantage in the production of oranges?</a:t>
            </a:r>
          </a:p>
          <a:p>
            <a:pPr lvl="1">
              <a:spcBef>
                <a:spcPts val="576"/>
              </a:spcBef>
              <a:defRPr sz="2000">
                <a:solidFill>
                  <a:srgbClr val="000000"/>
                </a:solidFill>
                <a:latin typeface="Garamond"/>
              </a:defRPr>
            </a:pPr>
            <a:endParaRPr lang="en-US" altLang="zh-TW" sz="2000" dirty="0"/>
          </a:p>
          <a:p>
            <a:pPr lvl="1">
              <a:spcBef>
                <a:spcPts val="576"/>
              </a:spcBef>
              <a:defRPr sz="2000">
                <a:solidFill>
                  <a:srgbClr val="000000"/>
                </a:solidFill>
                <a:latin typeface="Garamond"/>
              </a:defRPr>
            </a:pPr>
            <a:endParaRPr lang="en-US" altLang="zh-TW" sz="2000" dirty="0"/>
          </a:p>
          <a:p>
            <a:pPr lvl="1">
              <a:spcBef>
                <a:spcPts val="576"/>
              </a:spcBef>
              <a:defRPr sz="2000">
                <a:solidFill>
                  <a:srgbClr val="000000"/>
                </a:solidFill>
                <a:latin typeface="Garamond"/>
              </a:defRPr>
            </a:pPr>
            <a:r>
              <a:rPr lang="en-US" altLang="zh-TW" sz="2000" dirty="0"/>
              <a:t>Are the domestic consumers of oranges better off or worse off following this change?</a:t>
            </a:r>
          </a:p>
          <a:p>
            <a:pPr lvl="1">
              <a:spcBef>
                <a:spcPts val="576"/>
              </a:spcBef>
              <a:defRPr sz="2000">
                <a:solidFill>
                  <a:srgbClr val="000000"/>
                </a:solidFill>
                <a:latin typeface="Garamond"/>
              </a:defRPr>
            </a:pPr>
            <a:endParaRPr lang="en-US" altLang="zh-TW" sz="2000" dirty="0"/>
          </a:p>
          <a:p>
            <a:pPr lvl="1">
              <a:spcBef>
                <a:spcPts val="576"/>
              </a:spcBef>
              <a:defRPr sz="2000">
                <a:solidFill>
                  <a:srgbClr val="000000"/>
                </a:solidFill>
                <a:latin typeface="Garamond"/>
              </a:defRPr>
            </a:pPr>
            <a:r>
              <a:rPr lang="en-US" altLang="zh-TW" sz="2000" dirty="0"/>
              <a:t>Are there any gains from international trade?</a:t>
            </a:r>
          </a:p>
        </p:txBody>
      </p:sp>
      <p:sp>
        <p:nvSpPr>
          <p:cNvPr id="12" name="Rectangle 11">
            <a:extLst>
              <a:ext uri="{FF2B5EF4-FFF2-40B4-BE49-F238E27FC236}">
                <a16:creationId xmlns:a16="http://schemas.microsoft.com/office/drawing/2014/main" id="{C90628A9-F0CB-B617-EBA9-9CA2D1C9E978}"/>
              </a:ext>
            </a:extLst>
          </p:cNvPr>
          <p:cNvSpPr/>
          <p:nvPr/>
        </p:nvSpPr>
        <p:spPr>
          <a:xfrm>
            <a:off x="1260560" y="3627246"/>
            <a:ext cx="10142008" cy="696526"/>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TW" sz="2000" dirty="0">
                <a:solidFill>
                  <a:srgbClr val="000000"/>
                </a:solidFill>
                <a:latin typeface="Garamond"/>
              </a:rPr>
              <a:t>The domestic price increased, which means that the world price is higher than the domestic price. So, this country has comparative advantage in the production of oranges and would export them.</a:t>
            </a:r>
            <a:endParaRPr lang="en-US" sz="2000" dirty="0">
              <a:solidFill>
                <a:srgbClr val="000000"/>
              </a:solidFill>
              <a:latin typeface="Garamond"/>
            </a:endParaRPr>
          </a:p>
        </p:txBody>
      </p:sp>
      <p:sp>
        <p:nvSpPr>
          <p:cNvPr id="15" name="Rectangle 14">
            <a:extLst>
              <a:ext uri="{FF2B5EF4-FFF2-40B4-BE49-F238E27FC236}">
                <a16:creationId xmlns:a16="http://schemas.microsoft.com/office/drawing/2014/main" id="{CD21F046-15C0-85A0-EAB7-6E758F861EE6}"/>
              </a:ext>
            </a:extLst>
          </p:cNvPr>
          <p:cNvSpPr/>
          <p:nvPr/>
        </p:nvSpPr>
        <p:spPr>
          <a:xfrm>
            <a:off x="1260560" y="4759722"/>
            <a:ext cx="10142008" cy="379205"/>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TW" sz="2000" dirty="0">
                <a:solidFill>
                  <a:srgbClr val="000000"/>
                </a:solidFill>
                <a:latin typeface="Garamond"/>
              </a:rPr>
              <a:t>Domestic consumers now pay a higher price (world price), and consume less, so are worse off.</a:t>
            </a:r>
            <a:endParaRPr lang="en-US" sz="2000" dirty="0">
              <a:solidFill>
                <a:srgbClr val="000000"/>
              </a:solidFill>
              <a:latin typeface="Garamond"/>
            </a:endParaRPr>
          </a:p>
        </p:txBody>
      </p:sp>
      <p:sp>
        <p:nvSpPr>
          <p:cNvPr id="16" name="Rectangle 15">
            <a:extLst>
              <a:ext uri="{FF2B5EF4-FFF2-40B4-BE49-F238E27FC236}">
                <a16:creationId xmlns:a16="http://schemas.microsoft.com/office/drawing/2014/main" id="{BAD9F048-0E6A-CB3F-4655-EAE9D8B3E8CA}"/>
              </a:ext>
            </a:extLst>
          </p:cNvPr>
          <p:cNvSpPr/>
          <p:nvPr/>
        </p:nvSpPr>
        <p:spPr>
          <a:xfrm>
            <a:off x="1260560" y="5520054"/>
            <a:ext cx="10142008" cy="696526"/>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TW" sz="2000" dirty="0">
                <a:solidFill>
                  <a:srgbClr val="000000"/>
                </a:solidFill>
                <a:latin typeface="Garamond"/>
              </a:rPr>
              <a:t>The gains to the domestic producers of oranges outweigh the loss of the consumers, so overall the economy is better off. </a:t>
            </a:r>
            <a:endParaRPr lang="en-US" sz="2000" dirty="0">
              <a:solidFill>
                <a:srgbClr val="000000"/>
              </a:solidFill>
              <a:latin typeface="Garamond"/>
            </a:endParaRPr>
          </a:p>
        </p:txBody>
      </p:sp>
    </p:spTree>
    <p:extLst>
      <p:ext uri="{BB962C8B-B14F-4D97-AF65-F5344CB8AC3E}">
        <p14:creationId xmlns:p14="http://schemas.microsoft.com/office/powerpoint/2010/main" val="321472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3" end="3"/>
                                            </p:txEl>
                                          </p:spTgt>
                                        </p:tgtEl>
                                        <p:attrNameLst>
                                          <p:attrName>style.visibility</p:attrName>
                                        </p:attrNameLst>
                                      </p:cBhvr>
                                      <p:to>
                                        <p:strVal val="visible"/>
                                      </p:to>
                                    </p:set>
                                    <p:animEffect transition="in" filter="fade">
                                      <p:cBhvr>
                                        <p:cTn id="10" dur="500"/>
                                        <p:tgtEl>
                                          <p:spTgt spid="1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fade">
                                      <p:cBhvr>
                                        <p:cTn id="13" dur="500"/>
                                        <p:tgtEl>
                                          <p:spTgt spid="11">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7" end="7"/>
                                            </p:txEl>
                                          </p:spTgt>
                                        </p:tgtEl>
                                        <p:attrNameLst>
                                          <p:attrName>style.visibility</p:attrName>
                                        </p:attrNameLst>
                                      </p:cBhvr>
                                      <p:to>
                                        <p:strVal val="visible"/>
                                      </p:to>
                                    </p:set>
                                    <p:animEffect transition="in" filter="fade">
                                      <p:cBhvr>
                                        <p:cTn id="16" dur="500"/>
                                        <p:tgtEl>
                                          <p:spTgt spid="11">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9" end="9"/>
                                            </p:txEl>
                                          </p:spTgt>
                                        </p:tgtEl>
                                        <p:attrNameLst>
                                          <p:attrName>style.visibility</p:attrName>
                                        </p:attrNameLst>
                                      </p:cBhvr>
                                      <p:to>
                                        <p:strVal val="visible"/>
                                      </p:to>
                                    </p:set>
                                    <p:animEffect transition="in" filter="fade">
                                      <p:cBhvr>
                                        <p:cTn id="19" dur="500"/>
                                        <p:tgtEl>
                                          <p:spTgt spid="11">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557AD-DFEB-3DFF-674B-7010FD080A1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6708DAA-E12A-0BD8-946A-7FBF15DBB53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C9C9796-91CE-A1DB-F434-669BDFC7899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Open Market: </a:t>
                </a:r>
                <a14:m>
                  <m:oMath xmlns:m="http://schemas.openxmlformats.org/officeDocument/2006/math">
                    <m:sSub>
                      <m:sSubPr>
                        <m:ctrlPr>
                          <a:rPr lang="en-US" altLang="zh-TW" sz="4000" i="1" smtClean="0">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W</m:t>
                        </m:r>
                      </m:sub>
                    </m:sSub>
                    <m:r>
                      <m:rPr>
                        <m:nor/>
                      </m:rPr>
                      <a:rPr lang="en-US" altLang="zh-TW" sz="4000" b="1" i="0" dirty="0" smtClean="0">
                        <a:solidFill>
                          <a:schemeClr val="bg1"/>
                        </a:solidFill>
                      </a:rPr>
                      <m:t>&lt;</m:t>
                    </m:r>
                    <m:sSub>
                      <m:sSubPr>
                        <m:ctrlPr>
                          <a:rPr lang="en-US" altLang="zh-TW" sz="4000" i="1">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D</m:t>
                        </m:r>
                      </m:sub>
                    </m:sSub>
                  </m:oMath>
                </a14:m>
                <a:endParaRPr lang="en-US" sz="4000" dirty="0">
                  <a:solidFill>
                    <a:schemeClr val="bg1"/>
                  </a:solidFill>
                </a:endParaRPr>
              </a:p>
            </p:txBody>
          </p:sp>
        </mc:Choice>
        <mc:Fallback xmlns="">
          <p:sp>
            <p:nvSpPr>
              <p:cNvPr id="2" name="Title 1">
                <a:extLst>
                  <a:ext uri="{FF2B5EF4-FFF2-40B4-BE49-F238E27FC236}">
                    <a16:creationId xmlns:a16="http://schemas.microsoft.com/office/drawing/2014/main" id="{CC9C9796-91CE-A1DB-F434-669BDFC78991}"/>
                  </a:ext>
                </a:extLst>
              </p:cNvPr>
              <p:cNvSpPr>
                <a:spLocks noGrp="1" noRot="1" noChangeAspect="1" noMove="1" noResize="1" noEditPoints="1" noAdjustHandles="1" noChangeArrowheads="1" noChangeShapeType="1" noTextEdit="1"/>
              </p:cNvSpPr>
              <p:nvPr>
                <p:ph type="title"/>
              </p:nvPr>
            </p:nvSpPr>
            <p:spPr>
              <a:xfrm>
                <a:off x="0" y="0"/>
                <a:ext cx="12188825" cy="923636"/>
              </a:xfrm>
              <a:blipFill>
                <a:blip r:embed="rId2"/>
                <a:stretch>
                  <a:fillRect b="-164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02A5EBA1-F587-AB56-3174-1BB94A951E2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E0A7812-BBCB-4C5B-5784-9F552D203BD5}"/>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158FBCD-8613-7947-CBFA-59079D12BC5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9013966-3C32-8051-0BE8-D935EEFC5EEC}"/>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Consider the same domestic market, with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m:t>W</m:t>
                        </m:r>
                      </m:sub>
                    </m:sSub>
                    <m:r>
                      <m:rPr>
                        <m:nor/>
                      </m:rPr>
                      <a:rPr lang="en-US" altLang="zh-TW" sz="2400" b="0" i="0" dirty="0" smtClean="0"/>
                      <m:t>&lt;</m:t>
                    </m:r>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m:t>D</m:t>
                        </m:r>
                      </m:sub>
                    </m:sSub>
                  </m:oMath>
                </a14:m>
                <a:r>
                  <a:rPr lang="en-US" altLang="zh-TW" sz="2400" dirty="0"/>
                  <a: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Once trade is allowed, </a:t>
                </a:r>
                <a14:m>
                  <m:oMath xmlns:m="http://schemas.openxmlformats.org/officeDocument/2006/math">
                    <m:sSub>
                      <m:sSubPr>
                        <m:ctrlPr>
                          <a:rPr lang="en-US" altLang="zh-TW" sz="2400" i="1" smtClean="0">
                            <a:latin typeface="Cambria Math" panose="02040503050406030204" pitchFamily="18" charset="0"/>
                          </a:rPr>
                        </m:ctrlPr>
                      </m:sSubPr>
                      <m:e>
                        <m:r>
                          <m:rPr>
                            <m:nor/>
                          </m:rPr>
                          <a:rPr lang="en-US" altLang="zh-TW" sz="2400" dirty="0"/>
                          <m:t>P</m:t>
                        </m:r>
                      </m:e>
                      <m:sub>
                        <m:r>
                          <m:rPr>
                            <m:nor/>
                          </m:rPr>
                          <a:rPr lang="en-US" altLang="zh-TW" sz="2400" dirty="0"/>
                          <m:t>D</m:t>
                        </m:r>
                      </m:sub>
                    </m:sSub>
                  </m:oMath>
                </a14:m>
                <a:r>
                  <a:rPr lang="en-US" altLang="zh-TW" sz="2400" dirty="0"/>
                  <a:t> falls to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b="0" i="0" dirty="0" smtClean="0">
                            <a:latin typeface="Cambria Math" panose="02040503050406030204" pitchFamily="18" charset="0"/>
                          </a:rPr>
                          <m:t>W</m:t>
                        </m:r>
                      </m:sub>
                    </m:sSub>
                  </m:oMath>
                </a14:m>
                <a:r>
                  <a:rPr lang="en-US" altLang="zh-TW" sz="2400" dirty="0"/>
                  <a:t>, as domestic consumers would not buy at a price higher than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a:latin typeface="Cambria Math" panose="02040503050406030204" pitchFamily="18" charset="0"/>
                          </a:rPr>
                          <m:t>W</m:t>
                        </m:r>
                      </m:sub>
                    </m:sSub>
                  </m:oMath>
                </a14:m>
                <a:r>
                  <a:rPr lang="en-US" altLang="zh-TW" sz="2400" dirty="0"/>
                  <a: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At the new price…</a:t>
                </a:r>
              </a:p>
              <a:p>
                <a:pPr lvl="1">
                  <a:spcBef>
                    <a:spcPts val="576"/>
                  </a:spcBef>
                  <a:defRPr sz="2000">
                    <a:solidFill>
                      <a:srgbClr val="000000"/>
                    </a:solidFill>
                    <a:latin typeface="Garamond"/>
                  </a:defRPr>
                </a:pP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b="0" i="0" dirty="0" smtClean="0"/>
                          <m:t>Q</m:t>
                        </m:r>
                      </m:e>
                      <m:sub>
                        <m:r>
                          <m:rPr>
                            <m:nor/>
                          </m:rPr>
                          <a:rPr lang="en-US" altLang="zh-TW" sz="2000" b="0" i="0" dirty="0" smtClean="0"/>
                          <m:t>D</m:t>
                        </m:r>
                      </m:sub>
                    </m:sSub>
                    <m:r>
                      <m:rPr>
                        <m:nor/>
                      </m:rPr>
                      <a:rPr lang="en-US" altLang="zh-TW" sz="2000" b="0" i="0" dirty="0" smtClean="0">
                        <a:latin typeface="Cambria Math" panose="02040503050406030204" pitchFamily="18" charset="0"/>
                      </a:rPr>
                      <m:t> </m:t>
                    </m:r>
                    <m:r>
                      <m:rPr>
                        <m:nor/>
                      </m:rPr>
                      <a:rPr lang="en-US" altLang="zh-TW" sz="2000" b="0" i="0" dirty="0" smtClean="0"/>
                      <m:t>= 80</m:t>
                    </m:r>
                  </m:oMath>
                </a14:m>
                <a:r>
                  <a:rPr lang="en-US" altLang="zh-TW" sz="2000" dirty="0"/>
                  <a:t>: Domestic consumers demand 80 units.</a:t>
                </a:r>
              </a:p>
              <a:p>
                <a:pPr lvl="1">
                  <a:spcBef>
                    <a:spcPts val="576"/>
                  </a:spcBef>
                  <a:defRPr sz="2000">
                    <a:solidFill>
                      <a:srgbClr val="000000"/>
                    </a:solidFill>
                    <a:latin typeface="Garamond"/>
                  </a:defRPr>
                </a:pP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Q</m:t>
                        </m:r>
                      </m:e>
                      <m:sub>
                        <m:r>
                          <m:rPr>
                            <m:nor/>
                          </m:rPr>
                          <a:rPr lang="en-US" altLang="zh-TW" sz="2000" b="0" i="0" dirty="0" smtClean="0"/>
                          <m:t>S</m:t>
                        </m:r>
                      </m:sub>
                    </m:sSub>
                    <m:r>
                      <m:rPr>
                        <m:nor/>
                      </m:rPr>
                      <a:rPr lang="en-US" altLang="zh-TW" sz="2000" b="0" i="0" dirty="0" smtClean="0">
                        <a:latin typeface="Cambria Math" panose="02040503050406030204" pitchFamily="18" charset="0"/>
                      </a:rPr>
                      <m:t> </m:t>
                    </m:r>
                    <m:r>
                      <m:rPr>
                        <m:nor/>
                      </m:rPr>
                      <a:rPr lang="en-US" altLang="zh-TW" sz="2000" dirty="0"/>
                      <m:t>=</m:t>
                    </m:r>
                    <m:r>
                      <m:rPr>
                        <m:nor/>
                      </m:rPr>
                      <a:rPr lang="en-US" altLang="zh-TW" sz="2000" b="0" i="0" dirty="0" smtClean="0"/>
                      <m:t> 20</m:t>
                    </m:r>
                  </m:oMath>
                </a14:m>
                <a:r>
                  <a:rPr lang="en-US" altLang="zh-TW" sz="2000" dirty="0"/>
                  <a:t>: Domestic producers supply 20 units.</a:t>
                </a:r>
              </a:p>
              <a:p>
                <a:pPr lvl="1">
                  <a:spcBef>
                    <a:spcPts val="576"/>
                  </a:spcBef>
                  <a:defRPr sz="2000">
                    <a:solidFill>
                      <a:srgbClr val="000000"/>
                    </a:solidFill>
                    <a:latin typeface="Garamond"/>
                  </a:defRPr>
                </a:pPr>
                <a:r>
                  <a:rPr lang="en-US" altLang="zh-TW" sz="2000" dirty="0"/>
                  <a:t>Import = 80: The remaining 80 units are imported.</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horizontal line represents the world’s perfectly inelastic supply.</a:t>
                </a:r>
              </a:p>
            </p:txBody>
          </p:sp>
        </mc:Choice>
        <mc:Fallback xmlns="">
          <p:sp>
            <p:nvSpPr>
              <p:cNvPr id="3" name="Content Placeholder 2">
                <a:extLst>
                  <a:ext uri="{FF2B5EF4-FFF2-40B4-BE49-F238E27FC236}">
                    <a16:creationId xmlns:a16="http://schemas.microsoft.com/office/drawing/2014/main" id="{B9013966-3C32-8051-0BE8-D935EEFC5EEC}"/>
                  </a:ext>
                </a:extLst>
              </p:cNvPr>
              <p:cNvSpPr>
                <a:spLocks noGrp="1" noRot="1" noChangeAspect="1" noMove="1" noResize="1" noEditPoints="1" noAdjustHandles="1" noChangeArrowheads="1" noChangeShapeType="1" noTextEdit="1"/>
              </p:cNvSpPr>
              <p:nvPr>
                <p:ph idx="1"/>
              </p:nvPr>
            </p:nvSpPr>
            <p:spPr>
              <a:xfrm>
                <a:off x="5029199" y="1300900"/>
                <a:ext cx="6702428" cy="4937975"/>
              </a:xfrm>
              <a:blipFill>
                <a:blip r:embed="rId3"/>
                <a:stretch>
                  <a:fillRect l="-1183" t="-741" r="-236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C400319D-8A0A-7335-E733-012CEB3B6236}"/>
              </a:ext>
            </a:extLst>
          </p:cNvPr>
          <p:cNvPicPr>
            <a:picLocks noChangeAspect="1"/>
          </p:cNvPicPr>
          <p:nvPr/>
        </p:nvPicPr>
        <p:blipFill>
          <a:blip r:embed="rId4"/>
          <a:srcRect/>
          <a:stretch/>
        </p:blipFill>
        <p:spPr>
          <a:xfrm>
            <a:off x="457198" y="1300900"/>
            <a:ext cx="4572000" cy="4572000"/>
          </a:xfrm>
          <a:prstGeom prst="rect">
            <a:avLst/>
          </a:prstGeom>
        </p:spPr>
      </p:pic>
      <p:pic>
        <p:nvPicPr>
          <p:cNvPr id="9" name="Picture 8" descr="A graph of a line&#10;&#10;AI-generated content may be incorrect.">
            <a:extLst>
              <a:ext uri="{FF2B5EF4-FFF2-40B4-BE49-F238E27FC236}">
                <a16:creationId xmlns:a16="http://schemas.microsoft.com/office/drawing/2014/main" id="{339D8A3E-1403-CEFE-CF93-71D5FADD9B67}"/>
              </a:ext>
            </a:extLst>
          </p:cNvPr>
          <p:cNvPicPr>
            <a:picLocks noChangeAspect="1"/>
          </p:cNvPicPr>
          <p:nvPr/>
        </p:nvPicPr>
        <p:blipFill>
          <a:blip r:embed="rId5"/>
          <a:stretch>
            <a:fillRect/>
          </a:stretch>
        </p:blipFill>
        <p:spPr>
          <a:xfrm>
            <a:off x="457199" y="1300900"/>
            <a:ext cx="4572000" cy="4572000"/>
          </a:xfrm>
          <a:prstGeom prst="rect">
            <a:avLst/>
          </a:prstGeom>
        </p:spPr>
      </p:pic>
    </p:spTree>
    <p:extLst>
      <p:ext uri="{BB962C8B-B14F-4D97-AF65-F5344CB8AC3E}">
        <p14:creationId xmlns:p14="http://schemas.microsoft.com/office/powerpoint/2010/main" val="33220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CAAB4-9F62-D105-6057-4A23EBB5C42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0D4E516-DC61-58C7-842D-3D42E1B59F9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D6DAD8F-608A-C6C8-2DCE-EDA29128973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Open Market: </a:t>
                </a:r>
                <a14:m>
                  <m:oMath xmlns:m="http://schemas.openxmlformats.org/officeDocument/2006/math">
                    <m:sSub>
                      <m:sSubPr>
                        <m:ctrlPr>
                          <a:rPr lang="en-US" altLang="zh-TW" sz="4000" i="1" smtClean="0">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W</m:t>
                        </m:r>
                      </m:sub>
                    </m:sSub>
                    <m:r>
                      <m:rPr>
                        <m:nor/>
                      </m:rPr>
                      <a:rPr lang="en-US" altLang="zh-TW" sz="4000" b="1" i="0" dirty="0" smtClean="0">
                        <a:solidFill>
                          <a:schemeClr val="bg1"/>
                        </a:solidFill>
                      </a:rPr>
                      <m:t>&lt;</m:t>
                    </m:r>
                    <m:sSub>
                      <m:sSubPr>
                        <m:ctrlPr>
                          <a:rPr lang="en-US" altLang="zh-TW" sz="4000" i="1">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D</m:t>
                        </m:r>
                      </m:sub>
                    </m:sSub>
                  </m:oMath>
                </a14:m>
                <a:endParaRPr lang="en-US" sz="4000" dirty="0">
                  <a:solidFill>
                    <a:schemeClr val="bg1"/>
                  </a:solidFill>
                </a:endParaRPr>
              </a:p>
            </p:txBody>
          </p:sp>
        </mc:Choice>
        <mc:Fallback xmlns="">
          <p:sp>
            <p:nvSpPr>
              <p:cNvPr id="2" name="Title 1">
                <a:extLst>
                  <a:ext uri="{FF2B5EF4-FFF2-40B4-BE49-F238E27FC236}">
                    <a16:creationId xmlns:a16="http://schemas.microsoft.com/office/drawing/2014/main" id="{5D6DAD8F-608A-C6C8-2DCE-EDA29128973F}"/>
                  </a:ext>
                </a:extLst>
              </p:cNvPr>
              <p:cNvSpPr>
                <a:spLocks noGrp="1" noRot="1" noChangeAspect="1" noMove="1" noResize="1" noEditPoints="1" noAdjustHandles="1" noChangeArrowheads="1" noChangeShapeType="1" noTextEdit="1"/>
              </p:cNvSpPr>
              <p:nvPr>
                <p:ph type="title"/>
              </p:nvPr>
            </p:nvSpPr>
            <p:spPr>
              <a:xfrm>
                <a:off x="0" y="0"/>
                <a:ext cx="12188825" cy="923636"/>
              </a:xfrm>
              <a:blipFill>
                <a:blip r:embed="rId2"/>
                <a:stretch>
                  <a:fillRect b="-164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4F1F60B-FFAB-E0DF-74F8-D515D971587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42EB2F0-7C55-B201-331E-724FDC81012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9194FF7-00DE-D9AF-0B99-7CFC57CC093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5995952A-19EA-EE93-7086-970B39017838}"/>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Let us compare the welfare implications.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a closed economy without trade:</a:t>
            </a:r>
          </a:p>
          <a:p>
            <a:pPr lvl="1">
              <a:spcBef>
                <a:spcPts val="576"/>
              </a:spcBef>
              <a:defRPr sz="2000">
                <a:solidFill>
                  <a:srgbClr val="000000"/>
                </a:solidFill>
                <a:latin typeface="Garamond"/>
              </a:defRPr>
            </a:pPr>
            <a:r>
              <a:rPr lang="en-US" altLang="zh-TW" sz="2000" dirty="0"/>
              <a:t>Producer Surplus: B+C ($125)</a:t>
            </a:r>
          </a:p>
          <a:p>
            <a:pPr lvl="1">
              <a:spcBef>
                <a:spcPts val="576"/>
              </a:spcBef>
              <a:defRPr sz="2000">
                <a:solidFill>
                  <a:srgbClr val="000000"/>
                </a:solidFill>
                <a:latin typeface="Garamond"/>
              </a:defRPr>
            </a:pPr>
            <a:r>
              <a:rPr lang="en-US" altLang="zh-TW" sz="2000" dirty="0"/>
              <a:t>Consumer Surplus: A ($125)</a:t>
            </a:r>
          </a:p>
          <a:p>
            <a:pPr lvl="1">
              <a:spcBef>
                <a:spcPts val="576"/>
              </a:spcBef>
              <a:defRPr sz="2000">
                <a:solidFill>
                  <a:srgbClr val="000000"/>
                </a:solidFill>
                <a:latin typeface="Garamond"/>
              </a:defRPr>
            </a:pPr>
            <a:r>
              <a:rPr lang="en-US" altLang="zh-TW" sz="2000" dirty="0"/>
              <a:t>Total Surplus: A+B+C ($250)</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the open economy with trade:</a:t>
            </a:r>
          </a:p>
          <a:p>
            <a:pPr lvl="1">
              <a:spcBef>
                <a:spcPts val="576"/>
              </a:spcBef>
              <a:defRPr sz="2000">
                <a:solidFill>
                  <a:srgbClr val="000000"/>
                </a:solidFill>
                <a:latin typeface="Garamond"/>
              </a:defRPr>
            </a:pPr>
            <a:r>
              <a:rPr lang="en-US" altLang="zh-TW" sz="2000" dirty="0"/>
              <a:t>Producer Surplus: C ($20)</a:t>
            </a:r>
          </a:p>
          <a:p>
            <a:pPr lvl="1">
              <a:spcBef>
                <a:spcPts val="576"/>
              </a:spcBef>
              <a:defRPr sz="2000">
                <a:solidFill>
                  <a:srgbClr val="000000"/>
                </a:solidFill>
                <a:latin typeface="Garamond"/>
              </a:defRPr>
            </a:pPr>
            <a:r>
              <a:rPr lang="en-US" altLang="zh-TW" sz="2000" dirty="0"/>
              <a:t>Consumer Surplus: A ($320)</a:t>
            </a:r>
          </a:p>
          <a:p>
            <a:pPr lvl="1">
              <a:spcBef>
                <a:spcPts val="576"/>
              </a:spcBef>
              <a:defRPr sz="2000">
                <a:solidFill>
                  <a:srgbClr val="000000"/>
                </a:solidFill>
                <a:latin typeface="Garamond"/>
              </a:defRPr>
            </a:pPr>
            <a:r>
              <a:rPr lang="en-US" altLang="zh-TW" sz="2000" dirty="0"/>
              <a:t>Total Surplus: A+B+C+D ($340)</a:t>
            </a:r>
          </a:p>
          <a:p>
            <a:pPr lvl="1">
              <a:spcBef>
                <a:spcPts val="576"/>
              </a:spcBef>
              <a:defRPr sz="2000">
                <a:solidFill>
                  <a:srgbClr val="000000"/>
                </a:solidFill>
                <a:latin typeface="Garamond"/>
              </a:defRPr>
            </a:pPr>
            <a:r>
              <a:rPr lang="en-US" altLang="zh-TW" sz="2000" dirty="0"/>
              <a:t>Gains from Trade: D ($90)</a:t>
            </a:r>
          </a:p>
        </p:txBody>
      </p:sp>
      <p:pic>
        <p:nvPicPr>
          <p:cNvPr id="10" name="Picture 9">
            <a:extLst>
              <a:ext uri="{FF2B5EF4-FFF2-40B4-BE49-F238E27FC236}">
                <a16:creationId xmlns:a16="http://schemas.microsoft.com/office/drawing/2014/main" id="{53C9DBFD-5185-9187-EFF1-9A2EA520CD00}"/>
              </a:ext>
            </a:extLst>
          </p:cNvPr>
          <p:cNvPicPr>
            <a:picLocks noChangeAspect="1"/>
          </p:cNvPicPr>
          <p:nvPr/>
        </p:nvPicPr>
        <p:blipFill>
          <a:blip r:embed="rId3"/>
          <a:srcRect/>
          <a:stretch/>
        </p:blipFill>
        <p:spPr>
          <a:xfrm>
            <a:off x="457198" y="1300900"/>
            <a:ext cx="4572000" cy="4572000"/>
          </a:xfrm>
          <a:prstGeom prst="rect">
            <a:avLst/>
          </a:prstGeom>
        </p:spPr>
      </p:pic>
      <p:pic>
        <p:nvPicPr>
          <p:cNvPr id="11" name="Picture 10" descr="A graph of a line with a red x and blue line&#10;&#10;AI-generated content may be incorrect.">
            <a:extLst>
              <a:ext uri="{FF2B5EF4-FFF2-40B4-BE49-F238E27FC236}">
                <a16:creationId xmlns:a16="http://schemas.microsoft.com/office/drawing/2014/main" id="{BFBCA0CB-E3B3-7843-CF7C-D844A2B62937}"/>
              </a:ext>
            </a:extLst>
          </p:cNvPr>
          <p:cNvPicPr>
            <a:picLocks noChangeAspect="1"/>
          </p:cNvPicPr>
          <p:nvPr/>
        </p:nvPicPr>
        <p:blipFill>
          <a:blip r:embed="rId4"/>
          <a:stretch>
            <a:fillRect/>
          </a:stretch>
        </p:blipFill>
        <p:spPr>
          <a:xfrm>
            <a:off x="457197" y="1300900"/>
            <a:ext cx="4572000" cy="4572000"/>
          </a:xfrm>
          <a:prstGeom prst="rect">
            <a:avLst/>
          </a:prstGeom>
        </p:spPr>
      </p:pic>
      <p:pic>
        <p:nvPicPr>
          <p:cNvPr id="14" name="Picture 13" descr="A graph of a red and blue line&#10;&#10;AI-generated content may be incorrect.">
            <a:extLst>
              <a:ext uri="{FF2B5EF4-FFF2-40B4-BE49-F238E27FC236}">
                <a16:creationId xmlns:a16="http://schemas.microsoft.com/office/drawing/2014/main" id="{2DE2867A-7E9E-104F-6831-BAB4A772E8FC}"/>
              </a:ext>
            </a:extLst>
          </p:cNvPr>
          <p:cNvPicPr>
            <a:picLocks noChangeAspect="1"/>
          </p:cNvPicPr>
          <p:nvPr/>
        </p:nvPicPr>
        <p:blipFill>
          <a:blip r:embed="rId5"/>
          <a:stretch>
            <a:fillRect/>
          </a:stretch>
        </p:blipFill>
        <p:spPr>
          <a:xfrm>
            <a:off x="457199" y="1300900"/>
            <a:ext cx="4572000" cy="4572000"/>
          </a:xfrm>
          <a:prstGeom prst="rect">
            <a:avLst/>
          </a:prstGeom>
        </p:spPr>
      </p:pic>
      <p:pic>
        <p:nvPicPr>
          <p:cNvPr id="18" name="Picture 17" descr="A graph of a line&#10;&#10;AI-generated content may be incorrect.">
            <a:extLst>
              <a:ext uri="{FF2B5EF4-FFF2-40B4-BE49-F238E27FC236}">
                <a16:creationId xmlns:a16="http://schemas.microsoft.com/office/drawing/2014/main" id="{D7682347-E855-A158-128B-996B89981191}"/>
              </a:ext>
            </a:extLst>
          </p:cNvPr>
          <p:cNvPicPr>
            <a:picLocks noChangeAspect="1"/>
          </p:cNvPicPr>
          <p:nvPr/>
        </p:nvPicPr>
        <p:blipFill>
          <a:blip r:embed="rId6"/>
          <a:stretch>
            <a:fillRect/>
          </a:stretch>
        </p:blipFill>
        <p:spPr>
          <a:xfrm>
            <a:off x="457196" y="1300900"/>
            <a:ext cx="4572000" cy="4572000"/>
          </a:xfrm>
          <a:prstGeom prst="rect">
            <a:avLst/>
          </a:prstGeom>
        </p:spPr>
      </p:pic>
      <p:pic>
        <p:nvPicPr>
          <p:cNvPr id="24" name="Picture 23" descr="A graph of a line with red and blue lines&#10;&#10;AI-generated content may be incorrect.">
            <a:extLst>
              <a:ext uri="{FF2B5EF4-FFF2-40B4-BE49-F238E27FC236}">
                <a16:creationId xmlns:a16="http://schemas.microsoft.com/office/drawing/2014/main" id="{11082B46-4140-8CBD-5399-0DCED6B17943}"/>
              </a:ext>
            </a:extLst>
          </p:cNvPr>
          <p:cNvPicPr>
            <a:picLocks noChangeAspect="1"/>
          </p:cNvPicPr>
          <p:nvPr/>
        </p:nvPicPr>
        <p:blipFill>
          <a:blip r:embed="rId7"/>
          <a:stretch>
            <a:fillRect/>
          </a:stretch>
        </p:blipFill>
        <p:spPr>
          <a:xfrm>
            <a:off x="457195" y="1300900"/>
            <a:ext cx="4572000" cy="4572000"/>
          </a:xfrm>
          <a:prstGeom prst="rect">
            <a:avLst/>
          </a:prstGeom>
        </p:spPr>
      </p:pic>
      <p:pic>
        <p:nvPicPr>
          <p:cNvPr id="26" name="Picture 25" descr="A graph of a graph with different colored triangles&#10;&#10;AI-generated content may be incorrect.">
            <a:extLst>
              <a:ext uri="{FF2B5EF4-FFF2-40B4-BE49-F238E27FC236}">
                <a16:creationId xmlns:a16="http://schemas.microsoft.com/office/drawing/2014/main" id="{C44DF05D-ECBF-4AC9-C853-430263A46524}"/>
              </a:ext>
            </a:extLst>
          </p:cNvPr>
          <p:cNvPicPr>
            <a:picLocks noChangeAspect="1"/>
          </p:cNvPicPr>
          <p:nvPr/>
        </p:nvPicPr>
        <p:blipFill>
          <a:blip r:embed="rId8"/>
          <a:stretch>
            <a:fillRect/>
          </a:stretch>
        </p:blipFill>
        <p:spPr>
          <a:xfrm>
            <a:off x="457194" y="1300900"/>
            <a:ext cx="4572000" cy="4572000"/>
          </a:xfrm>
          <a:prstGeom prst="rect">
            <a:avLst/>
          </a:prstGeom>
        </p:spPr>
      </p:pic>
      <p:pic>
        <p:nvPicPr>
          <p:cNvPr id="28" name="Picture 27" descr="A graph of a function&#10;&#10;AI-generated content may be incorrect.">
            <a:extLst>
              <a:ext uri="{FF2B5EF4-FFF2-40B4-BE49-F238E27FC236}">
                <a16:creationId xmlns:a16="http://schemas.microsoft.com/office/drawing/2014/main" id="{2C6DF12F-95AF-2FE3-1F71-8AF3A0AD14C2}"/>
              </a:ext>
            </a:extLst>
          </p:cNvPr>
          <p:cNvPicPr>
            <a:picLocks noChangeAspect="1"/>
          </p:cNvPicPr>
          <p:nvPr/>
        </p:nvPicPr>
        <p:blipFill>
          <a:blip r:embed="rId9"/>
          <a:stretch>
            <a:fillRect/>
          </a:stretch>
        </p:blipFill>
        <p:spPr>
          <a:xfrm>
            <a:off x="457193" y="1300900"/>
            <a:ext cx="4572000" cy="4572000"/>
          </a:xfrm>
          <a:prstGeom prst="rect">
            <a:avLst/>
          </a:prstGeom>
        </p:spPr>
      </p:pic>
    </p:spTree>
    <p:extLst>
      <p:ext uri="{BB962C8B-B14F-4D97-AF65-F5344CB8AC3E}">
        <p14:creationId xmlns:p14="http://schemas.microsoft.com/office/powerpoint/2010/main" val="17310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242D8-276E-62EF-2ED4-E0AB160C6B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1BBE0EA-BB8E-A9A7-7006-29D60F6364B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0E2553E0-B2B4-2E82-046A-AF34B375472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Open Market: </a:t>
                </a:r>
                <a14:m>
                  <m:oMath xmlns:m="http://schemas.openxmlformats.org/officeDocument/2006/math">
                    <m:sSub>
                      <m:sSubPr>
                        <m:ctrlPr>
                          <a:rPr lang="en-US" altLang="zh-TW" sz="4000" i="1" smtClean="0">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W</m:t>
                        </m:r>
                      </m:sub>
                    </m:sSub>
                    <m:r>
                      <m:rPr>
                        <m:nor/>
                      </m:rPr>
                      <a:rPr lang="en-US" altLang="zh-TW" sz="4000" b="1" i="0" dirty="0" smtClean="0">
                        <a:solidFill>
                          <a:schemeClr val="bg1"/>
                        </a:solidFill>
                      </a:rPr>
                      <m:t>&lt;</m:t>
                    </m:r>
                    <m:sSub>
                      <m:sSubPr>
                        <m:ctrlPr>
                          <a:rPr lang="en-US" altLang="zh-TW" sz="4000" i="1">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D</m:t>
                        </m:r>
                      </m:sub>
                    </m:sSub>
                  </m:oMath>
                </a14:m>
                <a:endParaRPr lang="en-US" sz="4000" dirty="0">
                  <a:solidFill>
                    <a:schemeClr val="bg1"/>
                  </a:solidFill>
                </a:endParaRPr>
              </a:p>
            </p:txBody>
          </p:sp>
        </mc:Choice>
        <mc:Fallback xmlns="">
          <p:sp>
            <p:nvSpPr>
              <p:cNvPr id="2" name="Title 1">
                <a:extLst>
                  <a:ext uri="{FF2B5EF4-FFF2-40B4-BE49-F238E27FC236}">
                    <a16:creationId xmlns:a16="http://schemas.microsoft.com/office/drawing/2014/main" id="{0E2553E0-B2B4-2E82-046A-AF34B3754727}"/>
                  </a:ext>
                </a:extLst>
              </p:cNvPr>
              <p:cNvSpPr>
                <a:spLocks noGrp="1" noRot="1" noChangeAspect="1" noMove="1" noResize="1" noEditPoints="1" noAdjustHandles="1" noChangeArrowheads="1" noChangeShapeType="1" noTextEdit="1"/>
              </p:cNvSpPr>
              <p:nvPr>
                <p:ph type="title"/>
              </p:nvPr>
            </p:nvSpPr>
            <p:spPr>
              <a:xfrm>
                <a:off x="0" y="0"/>
                <a:ext cx="12188825" cy="923636"/>
              </a:xfrm>
              <a:blipFill>
                <a:blip r:embed="rId2"/>
                <a:stretch>
                  <a:fillRect b="-164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BA87FCB1-FB57-A54E-9F20-8509E488701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A46C678-0789-DB53-A7E3-0D14CD85E22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EE1F789-0EFA-147D-DBB4-22CFEA280A2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D930D9-D5BF-2AF6-FE6D-6458C1068A0C}"/>
                  </a:ext>
                </a:extLst>
              </p:cNvPr>
              <p:cNvSpPr>
                <a:spLocks noGrp="1"/>
              </p:cNvSpPr>
              <p:nvPr>
                <p:ph idx="1"/>
              </p:nvPr>
            </p:nvSpPr>
            <p:spPr>
              <a:xfrm>
                <a:off x="5029198" y="1300900"/>
                <a:ext cx="6702429" cy="4937975"/>
              </a:xfrm>
            </p:spPr>
            <p:txBody>
              <a:bodyPr>
                <a:normAutofit/>
              </a:bodyPr>
              <a:lstStyle/>
              <a:p>
                <a:pPr>
                  <a:spcBef>
                    <a:spcPts val="576"/>
                  </a:spcBef>
                  <a:defRPr sz="2000">
                    <a:solidFill>
                      <a:srgbClr val="000000"/>
                    </a:solidFill>
                    <a:latin typeface="Garamond"/>
                  </a:defRPr>
                </a:pPr>
                <a:r>
                  <a:rPr lang="en-US" altLang="zh-TW" sz="2400" dirty="0"/>
                  <a:t>The domestic producers are made worse off, as domestic prices fall to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m:t>W</m:t>
                        </m:r>
                      </m:sub>
                    </m:sSub>
                  </m:oMath>
                </a14:m>
                <a:r>
                  <a:rPr lang="en-US" altLang="zh-TW" sz="2400" dirty="0"/>
                  <a:t>, and they sell less units.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However, the gains to the consumers are greater than the losses to the producers.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Therefore, total welfare increases by the area D.</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79D930D9-D5BF-2AF6-FE6D-6458C1068A0C}"/>
                  </a:ext>
                </a:extLst>
              </p:cNvPr>
              <p:cNvSpPr>
                <a:spLocks noGrp="1" noRot="1" noChangeAspect="1" noMove="1" noResize="1" noEditPoints="1" noAdjustHandles="1" noChangeArrowheads="1" noChangeShapeType="1" noTextEdit="1"/>
              </p:cNvSpPr>
              <p:nvPr>
                <p:ph idx="1"/>
              </p:nvPr>
            </p:nvSpPr>
            <p:spPr>
              <a:xfrm>
                <a:off x="5029198" y="1300900"/>
                <a:ext cx="6702429" cy="4937975"/>
              </a:xfrm>
              <a:blipFill>
                <a:blip r:embed="rId3"/>
                <a:stretch>
                  <a:fillRect l="-1183" t="-98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77238037-FC39-2A75-D41A-77139D20E2D2}"/>
              </a:ext>
            </a:extLst>
          </p:cNvPr>
          <p:cNvPicPr>
            <a:picLocks noChangeAspect="1"/>
          </p:cNvPicPr>
          <p:nvPr/>
        </p:nvPicPr>
        <p:blipFill>
          <a:blip r:embed="rId4"/>
          <a:srcRect/>
          <a:stretch/>
        </p:blipFill>
        <p:spPr>
          <a:xfrm>
            <a:off x="457198" y="1300900"/>
            <a:ext cx="4572000" cy="4572000"/>
          </a:xfrm>
          <a:prstGeom prst="rect">
            <a:avLst/>
          </a:prstGeom>
        </p:spPr>
      </p:pic>
    </p:spTree>
    <p:extLst>
      <p:ext uri="{BB962C8B-B14F-4D97-AF65-F5344CB8AC3E}">
        <p14:creationId xmlns:p14="http://schemas.microsoft.com/office/powerpoint/2010/main" val="26450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FA2F4-DA0F-4977-5AC1-4DD5708867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8B922A-2FCC-DE17-5949-867346DD027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5BE6B-94AE-11CA-6497-323C2B4AD1C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Exercise: World Price and Domestic Price</a:t>
            </a:r>
          </a:p>
        </p:txBody>
      </p:sp>
      <p:sp>
        <p:nvSpPr>
          <p:cNvPr id="5" name="Rectangle 4">
            <a:extLst>
              <a:ext uri="{FF2B5EF4-FFF2-40B4-BE49-F238E27FC236}">
                <a16:creationId xmlns:a16="http://schemas.microsoft.com/office/drawing/2014/main" id="{B011A322-7A94-4FE1-D43A-FB16BA33485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3A27823-6D7B-5DE8-3A6F-80976308DD0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72939F56-E442-5389-FC93-D57384684CF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62053F-6400-1938-DCB1-D1D2C0CF5051}"/>
                  </a:ext>
                </a:extLst>
              </p:cNvPr>
              <p:cNvSpPr>
                <a:spLocks noGrp="1"/>
              </p:cNvSpPr>
              <p:nvPr>
                <p:ph idx="1"/>
              </p:nvPr>
            </p:nvSpPr>
            <p:spPr>
              <a:xfrm>
                <a:off x="5029198" y="1300900"/>
                <a:ext cx="6702429" cy="4937975"/>
              </a:xfrm>
            </p:spPr>
            <p:txBody>
              <a:bodyPr>
                <a:normAutofit/>
              </a:bodyPr>
              <a:lstStyle/>
              <a:p>
                <a:pPr>
                  <a:spcBef>
                    <a:spcPts val="576"/>
                  </a:spcBef>
                  <a:defRPr sz="2000">
                    <a:solidFill>
                      <a:srgbClr val="000000"/>
                    </a:solidFill>
                    <a:latin typeface="Garamond"/>
                  </a:defRPr>
                </a:pPr>
                <a:r>
                  <a:rPr lang="en-US" altLang="zh-TW" sz="2400" dirty="0"/>
                  <a:t>Suppose that the autarky equilibrium is found at:</a:t>
                </a:r>
              </a:p>
              <a:p>
                <a:pPr lvl="1">
                  <a:spcBef>
                    <a:spcPts val="576"/>
                  </a:spcBef>
                  <a:defRPr sz="2000">
                    <a:solidFill>
                      <a:srgbClr val="000000"/>
                    </a:solidFill>
                    <a:latin typeface="Garamond"/>
                  </a:defRPr>
                </a:pPr>
                <a:r>
                  <a:rPr lang="en-US" altLang="zh-TW" sz="2000" dirty="0"/>
                  <a:t>Price: $6.5</a:t>
                </a:r>
              </a:p>
              <a:p>
                <a:pPr lvl="1">
                  <a:spcBef>
                    <a:spcPts val="576"/>
                  </a:spcBef>
                  <a:defRPr sz="2000">
                    <a:solidFill>
                      <a:srgbClr val="000000"/>
                    </a:solidFill>
                    <a:latin typeface="Garamond"/>
                  </a:defRPr>
                </a:pPr>
                <a:r>
                  <a:rPr lang="en-US" altLang="zh-TW" sz="2000" dirty="0"/>
                  <a:t>Quantity: 55</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If this market opens to world trade where the world price is $5, find the following:</a:t>
                </a:r>
              </a:p>
              <a:p>
                <a:pPr lvl="1">
                  <a:spcBef>
                    <a:spcPts val="576"/>
                  </a:spcBef>
                  <a:defRPr sz="2000">
                    <a:solidFill>
                      <a:srgbClr val="000000"/>
                    </a:solidFill>
                    <a:latin typeface="Garamond"/>
                  </a:defRPr>
                </a:pPr>
                <a:r>
                  <a:rPr lang="en-US" altLang="zh-TW" sz="2000" dirty="0"/>
                  <a:t>Domestic Price: </a:t>
                </a:r>
              </a:p>
              <a:p>
                <a:pPr lvl="1">
                  <a:spcBef>
                    <a:spcPts val="576"/>
                  </a:spcBef>
                  <a:defRPr sz="2000">
                    <a:solidFill>
                      <a:srgbClr val="000000"/>
                    </a:solidFill>
                    <a:latin typeface="Garamond"/>
                  </a:defRPr>
                </a:pP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Q</m:t>
                        </m:r>
                      </m:e>
                      <m:sub>
                        <m:r>
                          <m:rPr>
                            <m:nor/>
                          </m:rPr>
                          <a:rPr lang="en-US" altLang="zh-TW" sz="2000" dirty="0"/>
                          <m:t>D</m:t>
                        </m:r>
                      </m:sub>
                    </m:sSub>
                  </m:oMath>
                </a14:m>
                <a:r>
                  <a:rPr lang="en-US" altLang="zh-TW" sz="2000" dirty="0"/>
                  <a:t>: </a:t>
                </a:r>
              </a:p>
              <a:p>
                <a:pPr lvl="1">
                  <a:spcBef>
                    <a:spcPts val="576"/>
                  </a:spcBef>
                  <a:defRPr sz="2000">
                    <a:solidFill>
                      <a:srgbClr val="000000"/>
                    </a:solidFill>
                    <a:latin typeface="Garamond"/>
                  </a:defRPr>
                </a:pP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Q</m:t>
                        </m:r>
                      </m:e>
                      <m:sub>
                        <m:r>
                          <m:rPr>
                            <m:nor/>
                          </m:rPr>
                          <a:rPr lang="en-US" altLang="zh-TW" sz="2000" b="0" i="0" dirty="0" smtClean="0"/>
                          <m:t>S</m:t>
                        </m:r>
                      </m:sub>
                    </m:sSub>
                  </m:oMath>
                </a14:m>
                <a:r>
                  <a:rPr lang="en-US" altLang="zh-TW" sz="2000" dirty="0"/>
                  <a:t>: </a:t>
                </a:r>
              </a:p>
              <a:p>
                <a:pPr lvl="1">
                  <a:spcBef>
                    <a:spcPts val="576"/>
                  </a:spcBef>
                  <a:defRPr sz="2000">
                    <a:solidFill>
                      <a:srgbClr val="000000"/>
                    </a:solidFill>
                    <a:latin typeface="Garamond"/>
                  </a:defRPr>
                </a:pPr>
                <a:r>
                  <a:rPr lang="en-US" altLang="zh-TW" sz="2000" dirty="0"/>
                  <a:t>Trade: </a:t>
                </a:r>
              </a:p>
              <a:p>
                <a:pPr lvl="1">
                  <a:spcBef>
                    <a:spcPts val="576"/>
                  </a:spcBef>
                  <a:defRPr sz="2000">
                    <a:solidFill>
                      <a:srgbClr val="000000"/>
                    </a:solidFill>
                    <a:latin typeface="Garamond"/>
                  </a:defRPr>
                </a:pPr>
                <a:r>
                  <a:rPr lang="en-US" altLang="zh-TW" sz="2000" dirty="0"/>
                  <a:t>Consumer Surplus: </a:t>
                </a:r>
              </a:p>
              <a:p>
                <a:pPr lvl="1">
                  <a:spcBef>
                    <a:spcPts val="576"/>
                  </a:spcBef>
                  <a:defRPr sz="2000">
                    <a:solidFill>
                      <a:srgbClr val="000000"/>
                    </a:solidFill>
                    <a:latin typeface="Garamond"/>
                  </a:defRPr>
                </a:pPr>
                <a:r>
                  <a:rPr lang="en-US" altLang="zh-TW" sz="2000" dirty="0"/>
                  <a:t>Producer Surplus: </a:t>
                </a:r>
              </a:p>
            </p:txBody>
          </p:sp>
        </mc:Choice>
        <mc:Fallback xmlns="">
          <p:sp>
            <p:nvSpPr>
              <p:cNvPr id="3" name="Content Placeholder 2">
                <a:extLst>
                  <a:ext uri="{FF2B5EF4-FFF2-40B4-BE49-F238E27FC236}">
                    <a16:creationId xmlns:a16="http://schemas.microsoft.com/office/drawing/2014/main" id="{EE62053F-6400-1938-DCB1-D1D2C0CF5051}"/>
                  </a:ext>
                </a:extLst>
              </p:cNvPr>
              <p:cNvSpPr>
                <a:spLocks noGrp="1" noRot="1" noChangeAspect="1" noMove="1" noResize="1" noEditPoints="1" noAdjustHandles="1" noChangeArrowheads="1" noChangeShapeType="1" noTextEdit="1"/>
              </p:cNvSpPr>
              <p:nvPr>
                <p:ph idx="1"/>
              </p:nvPr>
            </p:nvSpPr>
            <p:spPr>
              <a:xfrm>
                <a:off x="5029198" y="1300900"/>
                <a:ext cx="6702429" cy="4937975"/>
              </a:xfrm>
              <a:blipFill>
                <a:blip r:embed="rId2"/>
                <a:stretch>
                  <a:fillRect l="-1183" t="-988" r="-2184"/>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99537AD2-2C07-0A55-3C07-7C89A6DC0977}"/>
              </a:ext>
            </a:extLst>
          </p:cNvPr>
          <p:cNvPicPr>
            <a:picLocks noChangeAspect="1"/>
          </p:cNvPicPr>
          <p:nvPr/>
        </p:nvPicPr>
        <p:blipFill>
          <a:blip r:embed="rId3"/>
          <a:srcRect/>
          <a:stretch/>
        </p:blipFill>
        <p:spPr>
          <a:xfrm>
            <a:off x="457198" y="1300900"/>
            <a:ext cx="4572000" cy="4572000"/>
          </a:xfrm>
          <a:prstGeom prst="rect">
            <a:avLst/>
          </a:prstGeom>
        </p:spPr>
      </p:pic>
      <p:pic>
        <p:nvPicPr>
          <p:cNvPr id="9" name="Picture 8" descr="A graph of a line and a red line&#10;&#10;AI-generated content may be incorrect.">
            <a:extLst>
              <a:ext uri="{FF2B5EF4-FFF2-40B4-BE49-F238E27FC236}">
                <a16:creationId xmlns:a16="http://schemas.microsoft.com/office/drawing/2014/main" id="{C6D2CED1-0B92-6F91-FAF2-A2FEB81CD508}"/>
              </a:ext>
            </a:extLst>
          </p:cNvPr>
          <p:cNvPicPr>
            <a:picLocks noChangeAspect="1"/>
          </p:cNvPicPr>
          <p:nvPr/>
        </p:nvPicPr>
        <p:blipFill>
          <a:blip r:embed="rId4"/>
          <a:stretch>
            <a:fillRect/>
          </a:stretch>
        </p:blipFill>
        <p:spPr>
          <a:xfrm>
            <a:off x="457198" y="1300900"/>
            <a:ext cx="4572000" cy="4572000"/>
          </a:xfrm>
          <a:prstGeom prst="rect">
            <a:avLst/>
          </a:prstGeom>
        </p:spPr>
      </p:pic>
      <p:sp>
        <p:nvSpPr>
          <p:cNvPr id="11" name="Rectangle 10">
            <a:extLst>
              <a:ext uri="{FF2B5EF4-FFF2-40B4-BE49-F238E27FC236}">
                <a16:creationId xmlns:a16="http://schemas.microsoft.com/office/drawing/2014/main" id="{5F7526EA-A304-28A4-81DB-467D7FD92BB2}"/>
              </a:ext>
            </a:extLst>
          </p:cNvPr>
          <p:cNvSpPr/>
          <p:nvPr/>
        </p:nvSpPr>
        <p:spPr>
          <a:xfrm>
            <a:off x="7487624" y="3644982"/>
            <a:ext cx="540808" cy="24981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$5</a:t>
            </a:r>
            <a:endParaRPr lang="en-US" sz="2000" dirty="0">
              <a:solidFill>
                <a:srgbClr val="000000"/>
              </a:solidFill>
              <a:latin typeface="Garamond"/>
            </a:endParaRPr>
          </a:p>
        </p:txBody>
      </p:sp>
      <p:pic>
        <p:nvPicPr>
          <p:cNvPr id="15" name="Picture 14" descr="A graph of a price line&#10;&#10;AI-generated content may be incorrect.">
            <a:extLst>
              <a:ext uri="{FF2B5EF4-FFF2-40B4-BE49-F238E27FC236}">
                <a16:creationId xmlns:a16="http://schemas.microsoft.com/office/drawing/2014/main" id="{87BC17B1-BEC3-CEE6-DAA7-3376BFF88782}"/>
              </a:ext>
            </a:extLst>
          </p:cNvPr>
          <p:cNvPicPr>
            <a:picLocks noChangeAspect="1"/>
          </p:cNvPicPr>
          <p:nvPr/>
        </p:nvPicPr>
        <p:blipFill>
          <a:blip r:embed="rId5"/>
          <a:stretch>
            <a:fillRect/>
          </a:stretch>
        </p:blipFill>
        <p:spPr>
          <a:xfrm>
            <a:off x="457198" y="1300900"/>
            <a:ext cx="4572000" cy="4572000"/>
          </a:xfrm>
          <a:prstGeom prst="rect">
            <a:avLst/>
          </a:prstGeom>
        </p:spPr>
      </p:pic>
      <p:sp>
        <p:nvSpPr>
          <p:cNvPr id="16" name="Rectangle 15">
            <a:extLst>
              <a:ext uri="{FF2B5EF4-FFF2-40B4-BE49-F238E27FC236}">
                <a16:creationId xmlns:a16="http://schemas.microsoft.com/office/drawing/2014/main" id="{1C6E05FB-F70A-9C32-B3E0-E93DCE7427A0}"/>
              </a:ext>
            </a:extLst>
          </p:cNvPr>
          <p:cNvSpPr/>
          <p:nvPr/>
        </p:nvSpPr>
        <p:spPr>
          <a:xfrm>
            <a:off x="6359864" y="4047192"/>
            <a:ext cx="540808" cy="24981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80</a:t>
            </a:r>
            <a:endParaRPr lang="en-US" sz="2000" dirty="0">
              <a:solidFill>
                <a:srgbClr val="000000"/>
              </a:solidFill>
              <a:latin typeface="Garamond"/>
            </a:endParaRPr>
          </a:p>
        </p:txBody>
      </p:sp>
      <p:sp>
        <p:nvSpPr>
          <p:cNvPr id="17" name="Rectangle 16">
            <a:extLst>
              <a:ext uri="{FF2B5EF4-FFF2-40B4-BE49-F238E27FC236}">
                <a16:creationId xmlns:a16="http://schemas.microsoft.com/office/drawing/2014/main" id="{34FB2AA7-3658-25B6-BB50-00B5D6D2E9D1}"/>
              </a:ext>
            </a:extLst>
          </p:cNvPr>
          <p:cNvSpPr/>
          <p:nvPr/>
        </p:nvSpPr>
        <p:spPr>
          <a:xfrm>
            <a:off x="6359864" y="4449402"/>
            <a:ext cx="540808" cy="24981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50</a:t>
            </a:r>
            <a:endParaRPr lang="en-US" sz="2000" dirty="0">
              <a:solidFill>
                <a:srgbClr val="000000"/>
              </a:solidFill>
              <a:latin typeface="Garamond"/>
            </a:endParaRPr>
          </a:p>
        </p:txBody>
      </p:sp>
      <p:pic>
        <p:nvPicPr>
          <p:cNvPr id="19" name="Picture 18" descr="A graph of the price of goods&#10;&#10;AI-generated content may be incorrect.">
            <a:extLst>
              <a:ext uri="{FF2B5EF4-FFF2-40B4-BE49-F238E27FC236}">
                <a16:creationId xmlns:a16="http://schemas.microsoft.com/office/drawing/2014/main" id="{12F46582-BBAF-FD93-9CCE-CEA8FE4095BC}"/>
              </a:ext>
            </a:extLst>
          </p:cNvPr>
          <p:cNvPicPr>
            <a:picLocks noChangeAspect="1"/>
          </p:cNvPicPr>
          <p:nvPr/>
        </p:nvPicPr>
        <p:blipFill>
          <a:blip r:embed="rId6"/>
          <a:stretch>
            <a:fillRect/>
          </a:stretch>
        </p:blipFill>
        <p:spPr>
          <a:xfrm>
            <a:off x="457198" y="1300900"/>
            <a:ext cx="4572000" cy="4572000"/>
          </a:xfrm>
          <a:prstGeom prst="rect">
            <a:avLst/>
          </a:prstGeom>
        </p:spPr>
      </p:pic>
      <p:sp>
        <p:nvSpPr>
          <p:cNvPr id="20" name="Rectangle 19">
            <a:extLst>
              <a:ext uri="{FF2B5EF4-FFF2-40B4-BE49-F238E27FC236}">
                <a16:creationId xmlns:a16="http://schemas.microsoft.com/office/drawing/2014/main" id="{52A06253-8D48-63B6-8166-519C8C2661FC}"/>
              </a:ext>
            </a:extLst>
          </p:cNvPr>
          <p:cNvSpPr/>
          <p:nvPr/>
        </p:nvSpPr>
        <p:spPr>
          <a:xfrm>
            <a:off x="6542088" y="4759388"/>
            <a:ext cx="1891072" cy="354572"/>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Import 30 Units</a:t>
            </a:r>
            <a:endParaRPr lang="en-US" sz="2000" dirty="0">
              <a:solidFill>
                <a:srgbClr val="000000"/>
              </a:solidFill>
              <a:latin typeface="Garamond"/>
            </a:endParaRPr>
          </a:p>
        </p:txBody>
      </p:sp>
      <p:pic>
        <p:nvPicPr>
          <p:cNvPr id="24" name="Picture 23" descr="A diagram of a price line&#10;&#10;AI-generated content may be incorrect.">
            <a:extLst>
              <a:ext uri="{FF2B5EF4-FFF2-40B4-BE49-F238E27FC236}">
                <a16:creationId xmlns:a16="http://schemas.microsoft.com/office/drawing/2014/main" id="{D8B283C9-00DF-74F3-B904-097262DA1EC6}"/>
              </a:ext>
            </a:extLst>
          </p:cNvPr>
          <p:cNvPicPr>
            <a:picLocks noChangeAspect="1"/>
          </p:cNvPicPr>
          <p:nvPr/>
        </p:nvPicPr>
        <p:blipFill>
          <a:blip r:embed="rId7"/>
          <a:stretch>
            <a:fillRect/>
          </a:stretch>
        </p:blipFill>
        <p:spPr>
          <a:xfrm>
            <a:off x="457198" y="1300900"/>
            <a:ext cx="4572000" cy="4572000"/>
          </a:xfrm>
          <a:prstGeom prst="rect">
            <a:avLst/>
          </a:prstGeom>
        </p:spPr>
      </p:pic>
      <p:sp>
        <p:nvSpPr>
          <p:cNvPr id="25" name="Rectangle 24">
            <a:extLst>
              <a:ext uri="{FF2B5EF4-FFF2-40B4-BE49-F238E27FC236}">
                <a16:creationId xmlns:a16="http://schemas.microsoft.com/office/drawing/2014/main" id="{1EB63007-F247-75E0-A224-3F715560A4CC}"/>
              </a:ext>
            </a:extLst>
          </p:cNvPr>
          <p:cNvSpPr/>
          <p:nvPr/>
        </p:nvSpPr>
        <p:spPr>
          <a:xfrm>
            <a:off x="7799980" y="5183280"/>
            <a:ext cx="722228" cy="24981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$200</a:t>
            </a:r>
            <a:endParaRPr lang="en-US" sz="2000" dirty="0">
              <a:solidFill>
                <a:srgbClr val="000000"/>
              </a:solidFill>
              <a:latin typeface="Garamond"/>
            </a:endParaRPr>
          </a:p>
        </p:txBody>
      </p:sp>
      <p:sp>
        <p:nvSpPr>
          <p:cNvPr id="26" name="Rectangle 25">
            <a:extLst>
              <a:ext uri="{FF2B5EF4-FFF2-40B4-BE49-F238E27FC236}">
                <a16:creationId xmlns:a16="http://schemas.microsoft.com/office/drawing/2014/main" id="{935DB391-DADE-0243-BF9D-F3BF47CC8ADA}"/>
              </a:ext>
            </a:extLst>
          </p:cNvPr>
          <p:cNvSpPr/>
          <p:nvPr/>
        </p:nvSpPr>
        <p:spPr>
          <a:xfrm>
            <a:off x="7681976" y="5581600"/>
            <a:ext cx="722228" cy="249810"/>
          </a:xfrm>
          <a:prstGeom prst="rect">
            <a:avLst/>
          </a:prstGeom>
          <a:solidFill>
            <a:schemeClr val="bg1"/>
          </a:solidFill>
          <a:ln>
            <a:solidFill>
              <a:srgbClr val="77122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sz="2000" dirty="0">
                <a:solidFill>
                  <a:srgbClr val="000000"/>
                </a:solidFill>
                <a:latin typeface="Garamond"/>
              </a:rPr>
              <a:t>$200</a:t>
            </a:r>
            <a:endParaRPr lang="en-US" sz="2000" dirty="0">
              <a:solidFill>
                <a:srgbClr val="000000"/>
              </a:solidFill>
              <a:latin typeface="Garamond"/>
            </a:endParaRPr>
          </a:p>
        </p:txBody>
      </p:sp>
    </p:spTree>
    <p:extLst>
      <p:ext uri="{BB962C8B-B14F-4D97-AF65-F5344CB8AC3E}">
        <p14:creationId xmlns:p14="http://schemas.microsoft.com/office/powerpoint/2010/main" val="9113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13F9C-DC28-EA26-4183-7C91FBD5EFF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1FC45C0-F927-07D2-66CD-7AAB2A833CC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85031-BB92-EDF7-0894-017A3BA8A4E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Summary: International Trade and Welfare</a:t>
            </a:r>
          </a:p>
        </p:txBody>
      </p:sp>
      <p:sp>
        <p:nvSpPr>
          <p:cNvPr id="5" name="Rectangle 4">
            <a:extLst>
              <a:ext uri="{FF2B5EF4-FFF2-40B4-BE49-F238E27FC236}">
                <a16:creationId xmlns:a16="http://schemas.microsoft.com/office/drawing/2014/main" id="{1533730A-E325-560E-CAB9-39FB2AF1F03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D43AAB1-1D0E-5524-69B9-10D93949270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DA64E59-827A-455C-C5F5-B0855D35478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sp>
        <p:nvSpPr>
          <p:cNvPr id="11" name="Content Placeholder 2">
            <a:extLst>
              <a:ext uri="{FF2B5EF4-FFF2-40B4-BE49-F238E27FC236}">
                <a16:creationId xmlns:a16="http://schemas.microsoft.com/office/drawing/2014/main" id="{0FB152E6-B4DE-BAD9-E842-040042041D3B}"/>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The following table summarizes the main points from previous slides:</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r>
              <a:rPr lang="en-US" altLang="zh-TW" sz="2400" dirty="0"/>
              <a:t>Takeaways:</a:t>
            </a:r>
          </a:p>
          <a:p>
            <a:pPr lvl="1">
              <a:spcBef>
                <a:spcPts val="576"/>
              </a:spcBef>
              <a:defRPr sz="2000">
                <a:solidFill>
                  <a:srgbClr val="000000"/>
                </a:solidFill>
                <a:latin typeface="Garamond"/>
              </a:defRPr>
            </a:pPr>
            <a:r>
              <a:rPr lang="en-US" altLang="zh-TW" sz="2000" dirty="0"/>
              <a:t>Trade creates winners and losers, but the gains exceed the losses.</a:t>
            </a:r>
          </a:p>
          <a:p>
            <a:pPr lvl="1">
              <a:spcBef>
                <a:spcPts val="576"/>
              </a:spcBef>
              <a:defRPr sz="2000">
                <a:solidFill>
                  <a:srgbClr val="000000"/>
                </a:solidFill>
                <a:latin typeface="Garamond"/>
              </a:defRPr>
            </a:pPr>
            <a:r>
              <a:rPr lang="en-US" altLang="zh-TW" sz="2000" dirty="0"/>
              <a:t>By redistributing part of the gains from trade from the winners to the losers, everyone </a:t>
            </a:r>
            <a:r>
              <a:rPr lang="en-US" altLang="zh-TW" sz="2000" i="1" dirty="0"/>
              <a:t>can</a:t>
            </a:r>
            <a:r>
              <a:rPr lang="en-US" altLang="zh-TW" sz="2000" dirty="0"/>
              <a:t> be better off.</a:t>
            </a:r>
          </a:p>
          <a:p>
            <a:pPr lvl="1">
              <a:spcBef>
                <a:spcPts val="576"/>
              </a:spcBef>
              <a:defRPr sz="2000">
                <a:solidFill>
                  <a:srgbClr val="000000"/>
                </a:solidFill>
                <a:latin typeface="Garamond"/>
              </a:defRPr>
            </a:pPr>
            <a:r>
              <a:rPr lang="en-US" altLang="zh-TW" sz="2000" dirty="0"/>
              <a:t>Compensating the losers from any government policy is often highly contentious.</a:t>
            </a:r>
          </a:p>
          <a:p>
            <a:pPr lvl="1">
              <a:spcBef>
                <a:spcPts val="576"/>
              </a:spcBef>
              <a:defRPr sz="2000">
                <a:solidFill>
                  <a:srgbClr val="000000"/>
                </a:solidFill>
                <a:latin typeface="Garamond"/>
              </a:defRPr>
            </a:pPr>
            <a:r>
              <a:rPr lang="en-US" altLang="zh-TW" sz="2000" dirty="0"/>
              <a:t>In the real-world, the losing side often exert more political power, which lead to barriers to trade.</a:t>
            </a:r>
          </a:p>
          <a:p>
            <a:pPr lvl="3">
              <a:spcBef>
                <a:spcPts val="576"/>
              </a:spcBef>
              <a:defRPr sz="2000">
                <a:solidFill>
                  <a:srgbClr val="000000"/>
                </a:solidFill>
                <a:latin typeface="Garamond"/>
              </a:defRPr>
            </a:pPr>
            <a:endParaRPr lang="en-US" altLang="zh-TW" sz="1200"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07F9208E-577E-3458-070B-5DCF489EBD06}"/>
                  </a:ext>
                </a:extLst>
              </p:cNvPr>
              <p:cNvGraphicFramePr>
                <a:graphicFrameLocks noGrp="1"/>
              </p:cNvGraphicFramePr>
              <p:nvPr>
                <p:extLst>
                  <p:ext uri="{D42A27DB-BD31-4B8C-83A1-F6EECF244321}">
                    <p14:modId xmlns:p14="http://schemas.microsoft.com/office/powerpoint/2010/main" val="1806085968"/>
                  </p:ext>
                </p:extLst>
              </p:nvPr>
            </p:nvGraphicFramePr>
            <p:xfrm>
              <a:off x="2031471" y="1749604"/>
              <a:ext cx="8125884" cy="1855343"/>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1922002224"/>
                        </a:ext>
                      </a:extLst>
                    </a:gridCol>
                    <a:gridCol w="2708628">
                      <a:extLst>
                        <a:ext uri="{9D8B030D-6E8A-4147-A177-3AD203B41FA5}">
                          <a16:colId xmlns:a16="http://schemas.microsoft.com/office/drawing/2014/main" val="3842182792"/>
                        </a:ext>
                      </a:extLst>
                    </a:gridCol>
                    <a:gridCol w="2708628">
                      <a:extLst>
                        <a:ext uri="{9D8B030D-6E8A-4147-A177-3AD203B41FA5}">
                          <a16:colId xmlns:a16="http://schemas.microsoft.com/office/drawing/2014/main" val="1879517028"/>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W</m:t>
                                    </m:r>
                                  </m:sub>
                                </m:sSub>
                                <m:r>
                                  <a:rPr lang="en-US" b="1" i="1" smtClean="0">
                                    <a:latin typeface="Cambria Math" panose="02040503050406030204" pitchFamily="18" charset="0"/>
                                  </a:rPr>
                                  <m:t>&lt;</m:t>
                                </m:r>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D</m:t>
                                    </m:r>
                                  </m:sub>
                                </m:sSub>
                              </m:oMath>
                            </m:oMathPara>
                          </a14:m>
                          <a:endParaRPr lang="en-US" dirty="0">
                            <a:latin typeface="Garamond" panose="02020404030301010803" pitchFamily="18" charset="0"/>
                          </a:endParaRPr>
                        </a:p>
                      </a:txBody>
                      <a:tcPr>
                        <a:solidFill>
                          <a:srgbClr val="77122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W</m:t>
                                    </m:r>
                                  </m:sub>
                                </m:sSub>
                                <m:r>
                                  <a:rPr lang="en-US" b="1" i="1" smtClean="0">
                                    <a:latin typeface="Cambria Math" panose="02040503050406030204" pitchFamily="18" charset="0"/>
                                  </a:rPr>
                                  <m:t>&gt;</m:t>
                                </m:r>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D</m:t>
                                    </m:r>
                                  </m:sub>
                                </m:sSub>
                              </m:oMath>
                            </m:oMathPara>
                          </a14:m>
                          <a:endParaRPr lang="en-US" dirty="0">
                            <a:latin typeface="Garamond" panose="02020404030301010803" pitchFamily="18" charset="0"/>
                          </a:endParaRPr>
                        </a:p>
                      </a:txBody>
                      <a:tcPr>
                        <a:solidFill>
                          <a:srgbClr val="77122C"/>
                        </a:solidFill>
                      </a:tcPr>
                    </a:tc>
                    <a:extLst>
                      <a:ext uri="{0D108BD9-81ED-4DB2-BD59-A6C34878D82A}">
                        <a16:rowId xmlns:a16="http://schemas.microsoft.com/office/drawing/2014/main" val="1297997492"/>
                      </a:ext>
                    </a:extLst>
                  </a:tr>
                  <a:tr h="370840">
                    <a:tc>
                      <a:txBody>
                        <a:bodyPr/>
                        <a:lstStyle/>
                        <a:p>
                          <a:pPr algn="ctr"/>
                          <a:r>
                            <a:rPr lang="en-US" dirty="0">
                              <a:latin typeface="Garamond" panose="02020404030301010803" pitchFamily="18" charset="0"/>
                            </a:rPr>
                            <a:t>Direction of Trade</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075377126"/>
                      </a:ext>
                    </a:extLst>
                  </a:tr>
                  <a:tr h="370840">
                    <a:tc>
                      <a:txBody>
                        <a:bodyPr/>
                        <a:lstStyle/>
                        <a:p>
                          <a:pPr algn="ctr"/>
                          <a:r>
                            <a:rPr lang="en-US" dirty="0">
                              <a:latin typeface="Garamond" panose="02020404030301010803" pitchFamily="18" charset="0"/>
                            </a:rPr>
                            <a:t>Consumer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140162646"/>
                      </a:ext>
                    </a:extLst>
                  </a:tr>
                  <a:tr h="370840">
                    <a:tc>
                      <a:txBody>
                        <a:bodyPr/>
                        <a:lstStyle/>
                        <a:p>
                          <a:pPr algn="ctr"/>
                          <a:r>
                            <a:rPr lang="en-US" dirty="0">
                              <a:latin typeface="Garamond" panose="02020404030301010803" pitchFamily="18" charset="0"/>
                            </a:rPr>
                            <a:t>Producer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507531080"/>
                      </a:ext>
                    </a:extLst>
                  </a:tr>
                  <a:tr h="370840">
                    <a:tc>
                      <a:txBody>
                        <a:bodyPr/>
                        <a:lstStyle/>
                        <a:p>
                          <a:pPr algn="ctr"/>
                          <a:r>
                            <a:rPr lang="en-US" dirty="0">
                              <a:latin typeface="Garamond" panose="02020404030301010803" pitchFamily="18" charset="0"/>
                            </a:rPr>
                            <a:t>Total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775118383"/>
                      </a:ext>
                    </a:extLst>
                  </a:tr>
                </a:tbl>
              </a:graphicData>
            </a:graphic>
          </p:graphicFrame>
        </mc:Choice>
        <mc:Fallback xmlns="">
          <p:graphicFrame>
            <p:nvGraphicFramePr>
              <p:cNvPr id="3" name="Table 2">
                <a:extLst>
                  <a:ext uri="{FF2B5EF4-FFF2-40B4-BE49-F238E27FC236}">
                    <a16:creationId xmlns:a16="http://schemas.microsoft.com/office/drawing/2014/main" id="{07F9208E-577E-3458-070B-5DCF489EBD06}"/>
                  </a:ext>
                </a:extLst>
              </p:cNvPr>
              <p:cNvGraphicFramePr>
                <a:graphicFrameLocks noGrp="1"/>
              </p:cNvGraphicFramePr>
              <p:nvPr>
                <p:extLst>
                  <p:ext uri="{D42A27DB-BD31-4B8C-83A1-F6EECF244321}">
                    <p14:modId xmlns:p14="http://schemas.microsoft.com/office/powerpoint/2010/main" val="1806085968"/>
                  </p:ext>
                </p:extLst>
              </p:nvPr>
            </p:nvGraphicFramePr>
            <p:xfrm>
              <a:off x="2031471" y="1749604"/>
              <a:ext cx="8125884" cy="1855343"/>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1922002224"/>
                        </a:ext>
                      </a:extLst>
                    </a:gridCol>
                    <a:gridCol w="2708628">
                      <a:extLst>
                        <a:ext uri="{9D8B030D-6E8A-4147-A177-3AD203B41FA5}">
                          <a16:colId xmlns:a16="http://schemas.microsoft.com/office/drawing/2014/main" val="3842182792"/>
                        </a:ext>
                      </a:extLst>
                    </a:gridCol>
                    <a:gridCol w="2708628">
                      <a:extLst>
                        <a:ext uri="{9D8B030D-6E8A-4147-A177-3AD203B41FA5}">
                          <a16:colId xmlns:a16="http://schemas.microsoft.com/office/drawing/2014/main" val="1879517028"/>
                        </a:ext>
                      </a:extLst>
                    </a:gridCol>
                  </a:tblGrid>
                  <a:tr h="371983">
                    <a:tc>
                      <a:txBody>
                        <a:bodyPr/>
                        <a:lstStyle/>
                        <a:p>
                          <a:pPr algn="ctr"/>
                          <a:endParaRPr lang="en-US" dirty="0">
                            <a:latin typeface="Garamond" panose="02020404030301010803" pitchFamily="18" charset="0"/>
                          </a:endParaRPr>
                        </a:p>
                      </a:txBody>
                      <a:tcPr>
                        <a:solidFill>
                          <a:srgbClr val="77122C"/>
                        </a:solidFill>
                      </a:tcPr>
                    </a:tc>
                    <a:tc>
                      <a:txBody>
                        <a:bodyPr/>
                        <a:lstStyle/>
                        <a:p>
                          <a:endParaRPr lang="en-US"/>
                        </a:p>
                      </a:txBody>
                      <a:tcPr>
                        <a:blipFill>
                          <a:blip r:embed="rId2"/>
                          <a:stretch>
                            <a:fillRect l="-100450" t="-3279" r="-101126" b="-424590"/>
                          </a:stretch>
                        </a:blipFill>
                      </a:tcPr>
                    </a:tc>
                    <a:tc>
                      <a:txBody>
                        <a:bodyPr/>
                        <a:lstStyle/>
                        <a:p>
                          <a:endParaRPr lang="en-US"/>
                        </a:p>
                      </a:txBody>
                      <a:tcPr>
                        <a:blipFill>
                          <a:blip r:embed="rId2"/>
                          <a:stretch>
                            <a:fillRect l="-200000" t="-3279" r="-899" b="-424590"/>
                          </a:stretch>
                        </a:blipFill>
                      </a:tcPr>
                    </a:tc>
                    <a:extLst>
                      <a:ext uri="{0D108BD9-81ED-4DB2-BD59-A6C34878D82A}">
                        <a16:rowId xmlns:a16="http://schemas.microsoft.com/office/drawing/2014/main" val="1297997492"/>
                      </a:ext>
                    </a:extLst>
                  </a:tr>
                  <a:tr h="370840">
                    <a:tc>
                      <a:txBody>
                        <a:bodyPr/>
                        <a:lstStyle/>
                        <a:p>
                          <a:pPr algn="ctr"/>
                          <a:r>
                            <a:rPr lang="en-US" dirty="0">
                              <a:latin typeface="Garamond" panose="02020404030301010803" pitchFamily="18" charset="0"/>
                            </a:rPr>
                            <a:t>Direction of Trade</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075377126"/>
                      </a:ext>
                    </a:extLst>
                  </a:tr>
                  <a:tr h="370840">
                    <a:tc>
                      <a:txBody>
                        <a:bodyPr/>
                        <a:lstStyle/>
                        <a:p>
                          <a:pPr algn="ctr"/>
                          <a:r>
                            <a:rPr lang="en-US" dirty="0">
                              <a:latin typeface="Garamond" panose="02020404030301010803" pitchFamily="18" charset="0"/>
                            </a:rPr>
                            <a:t>Consumer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140162646"/>
                      </a:ext>
                    </a:extLst>
                  </a:tr>
                  <a:tr h="370840">
                    <a:tc>
                      <a:txBody>
                        <a:bodyPr/>
                        <a:lstStyle/>
                        <a:p>
                          <a:pPr algn="ctr"/>
                          <a:r>
                            <a:rPr lang="en-US" dirty="0">
                              <a:latin typeface="Garamond" panose="02020404030301010803" pitchFamily="18" charset="0"/>
                            </a:rPr>
                            <a:t>Producer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507531080"/>
                      </a:ext>
                    </a:extLst>
                  </a:tr>
                  <a:tr h="370840">
                    <a:tc>
                      <a:txBody>
                        <a:bodyPr/>
                        <a:lstStyle/>
                        <a:p>
                          <a:pPr algn="ctr"/>
                          <a:r>
                            <a:rPr lang="en-US" dirty="0">
                              <a:latin typeface="Garamond" panose="02020404030301010803" pitchFamily="18" charset="0"/>
                            </a:rPr>
                            <a:t>Total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7751183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F3E437D5-41BB-5F93-C3F6-5B7BF4412C00}"/>
                  </a:ext>
                </a:extLst>
              </p:cNvPr>
              <p:cNvGraphicFramePr>
                <a:graphicFrameLocks noGrp="1"/>
              </p:cNvGraphicFramePr>
              <p:nvPr>
                <p:extLst>
                  <p:ext uri="{D42A27DB-BD31-4B8C-83A1-F6EECF244321}">
                    <p14:modId xmlns:p14="http://schemas.microsoft.com/office/powerpoint/2010/main" val="1398385781"/>
                  </p:ext>
                </p:extLst>
              </p:nvPr>
            </p:nvGraphicFramePr>
            <p:xfrm>
              <a:off x="2031471" y="1749603"/>
              <a:ext cx="8125884" cy="1855343"/>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1922002224"/>
                        </a:ext>
                      </a:extLst>
                    </a:gridCol>
                    <a:gridCol w="2708628">
                      <a:extLst>
                        <a:ext uri="{9D8B030D-6E8A-4147-A177-3AD203B41FA5}">
                          <a16:colId xmlns:a16="http://schemas.microsoft.com/office/drawing/2014/main" val="3842182792"/>
                        </a:ext>
                      </a:extLst>
                    </a:gridCol>
                    <a:gridCol w="2708628">
                      <a:extLst>
                        <a:ext uri="{9D8B030D-6E8A-4147-A177-3AD203B41FA5}">
                          <a16:colId xmlns:a16="http://schemas.microsoft.com/office/drawing/2014/main" val="1879517028"/>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W</m:t>
                                    </m:r>
                                  </m:sub>
                                </m:sSub>
                                <m:r>
                                  <a:rPr lang="en-US" b="1" i="1" smtClean="0">
                                    <a:latin typeface="Cambria Math" panose="02040503050406030204" pitchFamily="18" charset="0"/>
                                  </a:rPr>
                                  <m:t>&lt;</m:t>
                                </m:r>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D</m:t>
                                    </m:r>
                                  </m:sub>
                                </m:sSub>
                              </m:oMath>
                            </m:oMathPara>
                          </a14:m>
                          <a:endParaRPr lang="en-US" dirty="0">
                            <a:latin typeface="Garamond" panose="02020404030301010803" pitchFamily="18" charset="0"/>
                          </a:endParaRPr>
                        </a:p>
                      </a:txBody>
                      <a:tcPr>
                        <a:solidFill>
                          <a:srgbClr val="77122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W</m:t>
                                    </m:r>
                                  </m:sub>
                                </m:sSub>
                                <m:r>
                                  <a:rPr lang="en-US" b="1" i="1" smtClean="0">
                                    <a:latin typeface="Cambria Math" panose="02040503050406030204" pitchFamily="18" charset="0"/>
                                  </a:rPr>
                                  <m:t>&gt;</m:t>
                                </m:r>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D</m:t>
                                    </m:r>
                                  </m:sub>
                                </m:sSub>
                              </m:oMath>
                            </m:oMathPara>
                          </a14:m>
                          <a:endParaRPr lang="en-US" dirty="0">
                            <a:latin typeface="Garamond" panose="02020404030301010803" pitchFamily="18" charset="0"/>
                          </a:endParaRPr>
                        </a:p>
                      </a:txBody>
                      <a:tcPr>
                        <a:solidFill>
                          <a:srgbClr val="77122C"/>
                        </a:solidFill>
                      </a:tcPr>
                    </a:tc>
                    <a:extLst>
                      <a:ext uri="{0D108BD9-81ED-4DB2-BD59-A6C34878D82A}">
                        <a16:rowId xmlns:a16="http://schemas.microsoft.com/office/drawing/2014/main" val="1297997492"/>
                      </a:ext>
                    </a:extLst>
                  </a:tr>
                  <a:tr h="370840">
                    <a:tc>
                      <a:txBody>
                        <a:bodyPr/>
                        <a:lstStyle/>
                        <a:p>
                          <a:pPr algn="ctr"/>
                          <a:r>
                            <a:rPr lang="en-US" dirty="0">
                              <a:latin typeface="Garamond" panose="02020404030301010803" pitchFamily="18" charset="0"/>
                            </a:rPr>
                            <a:t>Direction of Trade</a:t>
                          </a:r>
                        </a:p>
                      </a:txBody>
                      <a:tcPr/>
                    </a:tc>
                    <a:tc>
                      <a:txBody>
                        <a:bodyPr/>
                        <a:lstStyle/>
                        <a:p>
                          <a:pPr algn="ctr"/>
                          <a:r>
                            <a:rPr lang="en-US" dirty="0">
                              <a:latin typeface="Garamond" panose="02020404030301010803" pitchFamily="18" charset="0"/>
                            </a:rPr>
                            <a:t>Import</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075377126"/>
                      </a:ext>
                    </a:extLst>
                  </a:tr>
                  <a:tr h="370840">
                    <a:tc>
                      <a:txBody>
                        <a:bodyPr/>
                        <a:lstStyle/>
                        <a:p>
                          <a:pPr algn="ctr"/>
                          <a:r>
                            <a:rPr lang="en-US" dirty="0">
                              <a:latin typeface="Garamond" panose="02020404030301010803" pitchFamily="18" charset="0"/>
                            </a:rPr>
                            <a:t>Consumer Surplus</a:t>
                          </a:r>
                        </a:p>
                      </a:txBody>
                      <a:tcPr/>
                    </a:tc>
                    <a:tc>
                      <a:txBody>
                        <a:bodyPr/>
                        <a:lstStyle/>
                        <a:p>
                          <a:pPr algn="ctr"/>
                          <a:r>
                            <a:rPr lang="en-US" dirty="0">
                              <a:latin typeface="Garamond" panose="02020404030301010803" pitchFamily="18" charset="0"/>
                            </a:rPr>
                            <a:t>Rises</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140162646"/>
                      </a:ext>
                    </a:extLst>
                  </a:tr>
                  <a:tr h="370840">
                    <a:tc>
                      <a:txBody>
                        <a:bodyPr/>
                        <a:lstStyle/>
                        <a:p>
                          <a:pPr algn="ctr"/>
                          <a:r>
                            <a:rPr lang="en-US" dirty="0">
                              <a:latin typeface="Garamond" panose="02020404030301010803" pitchFamily="18" charset="0"/>
                            </a:rPr>
                            <a:t>Producer Surplus</a:t>
                          </a:r>
                        </a:p>
                      </a:txBody>
                      <a:tcPr/>
                    </a:tc>
                    <a:tc>
                      <a:txBody>
                        <a:bodyPr/>
                        <a:lstStyle/>
                        <a:p>
                          <a:pPr algn="ctr"/>
                          <a:r>
                            <a:rPr lang="en-US" dirty="0">
                              <a:latin typeface="Garamond" panose="02020404030301010803" pitchFamily="18" charset="0"/>
                            </a:rPr>
                            <a:t>Falls</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507531080"/>
                      </a:ext>
                    </a:extLst>
                  </a:tr>
                  <a:tr h="370840">
                    <a:tc>
                      <a:txBody>
                        <a:bodyPr/>
                        <a:lstStyle/>
                        <a:p>
                          <a:pPr algn="ctr"/>
                          <a:r>
                            <a:rPr lang="en-US" dirty="0">
                              <a:latin typeface="Garamond" panose="02020404030301010803" pitchFamily="18" charset="0"/>
                            </a:rPr>
                            <a:t>Total Surplus</a:t>
                          </a:r>
                        </a:p>
                      </a:txBody>
                      <a:tcPr/>
                    </a:tc>
                    <a:tc>
                      <a:txBody>
                        <a:bodyPr/>
                        <a:lstStyle/>
                        <a:p>
                          <a:pPr algn="ctr"/>
                          <a:r>
                            <a:rPr lang="en-US" dirty="0">
                              <a:latin typeface="Garamond" panose="02020404030301010803" pitchFamily="18" charset="0"/>
                            </a:rPr>
                            <a:t>Increases</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775118383"/>
                      </a:ext>
                    </a:extLst>
                  </a:tr>
                </a:tbl>
              </a:graphicData>
            </a:graphic>
          </p:graphicFrame>
        </mc:Choice>
        <mc:Fallback xmlns="">
          <p:graphicFrame>
            <p:nvGraphicFramePr>
              <p:cNvPr id="8" name="Table 7">
                <a:extLst>
                  <a:ext uri="{FF2B5EF4-FFF2-40B4-BE49-F238E27FC236}">
                    <a16:creationId xmlns:a16="http://schemas.microsoft.com/office/drawing/2014/main" id="{F3E437D5-41BB-5F93-C3F6-5B7BF4412C00}"/>
                  </a:ext>
                </a:extLst>
              </p:cNvPr>
              <p:cNvGraphicFramePr>
                <a:graphicFrameLocks noGrp="1"/>
              </p:cNvGraphicFramePr>
              <p:nvPr>
                <p:extLst>
                  <p:ext uri="{D42A27DB-BD31-4B8C-83A1-F6EECF244321}">
                    <p14:modId xmlns:p14="http://schemas.microsoft.com/office/powerpoint/2010/main" val="1398385781"/>
                  </p:ext>
                </p:extLst>
              </p:nvPr>
            </p:nvGraphicFramePr>
            <p:xfrm>
              <a:off x="2031471" y="1749603"/>
              <a:ext cx="8125884" cy="1855343"/>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1922002224"/>
                        </a:ext>
                      </a:extLst>
                    </a:gridCol>
                    <a:gridCol w="2708628">
                      <a:extLst>
                        <a:ext uri="{9D8B030D-6E8A-4147-A177-3AD203B41FA5}">
                          <a16:colId xmlns:a16="http://schemas.microsoft.com/office/drawing/2014/main" val="3842182792"/>
                        </a:ext>
                      </a:extLst>
                    </a:gridCol>
                    <a:gridCol w="2708628">
                      <a:extLst>
                        <a:ext uri="{9D8B030D-6E8A-4147-A177-3AD203B41FA5}">
                          <a16:colId xmlns:a16="http://schemas.microsoft.com/office/drawing/2014/main" val="1879517028"/>
                        </a:ext>
                      </a:extLst>
                    </a:gridCol>
                  </a:tblGrid>
                  <a:tr h="371983">
                    <a:tc>
                      <a:txBody>
                        <a:bodyPr/>
                        <a:lstStyle/>
                        <a:p>
                          <a:pPr algn="ctr"/>
                          <a:endParaRPr lang="en-US" dirty="0">
                            <a:latin typeface="Garamond" panose="02020404030301010803" pitchFamily="18" charset="0"/>
                          </a:endParaRPr>
                        </a:p>
                      </a:txBody>
                      <a:tcPr>
                        <a:solidFill>
                          <a:srgbClr val="77122C"/>
                        </a:solidFill>
                      </a:tcPr>
                    </a:tc>
                    <a:tc>
                      <a:txBody>
                        <a:bodyPr/>
                        <a:lstStyle/>
                        <a:p>
                          <a:endParaRPr lang="en-US"/>
                        </a:p>
                      </a:txBody>
                      <a:tcPr>
                        <a:blipFill>
                          <a:blip r:embed="rId3"/>
                          <a:stretch>
                            <a:fillRect l="-100450" t="-3279" r="-101126" b="-424590"/>
                          </a:stretch>
                        </a:blipFill>
                      </a:tcPr>
                    </a:tc>
                    <a:tc>
                      <a:txBody>
                        <a:bodyPr/>
                        <a:lstStyle/>
                        <a:p>
                          <a:endParaRPr lang="en-US"/>
                        </a:p>
                      </a:txBody>
                      <a:tcPr>
                        <a:blipFill>
                          <a:blip r:embed="rId3"/>
                          <a:stretch>
                            <a:fillRect l="-200000" t="-3279" r="-899" b="-424590"/>
                          </a:stretch>
                        </a:blipFill>
                      </a:tcPr>
                    </a:tc>
                    <a:extLst>
                      <a:ext uri="{0D108BD9-81ED-4DB2-BD59-A6C34878D82A}">
                        <a16:rowId xmlns:a16="http://schemas.microsoft.com/office/drawing/2014/main" val="1297997492"/>
                      </a:ext>
                    </a:extLst>
                  </a:tr>
                  <a:tr h="370840">
                    <a:tc>
                      <a:txBody>
                        <a:bodyPr/>
                        <a:lstStyle/>
                        <a:p>
                          <a:pPr algn="ctr"/>
                          <a:r>
                            <a:rPr lang="en-US" dirty="0">
                              <a:latin typeface="Garamond" panose="02020404030301010803" pitchFamily="18" charset="0"/>
                            </a:rPr>
                            <a:t>Direction of Trade</a:t>
                          </a:r>
                        </a:p>
                      </a:txBody>
                      <a:tcPr/>
                    </a:tc>
                    <a:tc>
                      <a:txBody>
                        <a:bodyPr/>
                        <a:lstStyle/>
                        <a:p>
                          <a:pPr algn="ctr"/>
                          <a:r>
                            <a:rPr lang="en-US" dirty="0">
                              <a:latin typeface="Garamond" panose="02020404030301010803" pitchFamily="18" charset="0"/>
                            </a:rPr>
                            <a:t>Import</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075377126"/>
                      </a:ext>
                    </a:extLst>
                  </a:tr>
                  <a:tr h="370840">
                    <a:tc>
                      <a:txBody>
                        <a:bodyPr/>
                        <a:lstStyle/>
                        <a:p>
                          <a:pPr algn="ctr"/>
                          <a:r>
                            <a:rPr lang="en-US" dirty="0">
                              <a:latin typeface="Garamond" panose="02020404030301010803" pitchFamily="18" charset="0"/>
                            </a:rPr>
                            <a:t>Consumer Surplus</a:t>
                          </a:r>
                        </a:p>
                      </a:txBody>
                      <a:tcPr/>
                    </a:tc>
                    <a:tc>
                      <a:txBody>
                        <a:bodyPr/>
                        <a:lstStyle/>
                        <a:p>
                          <a:pPr algn="ctr"/>
                          <a:r>
                            <a:rPr lang="en-US" dirty="0">
                              <a:latin typeface="Garamond" panose="02020404030301010803" pitchFamily="18" charset="0"/>
                            </a:rPr>
                            <a:t>Rises</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140162646"/>
                      </a:ext>
                    </a:extLst>
                  </a:tr>
                  <a:tr h="370840">
                    <a:tc>
                      <a:txBody>
                        <a:bodyPr/>
                        <a:lstStyle/>
                        <a:p>
                          <a:pPr algn="ctr"/>
                          <a:r>
                            <a:rPr lang="en-US" dirty="0">
                              <a:latin typeface="Garamond" panose="02020404030301010803" pitchFamily="18" charset="0"/>
                            </a:rPr>
                            <a:t>Producer Surplus</a:t>
                          </a:r>
                        </a:p>
                      </a:txBody>
                      <a:tcPr/>
                    </a:tc>
                    <a:tc>
                      <a:txBody>
                        <a:bodyPr/>
                        <a:lstStyle/>
                        <a:p>
                          <a:pPr algn="ctr"/>
                          <a:r>
                            <a:rPr lang="en-US" dirty="0">
                              <a:latin typeface="Garamond" panose="02020404030301010803" pitchFamily="18" charset="0"/>
                            </a:rPr>
                            <a:t>Falls</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507531080"/>
                      </a:ext>
                    </a:extLst>
                  </a:tr>
                  <a:tr h="370840">
                    <a:tc>
                      <a:txBody>
                        <a:bodyPr/>
                        <a:lstStyle/>
                        <a:p>
                          <a:pPr algn="ctr"/>
                          <a:r>
                            <a:rPr lang="en-US" dirty="0">
                              <a:latin typeface="Garamond" panose="02020404030301010803" pitchFamily="18" charset="0"/>
                            </a:rPr>
                            <a:t>Total Surplus</a:t>
                          </a:r>
                        </a:p>
                      </a:txBody>
                      <a:tcPr/>
                    </a:tc>
                    <a:tc>
                      <a:txBody>
                        <a:bodyPr/>
                        <a:lstStyle/>
                        <a:p>
                          <a:pPr algn="ctr"/>
                          <a:r>
                            <a:rPr lang="en-US" dirty="0">
                              <a:latin typeface="Garamond" panose="02020404030301010803" pitchFamily="18" charset="0"/>
                            </a:rPr>
                            <a:t>Increases</a:t>
                          </a: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77511838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225EBF23-713D-0AC9-293F-8143EE7A242A}"/>
                  </a:ext>
                </a:extLst>
              </p:cNvPr>
              <p:cNvGraphicFramePr>
                <a:graphicFrameLocks noGrp="1"/>
              </p:cNvGraphicFramePr>
              <p:nvPr>
                <p:extLst>
                  <p:ext uri="{D42A27DB-BD31-4B8C-83A1-F6EECF244321}">
                    <p14:modId xmlns:p14="http://schemas.microsoft.com/office/powerpoint/2010/main" val="572340783"/>
                  </p:ext>
                </p:extLst>
              </p:nvPr>
            </p:nvGraphicFramePr>
            <p:xfrm>
              <a:off x="2031469" y="1749604"/>
              <a:ext cx="8125884" cy="1855343"/>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1922002224"/>
                        </a:ext>
                      </a:extLst>
                    </a:gridCol>
                    <a:gridCol w="2708628">
                      <a:extLst>
                        <a:ext uri="{9D8B030D-6E8A-4147-A177-3AD203B41FA5}">
                          <a16:colId xmlns:a16="http://schemas.microsoft.com/office/drawing/2014/main" val="3842182792"/>
                        </a:ext>
                      </a:extLst>
                    </a:gridCol>
                    <a:gridCol w="2708628">
                      <a:extLst>
                        <a:ext uri="{9D8B030D-6E8A-4147-A177-3AD203B41FA5}">
                          <a16:colId xmlns:a16="http://schemas.microsoft.com/office/drawing/2014/main" val="1879517028"/>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W</m:t>
                                    </m:r>
                                  </m:sub>
                                </m:sSub>
                                <m:r>
                                  <a:rPr lang="en-US" b="1" i="1" smtClean="0">
                                    <a:latin typeface="Cambria Math" panose="02040503050406030204" pitchFamily="18" charset="0"/>
                                  </a:rPr>
                                  <m:t>&lt;</m:t>
                                </m:r>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D</m:t>
                                    </m:r>
                                  </m:sub>
                                </m:sSub>
                              </m:oMath>
                            </m:oMathPara>
                          </a14:m>
                          <a:endParaRPr lang="en-US" dirty="0">
                            <a:latin typeface="Garamond" panose="02020404030301010803" pitchFamily="18" charset="0"/>
                          </a:endParaRPr>
                        </a:p>
                      </a:txBody>
                      <a:tcPr>
                        <a:solidFill>
                          <a:srgbClr val="77122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W</m:t>
                                    </m:r>
                                  </m:sub>
                                </m:sSub>
                                <m:r>
                                  <a:rPr lang="en-US" b="1" i="1" smtClean="0">
                                    <a:latin typeface="Cambria Math" panose="02040503050406030204" pitchFamily="18" charset="0"/>
                                  </a:rPr>
                                  <m:t>&gt;</m:t>
                                </m:r>
                                <m:sSub>
                                  <m:sSubPr>
                                    <m:ctrlPr>
                                      <a:rPr lang="en-US" i="1" smtClean="0">
                                        <a:latin typeface="Cambria Math" panose="02040503050406030204" pitchFamily="18" charset="0"/>
                                      </a:rPr>
                                    </m:ctrlPr>
                                  </m:sSubPr>
                                  <m:e>
                                    <m:r>
                                      <m:rPr>
                                        <m:nor/>
                                      </m:rPr>
                                      <a:rPr lang="en-US" altLang="zh-TW" sz="1800" dirty="0" smtClean="0">
                                        <a:latin typeface="Garamond" panose="02020404030301010803" pitchFamily="18" charset="0"/>
                                      </a:rPr>
                                      <m:t>P</m:t>
                                    </m:r>
                                  </m:e>
                                  <m:sub>
                                    <m:r>
                                      <m:rPr>
                                        <m:nor/>
                                      </m:rPr>
                                      <a:rPr lang="en-US" altLang="zh-TW" sz="1800" b="1" i="0" dirty="0" smtClean="0">
                                        <a:latin typeface="Garamond" panose="02020404030301010803" pitchFamily="18" charset="0"/>
                                      </a:rPr>
                                      <m:t>D</m:t>
                                    </m:r>
                                  </m:sub>
                                </m:sSub>
                              </m:oMath>
                            </m:oMathPara>
                          </a14:m>
                          <a:endParaRPr lang="en-US" dirty="0">
                            <a:latin typeface="Garamond" panose="02020404030301010803" pitchFamily="18" charset="0"/>
                          </a:endParaRPr>
                        </a:p>
                      </a:txBody>
                      <a:tcPr>
                        <a:solidFill>
                          <a:srgbClr val="77122C"/>
                        </a:solidFill>
                      </a:tcPr>
                    </a:tc>
                    <a:extLst>
                      <a:ext uri="{0D108BD9-81ED-4DB2-BD59-A6C34878D82A}">
                        <a16:rowId xmlns:a16="http://schemas.microsoft.com/office/drawing/2014/main" val="1297997492"/>
                      </a:ext>
                    </a:extLst>
                  </a:tr>
                  <a:tr h="370840">
                    <a:tc>
                      <a:txBody>
                        <a:bodyPr/>
                        <a:lstStyle/>
                        <a:p>
                          <a:pPr algn="ctr"/>
                          <a:r>
                            <a:rPr lang="en-US" dirty="0">
                              <a:latin typeface="Garamond" panose="02020404030301010803" pitchFamily="18" charset="0"/>
                            </a:rPr>
                            <a:t>Direction of Trade</a:t>
                          </a:r>
                        </a:p>
                      </a:txBody>
                      <a:tcPr/>
                    </a:tc>
                    <a:tc>
                      <a:txBody>
                        <a:bodyPr/>
                        <a:lstStyle/>
                        <a:p>
                          <a:pPr algn="ctr"/>
                          <a:r>
                            <a:rPr lang="en-US" dirty="0">
                              <a:latin typeface="Garamond" panose="02020404030301010803" pitchFamily="18" charset="0"/>
                            </a:rPr>
                            <a:t>Import</a:t>
                          </a:r>
                        </a:p>
                      </a:txBody>
                      <a:tcPr/>
                    </a:tc>
                    <a:tc>
                      <a:txBody>
                        <a:bodyPr/>
                        <a:lstStyle/>
                        <a:p>
                          <a:pPr algn="ctr"/>
                          <a:r>
                            <a:rPr lang="en-US" dirty="0">
                              <a:latin typeface="Garamond" panose="02020404030301010803" pitchFamily="18" charset="0"/>
                            </a:rPr>
                            <a:t>Export</a:t>
                          </a:r>
                        </a:p>
                      </a:txBody>
                      <a:tcPr/>
                    </a:tc>
                    <a:extLst>
                      <a:ext uri="{0D108BD9-81ED-4DB2-BD59-A6C34878D82A}">
                        <a16:rowId xmlns:a16="http://schemas.microsoft.com/office/drawing/2014/main" val="2075377126"/>
                      </a:ext>
                    </a:extLst>
                  </a:tr>
                  <a:tr h="370840">
                    <a:tc>
                      <a:txBody>
                        <a:bodyPr/>
                        <a:lstStyle/>
                        <a:p>
                          <a:pPr algn="ctr"/>
                          <a:r>
                            <a:rPr lang="en-US" dirty="0">
                              <a:latin typeface="Garamond" panose="02020404030301010803" pitchFamily="18" charset="0"/>
                            </a:rPr>
                            <a:t>Consumer Surplus</a:t>
                          </a:r>
                        </a:p>
                      </a:txBody>
                      <a:tcPr/>
                    </a:tc>
                    <a:tc>
                      <a:txBody>
                        <a:bodyPr/>
                        <a:lstStyle/>
                        <a:p>
                          <a:pPr algn="ctr"/>
                          <a:r>
                            <a:rPr lang="en-US" dirty="0">
                              <a:latin typeface="Garamond" panose="02020404030301010803" pitchFamily="18" charset="0"/>
                            </a:rPr>
                            <a:t>Rises</a:t>
                          </a:r>
                        </a:p>
                      </a:txBody>
                      <a:tcPr/>
                    </a:tc>
                    <a:tc>
                      <a:txBody>
                        <a:bodyPr/>
                        <a:lstStyle/>
                        <a:p>
                          <a:pPr algn="ctr"/>
                          <a:r>
                            <a:rPr lang="en-US" dirty="0">
                              <a:latin typeface="Garamond" panose="02020404030301010803" pitchFamily="18" charset="0"/>
                            </a:rPr>
                            <a:t>Falls</a:t>
                          </a:r>
                        </a:p>
                      </a:txBody>
                      <a:tcPr/>
                    </a:tc>
                    <a:extLst>
                      <a:ext uri="{0D108BD9-81ED-4DB2-BD59-A6C34878D82A}">
                        <a16:rowId xmlns:a16="http://schemas.microsoft.com/office/drawing/2014/main" val="2140162646"/>
                      </a:ext>
                    </a:extLst>
                  </a:tr>
                  <a:tr h="370840">
                    <a:tc>
                      <a:txBody>
                        <a:bodyPr/>
                        <a:lstStyle/>
                        <a:p>
                          <a:pPr algn="ctr"/>
                          <a:r>
                            <a:rPr lang="en-US" dirty="0">
                              <a:latin typeface="Garamond" panose="02020404030301010803" pitchFamily="18" charset="0"/>
                            </a:rPr>
                            <a:t>Producer Surplus</a:t>
                          </a:r>
                        </a:p>
                      </a:txBody>
                      <a:tcPr/>
                    </a:tc>
                    <a:tc>
                      <a:txBody>
                        <a:bodyPr/>
                        <a:lstStyle/>
                        <a:p>
                          <a:pPr algn="ctr"/>
                          <a:r>
                            <a:rPr lang="en-US" dirty="0">
                              <a:latin typeface="Garamond" panose="02020404030301010803" pitchFamily="18" charset="0"/>
                            </a:rPr>
                            <a:t>Falls</a:t>
                          </a:r>
                        </a:p>
                      </a:txBody>
                      <a:tcPr/>
                    </a:tc>
                    <a:tc>
                      <a:txBody>
                        <a:bodyPr/>
                        <a:lstStyle/>
                        <a:p>
                          <a:pPr algn="ctr"/>
                          <a:r>
                            <a:rPr lang="en-US" dirty="0">
                              <a:latin typeface="Garamond" panose="02020404030301010803" pitchFamily="18" charset="0"/>
                            </a:rPr>
                            <a:t>Rises</a:t>
                          </a:r>
                        </a:p>
                      </a:txBody>
                      <a:tcPr/>
                    </a:tc>
                    <a:extLst>
                      <a:ext uri="{0D108BD9-81ED-4DB2-BD59-A6C34878D82A}">
                        <a16:rowId xmlns:a16="http://schemas.microsoft.com/office/drawing/2014/main" val="2507531080"/>
                      </a:ext>
                    </a:extLst>
                  </a:tr>
                  <a:tr h="370840">
                    <a:tc>
                      <a:txBody>
                        <a:bodyPr/>
                        <a:lstStyle/>
                        <a:p>
                          <a:pPr algn="ctr"/>
                          <a:r>
                            <a:rPr lang="en-US" dirty="0">
                              <a:latin typeface="Garamond" panose="02020404030301010803" pitchFamily="18" charset="0"/>
                            </a:rPr>
                            <a:t>Total Surplus</a:t>
                          </a:r>
                        </a:p>
                      </a:txBody>
                      <a:tcPr/>
                    </a:tc>
                    <a:tc>
                      <a:txBody>
                        <a:bodyPr/>
                        <a:lstStyle/>
                        <a:p>
                          <a:pPr algn="ctr"/>
                          <a:r>
                            <a:rPr lang="en-US" dirty="0">
                              <a:latin typeface="Garamond" panose="02020404030301010803" pitchFamily="18" charset="0"/>
                            </a:rPr>
                            <a:t>Increases</a:t>
                          </a:r>
                        </a:p>
                      </a:txBody>
                      <a:tcPr/>
                    </a:tc>
                    <a:tc>
                      <a:txBody>
                        <a:bodyPr/>
                        <a:lstStyle/>
                        <a:p>
                          <a:pPr algn="ctr"/>
                          <a:r>
                            <a:rPr lang="en-US" dirty="0">
                              <a:latin typeface="Garamond" panose="02020404030301010803" pitchFamily="18" charset="0"/>
                            </a:rPr>
                            <a:t>Increases</a:t>
                          </a:r>
                        </a:p>
                      </a:txBody>
                      <a:tcPr/>
                    </a:tc>
                    <a:extLst>
                      <a:ext uri="{0D108BD9-81ED-4DB2-BD59-A6C34878D82A}">
                        <a16:rowId xmlns:a16="http://schemas.microsoft.com/office/drawing/2014/main" val="2775118383"/>
                      </a:ext>
                    </a:extLst>
                  </a:tr>
                </a:tbl>
              </a:graphicData>
            </a:graphic>
          </p:graphicFrame>
        </mc:Choice>
        <mc:Fallback xmlns="">
          <p:graphicFrame>
            <p:nvGraphicFramePr>
              <p:cNvPr id="9" name="Table 8">
                <a:extLst>
                  <a:ext uri="{FF2B5EF4-FFF2-40B4-BE49-F238E27FC236}">
                    <a16:creationId xmlns:a16="http://schemas.microsoft.com/office/drawing/2014/main" id="{225EBF23-713D-0AC9-293F-8143EE7A242A}"/>
                  </a:ext>
                </a:extLst>
              </p:cNvPr>
              <p:cNvGraphicFramePr>
                <a:graphicFrameLocks noGrp="1"/>
              </p:cNvGraphicFramePr>
              <p:nvPr>
                <p:extLst>
                  <p:ext uri="{D42A27DB-BD31-4B8C-83A1-F6EECF244321}">
                    <p14:modId xmlns:p14="http://schemas.microsoft.com/office/powerpoint/2010/main" val="572340783"/>
                  </p:ext>
                </p:extLst>
              </p:nvPr>
            </p:nvGraphicFramePr>
            <p:xfrm>
              <a:off x="2031469" y="1749604"/>
              <a:ext cx="8125884" cy="1855343"/>
            </p:xfrm>
            <a:graphic>
              <a:graphicData uri="http://schemas.openxmlformats.org/drawingml/2006/table">
                <a:tbl>
                  <a:tblPr firstRow="1" bandRow="1">
                    <a:tableStyleId>{5C22544A-7EE6-4342-B048-85BDC9FD1C3A}</a:tableStyleId>
                  </a:tblPr>
                  <a:tblGrid>
                    <a:gridCol w="2708628">
                      <a:extLst>
                        <a:ext uri="{9D8B030D-6E8A-4147-A177-3AD203B41FA5}">
                          <a16:colId xmlns:a16="http://schemas.microsoft.com/office/drawing/2014/main" val="1922002224"/>
                        </a:ext>
                      </a:extLst>
                    </a:gridCol>
                    <a:gridCol w="2708628">
                      <a:extLst>
                        <a:ext uri="{9D8B030D-6E8A-4147-A177-3AD203B41FA5}">
                          <a16:colId xmlns:a16="http://schemas.microsoft.com/office/drawing/2014/main" val="3842182792"/>
                        </a:ext>
                      </a:extLst>
                    </a:gridCol>
                    <a:gridCol w="2708628">
                      <a:extLst>
                        <a:ext uri="{9D8B030D-6E8A-4147-A177-3AD203B41FA5}">
                          <a16:colId xmlns:a16="http://schemas.microsoft.com/office/drawing/2014/main" val="1879517028"/>
                        </a:ext>
                      </a:extLst>
                    </a:gridCol>
                  </a:tblGrid>
                  <a:tr h="371983">
                    <a:tc>
                      <a:txBody>
                        <a:bodyPr/>
                        <a:lstStyle/>
                        <a:p>
                          <a:pPr algn="ctr"/>
                          <a:endParaRPr lang="en-US" dirty="0">
                            <a:latin typeface="Garamond" panose="02020404030301010803" pitchFamily="18" charset="0"/>
                          </a:endParaRPr>
                        </a:p>
                      </a:txBody>
                      <a:tcPr>
                        <a:solidFill>
                          <a:srgbClr val="77122C"/>
                        </a:solidFill>
                      </a:tcPr>
                    </a:tc>
                    <a:tc>
                      <a:txBody>
                        <a:bodyPr/>
                        <a:lstStyle/>
                        <a:p>
                          <a:endParaRPr lang="en-US"/>
                        </a:p>
                      </a:txBody>
                      <a:tcPr>
                        <a:blipFill>
                          <a:blip r:embed="rId4"/>
                          <a:stretch>
                            <a:fillRect l="-100450" t="-3279" r="-101126" b="-424590"/>
                          </a:stretch>
                        </a:blipFill>
                      </a:tcPr>
                    </a:tc>
                    <a:tc>
                      <a:txBody>
                        <a:bodyPr/>
                        <a:lstStyle/>
                        <a:p>
                          <a:endParaRPr lang="en-US"/>
                        </a:p>
                      </a:txBody>
                      <a:tcPr>
                        <a:blipFill>
                          <a:blip r:embed="rId4"/>
                          <a:stretch>
                            <a:fillRect l="-200000" t="-3279" r="-899" b="-424590"/>
                          </a:stretch>
                        </a:blipFill>
                      </a:tcPr>
                    </a:tc>
                    <a:extLst>
                      <a:ext uri="{0D108BD9-81ED-4DB2-BD59-A6C34878D82A}">
                        <a16:rowId xmlns:a16="http://schemas.microsoft.com/office/drawing/2014/main" val="1297997492"/>
                      </a:ext>
                    </a:extLst>
                  </a:tr>
                  <a:tr h="370840">
                    <a:tc>
                      <a:txBody>
                        <a:bodyPr/>
                        <a:lstStyle/>
                        <a:p>
                          <a:pPr algn="ctr"/>
                          <a:r>
                            <a:rPr lang="en-US" dirty="0">
                              <a:latin typeface="Garamond" panose="02020404030301010803" pitchFamily="18" charset="0"/>
                            </a:rPr>
                            <a:t>Direction of Trade</a:t>
                          </a:r>
                        </a:p>
                      </a:txBody>
                      <a:tcPr/>
                    </a:tc>
                    <a:tc>
                      <a:txBody>
                        <a:bodyPr/>
                        <a:lstStyle/>
                        <a:p>
                          <a:pPr algn="ctr"/>
                          <a:r>
                            <a:rPr lang="en-US" dirty="0">
                              <a:latin typeface="Garamond" panose="02020404030301010803" pitchFamily="18" charset="0"/>
                            </a:rPr>
                            <a:t>Import</a:t>
                          </a:r>
                        </a:p>
                      </a:txBody>
                      <a:tcPr/>
                    </a:tc>
                    <a:tc>
                      <a:txBody>
                        <a:bodyPr/>
                        <a:lstStyle/>
                        <a:p>
                          <a:pPr algn="ctr"/>
                          <a:r>
                            <a:rPr lang="en-US" dirty="0">
                              <a:latin typeface="Garamond" panose="02020404030301010803" pitchFamily="18" charset="0"/>
                            </a:rPr>
                            <a:t>Export</a:t>
                          </a:r>
                        </a:p>
                      </a:txBody>
                      <a:tcPr/>
                    </a:tc>
                    <a:extLst>
                      <a:ext uri="{0D108BD9-81ED-4DB2-BD59-A6C34878D82A}">
                        <a16:rowId xmlns:a16="http://schemas.microsoft.com/office/drawing/2014/main" val="2075377126"/>
                      </a:ext>
                    </a:extLst>
                  </a:tr>
                  <a:tr h="370840">
                    <a:tc>
                      <a:txBody>
                        <a:bodyPr/>
                        <a:lstStyle/>
                        <a:p>
                          <a:pPr algn="ctr"/>
                          <a:r>
                            <a:rPr lang="en-US" dirty="0">
                              <a:latin typeface="Garamond" panose="02020404030301010803" pitchFamily="18" charset="0"/>
                            </a:rPr>
                            <a:t>Consumer Surplus</a:t>
                          </a:r>
                        </a:p>
                      </a:txBody>
                      <a:tcPr/>
                    </a:tc>
                    <a:tc>
                      <a:txBody>
                        <a:bodyPr/>
                        <a:lstStyle/>
                        <a:p>
                          <a:pPr algn="ctr"/>
                          <a:r>
                            <a:rPr lang="en-US" dirty="0">
                              <a:latin typeface="Garamond" panose="02020404030301010803" pitchFamily="18" charset="0"/>
                            </a:rPr>
                            <a:t>Rises</a:t>
                          </a:r>
                        </a:p>
                      </a:txBody>
                      <a:tcPr/>
                    </a:tc>
                    <a:tc>
                      <a:txBody>
                        <a:bodyPr/>
                        <a:lstStyle/>
                        <a:p>
                          <a:pPr algn="ctr"/>
                          <a:r>
                            <a:rPr lang="en-US" dirty="0">
                              <a:latin typeface="Garamond" panose="02020404030301010803" pitchFamily="18" charset="0"/>
                            </a:rPr>
                            <a:t>Falls</a:t>
                          </a:r>
                        </a:p>
                      </a:txBody>
                      <a:tcPr/>
                    </a:tc>
                    <a:extLst>
                      <a:ext uri="{0D108BD9-81ED-4DB2-BD59-A6C34878D82A}">
                        <a16:rowId xmlns:a16="http://schemas.microsoft.com/office/drawing/2014/main" val="2140162646"/>
                      </a:ext>
                    </a:extLst>
                  </a:tr>
                  <a:tr h="370840">
                    <a:tc>
                      <a:txBody>
                        <a:bodyPr/>
                        <a:lstStyle/>
                        <a:p>
                          <a:pPr algn="ctr"/>
                          <a:r>
                            <a:rPr lang="en-US" dirty="0">
                              <a:latin typeface="Garamond" panose="02020404030301010803" pitchFamily="18" charset="0"/>
                            </a:rPr>
                            <a:t>Producer Surplus</a:t>
                          </a:r>
                        </a:p>
                      </a:txBody>
                      <a:tcPr/>
                    </a:tc>
                    <a:tc>
                      <a:txBody>
                        <a:bodyPr/>
                        <a:lstStyle/>
                        <a:p>
                          <a:pPr algn="ctr"/>
                          <a:r>
                            <a:rPr lang="en-US" dirty="0">
                              <a:latin typeface="Garamond" panose="02020404030301010803" pitchFamily="18" charset="0"/>
                            </a:rPr>
                            <a:t>Falls</a:t>
                          </a:r>
                        </a:p>
                      </a:txBody>
                      <a:tcPr/>
                    </a:tc>
                    <a:tc>
                      <a:txBody>
                        <a:bodyPr/>
                        <a:lstStyle/>
                        <a:p>
                          <a:pPr algn="ctr"/>
                          <a:r>
                            <a:rPr lang="en-US" dirty="0">
                              <a:latin typeface="Garamond" panose="02020404030301010803" pitchFamily="18" charset="0"/>
                            </a:rPr>
                            <a:t>Rises</a:t>
                          </a:r>
                        </a:p>
                      </a:txBody>
                      <a:tcPr/>
                    </a:tc>
                    <a:extLst>
                      <a:ext uri="{0D108BD9-81ED-4DB2-BD59-A6C34878D82A}">
                        <a16:rowId xmlns:a16="http://schemas.microsoft.com/office/drawing/2014/main" val="2507531080"/>
                      </a:ext>
                    </a:extLst>
                  </a:tr>
                  <a:tr h="370840">
                    <a:tc>
                      <a:txBody>
                        <a:bodyPr/>
                        <a:lstStyle/>
                        <a:p>
                          <a:pPr algn="ctr"/>
                          <a:r>
                            <a:rPr lang="en-US" dirty="0">
                              <a:latin typeface="Garamond" panose="02020404030301010803" pitchFamily="18" charset="0"/>
                            </a:rPr>
                            <a:t>Total Surplus</a:t>
                          </a:r>
                        </a:p>
                      </a:txBody>
                      <a:tcPr/>
                    </a:tc>
                    <a:tc>
                      <a:txBody>
                        <a:bodyPr/>
                        <a:lstStyle/>
                        <a:p>
                          <a:pPr algn="ctr"/>
                          <a:r>
                            <a:rPr lang="en-US" dirty="0">
                              <a:latin typeface="Garamond" panose="02020404030301010803" pitchFamily="18" charset="0"/>
                            </a:rPr>
                            <a:t>Increases</a:t>
                          </a:r>
                        </a:p>
                      </a:txBody>
                      <a:tcPr/>
                    </a:tc>
                    <a:tc>
                      <a:txBody>
                        <a:bodyPr/>
                        <a:lstStyle/>
                        <a:p>
                          <a:pPr algn="ctr"/>
                          <a:r>
                            <a:rPr lang="en-US" dirty="0">
                              <a:latin typeface="Garamond" panose="02020404030301010803" pitchFamily="18" charset="0"/>
                            </a:rPr>
                            <a:t>Increases</a:t>
                          </a:r>
                        </a:p>
                      </a:txBody>
                      <a:tcPr/>
                    </a:tc>
                    <a:extLst>
                      <a:ext uri="{0D108BD9-81ED-4DB2-BD59-A6C34878D82A}">
                        <a16:rowId xmlns:a16="http://schemas.microsoft.com/office/drawing/2014/main" val="2775118383"/>
                      </a:ext>
                    </a:extLst>
                  </a:tr>
                </a:tbl>
              </a:graphicData>
            </a:graphic>
          </p:graphicFrame>
        </mc:Fallback>
      </mc:AlternateContent>
    </p:spTree>
    <p:extLst>
      <p:ext uri="{BB962C8B-B14F-4D97-AF65-F5344CB8AC3E}">
        <p14:creationId xmlns:p14="http://schemas.microsoft.com/office/powerpoint/2010/main" val="33485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500"/>
                                        <p:tgtEl>
                                          <p:spTgt spid="1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500"/>
                                        <p:tgtEl>
                                          <p:spTgt spid="1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fade">
                                      <p:cBhvr>
                                        <p:cTn id="35" dur="500"/>
                                        <p:tgtEl>
                                          <p:spTgt spid="1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xEl>
                                              <p:pRg st="9" end="9"/>
                                            </p:txEl>
                                          </p:spTgt>
                                        </p:tgtEl>
                                        <p:attrNameLst>
                                          <p:attrName>style.visibility</p:attrName>
                                        </p:attrNameLst>
                                      </p:cBhvr>
                                      <p:to>
                                        <p:strVal val="visible"/>
                                      </p:to>
                                    </p:set>
                                    <p:animEffect transition="in" filter="fade">
                                      <p:cBhvr>
                                        <p:cTn id="40" dur="500"/>
                                        <p:tgtEl>
                                          <p:spTgt spid="1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xEl>
                                              <p:pRg st="10" end="10"/>
                                            </p:txEl>
                                          </p:spTgt>
                                        </p:tgtEl>
                                        <p:attrNameLst>
                                          <p:attrName>style.visibility</p:attrName>
                                        </p:attrNameLst>
                                      </p:cBhvr>
                                      <p:to>
                                        <p:strVal val="visible"/>
                                      </p:to>
                                    </p:set>
                                    <p:animEffect transition="in" filter="fade">
                                      <p:cBhvr>
                                        <p:cTn id="45"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30558-DBF9-0510-97F0-86CDEDBD345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A857074-4CC3-A92A-7E5D-F3B2DBAF023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16CB19-2973-327E-2F41-8238BC1E456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a:t>
            </a:r>
          </a:p>
        </p:txBody>
      </p:sp>
      <p:sp>
        <p:nvSpPr>
          <p:cNvPr id="5" name="Rectangle 4">
            <a:extLst>
              <a:ext uri="{FF2B5EF4-FFF2-40B4-BE49-F238E27FC236}">
                <a16:creationId xmlns:a16="http://schemas.microsoft.com/office/drawing/2014/main" id="{3C571D73-5F60-3A20-19DE-6F9319D52A1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878D25F-E362-D042-FF93-33352967AA0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AB9ADF2-91AA-9635-0FA4-4FA41637808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16</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24D86DFF-B55C-ACD5-D4D5-1FCA2BBDEE96}"/>
              </a:ext>
            </a:extLst>
          </p:cNvPr>
          <p:cNvSpPr>
            <a:spLocks noGrp="1"/>
          </p:cNvSpPr>
          <p:nvPr>
            <p:ph idx="1"/>
          </p:nvPr>
        </p:nvSpPr>
        <p:spPr>
          <a:xfrm>
            <a:off x="6148064" y="1300900"/>
            <a:ext cx="5498990" cy="5081046"/>
          </a:xfrm>
        </p:spPr>
        <p:txBody>
          <a:bodyPr>
            <a:normAutofit/>
          </a:bodyPr>
          <a:lstStyle/>
          <a:p>
            <a:pPr>
              <a:spcBef>
                <a:spcPts val="576"/>
              </a:spcBef>
              <a:defRPr sz="2000">
                <a:solidFill>
                  <a:srgbClr val="000000"/>
                </a:solidFill>
                <a:latin typeface="Garamond"/>
              </a:defRPr>
            </a:pPr>
            <a:r>
              <a:rPr lang="en-US" altLang="zh-TW" sz="2400" dirty="0"/>
              <a:t>A </a:t>
            </a:r>
            <a:r>
              <a:rPr lang="en-US" altLang="zh-TW" sz="2400" b="1" dirty="0"/>
              <a:t>Tariff</a:t>
            </a:r>
            <a:r>
              <a:rPr lang="en-US" altLang="zh-TW" sz="2400" dirty="0"/>
              <a:t> is a tax on goods produced abroad and sold domestically.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Curious etymology:</a:t>
            </a:r>
          </a:p>
          <a:p>
            <a:pPr lvl="1">
              <a:spcBef>
                <a:spcPts val="576"/>
              </a:spcBef>
              <a:defRPr sz="2000">
                <a:solidFill>
                  <a:srgbClr val="000000"/>
                </a:solidFill>
                <a:latin typeface="Garamond"/>
              </a:defRPr>
            </a:pPr>
            <a:r>
              <a:rPr lang="en-US" altLang="zh-TW" sz="2000" dirty="0"/>
              <a:t>Originates from Arabic </a:t>
            </a:r>
            <a:r>
              <a:rPr lang="ar-AE" sz="2000" dirty="0"/>
              <a:t>تعريف</a:t>
            </a:r>
            <a:r>
              <a:rPr lang="en-US" sz="2000" dirty="0"/>
              <a:t>, (“</a:t>
            </a:r>
            <a:r>
              <a:rPr lang="en-US" sz="2000" dirty="0" err="1"/>
              <a:t>taʿrīf</a:t>
            </a:r>
            <a:r>
              <a:rPr lang="en-US" sz="2000" dirty="0"/>
              <a:t>”) meaning ‘notification,’ or ‘announcement.’</a:t>
            </a:r>
          </a:p>
          <a:p>
            <a:pPr lvl="1">
              <a:spcBef>
                <a:spcPts val="576"/>
              </a:spcBef>
              <a:defRPr sz="2000">
                <a:solidFill>
                  <a:srgbClr val="000000"/>
                </a:solidFill>
                <a:latin typeface="Garamond"/>
              </a:defRPr>
            </a:pPr>
            <a:r>
              <a:rPr lang="en-US" altLang="zh-TW" sz="2000" dirty="0"/>
              <a:t>Turned into Ottoman Turkish </a:t>
            </a:r>
            <a:r>
              <a:rPr lang="ar-AE" sz="2000" dirty="0"/>
              <a:t>تعرفه</a:t>
            </a:r>
            <a:r>
              <a:rPr lang="en-US" altLang="zh-TW" sz="2000" dirty="0"/>
              <a:t>, (“</a:t>
            </a:r>
            <a:r>
              <a:rPr lang="en-US" altLang="zh-TW" sz="2000" dirty="0" err="1"/>
              <a:t>ta</a:t>
            </a:r>
            <a:r>
              <a:rPr lang="en-US" sz="2000" dirty="0" err="1"/>
              <a:t>ʿ</a:t>
            </a:r>
            <a:r>
              <a:rPr lang="en-US" altLang="zh-TW" sz="2000" dirty="0" err="1"/>
              <a:t>rife</a:t>
            </a:r>
            <a:r>
              <a:rPr lang="en-US" altLang="zh-TW" sz="2000" dirty="0"/>
              <a:t>”) which referred to the table of custom rates.</a:t>
            </a:r>
          </a:p>
          <a:p>
            <a:pPr lvl="1">
              <a:spcBef>
                <a:spcPts val="576"/>
              </a:spcBef>
              <a:defRPr sz="2000">
                <a:solidFill>
                  <a:srgbClr val="000000"/>
                </a:solidFill>
                <a:latin typeface="Garamond"/>
              </a:defRPr>
            </a:pPr>
            <a:r>
              <a:rPr lang="en-US" altLang="zh-TW" sz="2000" dirty="0"/>
              <a:t>Origin of the Medieval Latin term “</a:t>
            </a:r>
            <a:r>
              <a:rPr lang="en-US" altLang="zh-TW" sz="2000" dirty="0" err="1"/>
              <a:t>tariffe</a:t>
            </a:r>
            <a:r>
              <a:rPr lang="en-US" altLang="zh-TW" sz="2000" dirty="0"/>
              <a:t>,” which means a ‘set price’.</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Designed to raise the price of imported goods to discourage consumption.</a:t>
            </a:r>
          </a:p>
          <a:p>
            <a:pPr lvl="1">
              <a:spcBef>
                <a:spcPts val="576"/>
              </a:spcBef>
              <a:defRPr sz="2000">
                <a:solidFill>
                  <a:srgbClr val="000000"/>
                </a:solidFill>
                <a:latin typeface="Garamond"/>
              </a:defRPr>
            </a:pPr>
            <a:endParaRPr lang="en-US" altLang="zh-TW" sz="2000" dirty="0"/>
          </a:p>
        </p:txBody>
      </p:sp>
      <p:pic>
        <p:nvPicPr>
          <p:cNvPr id="1026" name="Picture 2" descr="undefined">
            <a:extLst>
              <a:ext uri="{FF2B5EF4-FFF2-40B4-BE49-F238E27FC236}">
                <a16:creationId xmlns:a16="http://schemas.microsoft.com/office/drawing/2014/main" id="{5D7E2BE1-705F-5BC1-2A3F-9569EC4CB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300900"/>
            <a:ext cx="558356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4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329A6-9898-E90F-0BE2-09246F2F586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C2FE111-D6DE-C77A-50A9-084502EF0E7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80ADE-85D4-041D-0C51-61B49D75547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a:t>
            </a:r>
          </a:p>
        </p:txBody>
      </p:sp>
      <p:sp>
        <p:nvSpPr>
          <p:cNvPr id="5" name="Rectangle 4">
            <a:extLst>
              <a:ext uri="{FF2B5EF4-FFF2-40B4-BE49-F238E27FC236}">
                <a16:creationId xmlns:a16="http://schemas.microsoft.com/office/drawing/2014/main" id="{0CEBE483-9BBC-663E-206C-6B1DD7562C5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0477F7B-32A1-1627-7737-E6B1C7184EE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700AFB9-DE31-A10D-69D0-B60CCDDC39C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569620-012D-B7DC-59FB-849D27130F0D}"/>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Under free trade, the domestic price and world price always match.</a:t>
                </a:r>
              </a:p>
              <a:p>
                <a:pPr lvl="1">
                  <a:spcBef>
                    <a:spcPts val="576"/>
                  </a:spcBef>
                  <a:defRPr sz="2000">
                    <a:solidFill>
                      <a:srgbClr val="000000"/>
                    </a:solidFill>
                    <a:latin typeface="Garamond"/>
                  </a:defRPr>
                </a:pPr>
                <a:r>
                  <a:rPr lang="en-US" altLang="zh-TW" sz="2000" dirty="0"/>
                  <a:t>If </a:t>
                </a: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W</m:t>
                        </m:r>
                      </m:sub>
                    </m:sSub>
                    <m:r>
                      <m:rPr>
                        <m:nor/>
                      </m:rPr>
                      <a:rPr lang="en-US" altLang="zh-TW" sz="2000" dirty="0"/>
                      <m:t>&lt;</m:t>
                    </m:r>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D</m:t>
                        </m:r>
                      </m:sub>
                    </m:sSub>
                  </m:oMath>
                </a14:m>
                <a:r>
                  <a:rPr lang="en-US" altLang="zh-TW" sz="2000" dirty="0"/>
                  <a:t>, the domestic price will fall to match the world price (price of imported goods).</a:t>
                </a:r>
              </a:p>
              <a:p>
                <a:pPr lvl="1">
                  <a:spcBef>
                    <a:spcPts val="576"/>
                  </a:spcBef>
                  <a:defRPr sz="2000">
                    <a:solidFill>
                      <a:srgbClr val="000000"/>
                    </a:solidFill>
                    <a:latin typeface="Garamond"/>
                  </a:defRPr>
                </a:pPr>
                <a:r>
                  <a:rPr lang="en-US" altLang="zh-TW" sz="2000" dirty="0"/>
                  <a:t>If </a:t>
                </a: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W</m:t>
                        </m:r>
                      </m:sub>
                    </m:sSub>
                    <m:r>
                      <m:rPr>
                        <m:nor/>
                      </m:rPr>
                      <a:rPr lang="en-US" altLang="zh-TW" sz="2000" b="0" i="0" dirty="0" smtClean="0"/>
                      <m:t>&gt;</m:t>
                    </m:r>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D</m:t>
                        </m:r>
                      </m:sub>
                    </m:sSub>
                  </m:oMath>
                </a14:m>
                <a:r>
                  <a:rPr lang="en-US" altLang="zh-TW" sz="2000" dirty="0"/>
                  <a:t>, the domestic price will rise to match the world price (price of domestic exports).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Tariffs on imports raise the domestic price above the world price by the amount of the tariff.</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As a result, the tariff reduces the quantity of imports and moves the domestic market closer to its pre-trade equilibrium.</a:t>
                </a:r>
              </a:p>
              <a:p>
                <a:pPr lvl="1">
                  <a:spcBef>
                    <a:spcPts val="576"/>
                  </a:spcBef>
                  <a:defRPr sz="2000">
                    <a:solidFill>
                      <a:srgbClr val="000000"/>
                    </a:solidFill>
                    <a:latin typeface="Garamond"/>
                  </a:defRPr>
                </a:pPr>
                <a:endParaRPr lang="en-US" altLang="zh-TW" sz="2000" dirty="0"/>
              </a:p>
              <a:p>
                <a:pPr lvl="1">
                  <a:spcBef>
                    <a:spcPts val="576"/>
                  </a:spcBef>
                  <a:defRPr sz="2000">
                    <a:solidFill>
                      <a:srgbClr val="000000"/>
                    </a:solidFill>
                    <a:latin typeface="Garamond"/>
                  </a:defRPr>
                </a:pPr>
                <a:endParaRPr lang="en-US" altLang="zh-TW" sz="2000" dirty="0"/>
              </a:p>
            </p:txBody>
          </p:sp>
        </mc:Choice>
        <mc:Fallback xmlns="">
          <p:sp>
            <p:nvSpPr>
              <p:cNvPr id="3" name="Content Placeholder 2">
                <a:extLst>
                  <a:ext uri="{FF2B5EF4-FFF2-40B4-BE49-F238E27FC236}">
                    <a16:creationId xmlns:a16="http://schemas.microsoft.com/office/drawing/2014/main" id="{1B569620-012D-B7DC-59FB-849D27130F0D}"/>
                  </a:ext>
                </a:extLst>
              </p:cNvPr>
              <p:cNvSpPr>
                <a:spLocks noGrp="1" noRot="1" noChangeAspect="1" noMove="1" noResize="1" noEditPoints="1" noAdjustHandles="1" noChangeArrowheads="1" noChangeShapeType="1" noTextEdit="1"/>
              </p:cNvSpPr>
              <p:nvPr>
                <p:ph idx="1"/>
              </p:nvPr>
            </p:nvSpPr>
            <p:spPr>
              <a:xfrm>
                <a:off x="457199" y="1300900"/>
                <a:ext cx="11189855" cy="5081046"/>
              </a:xfrm>
              <a:blipFill>
                <a:blip r:embed="rId2"/>
                <a:stretch>
                  <a:fillRect l="-708" t="-959"/>
                </a:stretch>
              </a:blipFill>
            </p:spPr>
            <p:txBody>
              <a:bodyPr/>
              <a:lstStyle/>
              <a:p>
                <a:r>
                  <a:rPr lang="en-US">
                    <a:noFill/>
                  </a:rPr>
                  <a:t> </a:t>
                </a:r>
              </a:p>
            </p:txBody>
          </p:sp>
        </mc:Fallback>
      </mc:AlternateContent>
    </p:spTree>
    <p:extLst>
      <p:ext uri="{BB962C8B-B14F-4D97-AF65-F5344CB8AC3E}">
        <p14:creationId xmlns:p14="http://schemas.microsoft.com/office/powerpoint/2010/main" val="151695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6E67-379B-61B4-4B26-F102D26E332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B1C85F-37C6-03F4-C9DE-BAE39DBA393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7327114-4E9E-AACF-9285-FF40EB0F5BA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 on Imports: </a:t>
                </a:r>
                <a14:m>
                  <m:oMath xmlns:m="http://schemas.openxmlformats.org/officeDocument/2006/math">
                    <m:sSub>
                      <m:sSubPr>
                        <m:ctrlPr>
                          <a:rPr lang="en-US" altLang="zh-TW" sz="4000" i="1" smtClean="0">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W</m:t>
                        </m:r>
                      </m:sub>
                    </m:sSub>
                    <m:r>
                      <m:rPr>
                        <m:nor/>
                      </m:rPr>
                      <a:rPr lang="en-US" altLang="zh-TW" sz="4000" b="1" i="0" dirty="0" smtClean="0">
                        <a:solidFill>
                          <a:schemeClr val="bg1"/>
                        </a:solidFill>
                      </a:rPr>
                      <m:t>&lt;</m:t>
                    </m:r>
                    <m:sSub>
                      <m:sSubPr>
                        <m:ctrlPr>
                          <a:rPr lang="en-US" altLang="zh-TW" sz="4000" i="1">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D</m:t>
                        </m:r>
                      </m:sub>
                    </m:sSub>
                  </m:oMath>
                </a14:m>
                <a:endParaRPr lang="en-US" sz="4000" dirty="0">
                  <a:solidFill>
                    <a:schemeClr val="bg1"/>
                  </a:solidFill>
                </a:endParaRPr>
              </a:p>
            </p:txBody>
          </p:sp>
        </mc:Choice>
        <mc:Fallback xmlns="">
          <p:sp>
            <p:nvSpPr>
              <p:cNvPr id="2" name="Title 1">
                <a:extLst>
                  <a:ext uri="{FF2B5EF4-FFF2-40B4-BE49-F238E27FC236}">
                    <a16:creationId xmlns:a16="http://schemas.microsoft.com/office/drawing/2014/main" id="{D7327114-4E9E-AACF-9285-FF40EB0F5BA1}"/>
                  </a:ext>
                </a:extLst>
              </p:cNvPr>
              <p:cNvSpPr>
                <a:spLocks noGrp="1" noRot="1" noChangeAspect="1" noMove="1" noResize="1" noEditPoints="1" noAdjustHandles="1" noChangeArrowheads="1" noChangeShapeType="1" noTextEdit="1"/>
              </p:cNvSpPr>
              <p:nvPr>
                <p:ph type="title"/>
              </p:nvPr>
            </p:nvSpPr>
            <p:spPr>
              <a:xfrm>
                <a:off x="0" y="0"/>
                <a:ext cx="12188825" cy="923636"/>
              </a:xfrm>
              <a:blipFill>
                <a:blip r:embed="rId2"/>
                <a:stretch>
                  <a:fillRect b="-164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739C41B3-66AF-943D-6EC2-DB6451406B7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C07FA30-D61D-A825-160D-439475E8271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178F2DA-ABF4-A662-251A-32E9E172BE0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3E7E1E01-C0D5-108F-3ED1-B7F9AC985EDF}"/>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Suppose that a new $1 per-unit tariff is enacted.</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Compared to the free-trade example, the price rises by the amount of the tariff.</a:t>
            </a:r>
          </a:p>
          <a:p>
            <a:pPr lvl="1">
              <a:spcBef>
                <a:spcPts val="576"/>
              </a:spcBef>
              <a:defRPr sz="2000">
                <a:solidFill>
                  <a:srgbClr val="000000"/>
                </a:solidFill>
                <a:latin typeface="Garamond"/>
              </a:defRPr>
            </a:pPr>
            <a:r>
              <a:rPr lang="en-US" altLang="zh-TW" sz="2000" dirty="0"/>
              <a:t>Now, the world price is effectively $3.</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market responds by:</a:t>
            </a:r>
          </a:p>
          <a:p>
            <a:pPr lvl="1">
              <a:spcBef>
                <a:spcPts val="576"/>
              </a:spcBef>
              <a:defRPr sz="2000">
                <a:solidFill>
                  <a:srgbClr val="000000"/>
                </a:solidFill>
                <a:latin typeface="Garamond"/>
              </a:defRPr>
            </a:pPr>
            <a:r>
              <a:rPr lang="en-US" altLang="zh-TW" sz="2000" dirty="0"/>
              <a:t>Domestic quantity demanded decreases to 70 units.</a:t>
            </a:r>
          </a:p>
          <a:p>
            <a:pPr lvl="1">
              <a:spcBef>
                <a:spcPts val="576"/>
              </a:spcBef>
              <a:defRPr sz="2000">
                <a:solidFill>
                  <a:srgbClr val="000000"/>
                </a:solidFill>
                <a:latin typeface="Garamond"/>
              </a:defRPr>
            </a:pPr>
            <a:r>
              <a:rPr lang="en-US" altLang="zh-TW" sz="2000" dirty="0"/>
              <a:t>Domestic quantity supplied increases to 30 units.</a:t>
            </a:r>
          </a:p>
          <a:p>
            <a:pPr lvl="1">
              <a:spcBef>
                <a:spcPts val="576"/>
              </a:spcBef>
              <a:defRPr sz="2000">
                <a:solidFill>
                  <a:srgbClr val="000000"/>
                </a:solidFill>
                <a:latin typeface="Garamond"/>
              </a:defRPr>
            </a:pPr>
            <a:r>
              <a:rPr lang="en-US" altLang="zh-TW" sz="2000" dirty="0"/>
              <a:t>Imports fall to 40 units (previously 60).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market approaches its closed economy (autarky) equilibrium.</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000" dirty="0"/>
          </a:p>
        </p:txBody>
      </p:sp>
      <p:pic>
        <p:nvPicPr>
          <p:cNvPr id="10" name="Picture 9">
            <a:extLst>
              <a:ext uri="{FF2B5EF4-FFF2-40B4-BE49-F238E27FC236}">
                <a16:creationId xmlns:a16="http://schemas.microsoft.com/office/drawing/2014/main" id="{0D79D8E4-9F2F-F0D3-5423-C5E235C18F09}"/>
              </a:ext>
            </a:extLst>
          </p:cNvPr>
          <p:cNvPicPr>
            <a:picLocks noChangeAspect="1"/>
          </p:cNvPicPr>
          <p:nvPr/>
        </p:nvPicPr>
        <p:blipFill>
          <a:blip r:embed="rId3"/>
          <a:srcRect/>
          <a:stretch/>
        </p:blipFill>
        <p:spPr>
          <a:xfrm>
            <a:off x="457198" y="1300900"/>
            <a:ext cx="4572000" cy="4572000"/>
          </a:xfrm>
          <a:prstGeom prst="rect">
            <a:avLst/>
          </a:prstGeom>
        </p:spPr>
      </p:pic>
      <p:pic>
        <p:nvPicPr>
          <p:cNvPr id="9" name="Picture 8" descr="A graph of a line&#10;&#10;AI-generated content may be incorrect.">
            <a:extLst>
              <a:ext uri="{FF2B5EF4-FFF2-40B4-BE49-F238E27FC236}">
                <a16:creationId xmlns:a16="http://schemas.microsoft.com/office/drawing/2014/main" id="{D85C3E9F-75EC-6510-AE09-3DD95845458D}"/>
              </a:ext>
            </a:extLst>
          </p:cNvPr>
          <p:cNvPicPr>
            <a:picLocks noChangeAspect="1"/>
          </p:cNvPicPr>
          <p:nvPr/>
        </p:nvPicPr>
        <p:blipFill>
          <a:blip r:embed="rId4"/>
          <a:stretch>
            <a:fillRect/>
          </a:stretch>
        </p:blipFill>
        <p:spPr>
          <a:xfrm>
            <a:off x="457199" y="1300900"/>
            <a:ext cx="4572000" cy="4572000"/>
          </a:xfrm>
          <a:prstGeom prst="rect">
            <a:avLst/>
          </a:prstGeom>
        </p:spPr>
      </p:pic>
      <p:pic>
        <p:nvPicPr>
          <p:cNvPr id="16" name="Picture 15" descr="A graph of a graph with colored lines&#10;&#10;AI-generated content may be incorrect.">
            <a:extLst>
              <a:ext uri="{FF2B5EF4-FFF2-40B4-BE49-F238E27FC236}">
                <a16:creationId xmlns:a16="http://schemas.microsoft.com/office/drawing/2014/main" id="{D7196F8E-7B3E-82B5-A3D9-AE4829DE50EA}"/>
              </a:ext>
            </a:extLst>
          </p:cNvPr>
          <p:cNvPicPr>
            <a:picLocks noChangeAspect="1"/>
          </p:cNvPicPr>
          <p:nvPr/>
        </p:nvPicPr>
        <p:blipFill>
          <a:blip r:embed="rId5"/>
          <a:stretch>
            <a:fillRect/>
          </a:stretch>
        </p:blipFill>
        <p:spPr>
          <a:xfrm>
            <a:off x="457199" y="1300900"/>
            <a:ext cx="4572000" cy="4572000"/>
          </a:xfrm>
          <a:prstGeom prst="rect">
            <a:avLst/>
          </a:prstGeom>
        </p:spPr>
      </p:pic>
    </p:spTree>
    <p:extLst>
      <p:ext uri="{BB962C8B-B14F-4D97-AF65-F5344CB8AC3E}">
        <p14:creationId xmlns:p14="http://schemas.microsoft.com/office/powerpoint/2010/main" val="39130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FB7C4-C453-4C60-D443-84083F5861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9A17953-E862-3922-DC3E-2AEC0CB1BE7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898A9B-E567-AB2E-6A69-D1C1B2A6D21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 on Imports: Consumers’ Loss</a:t>
            </a:r>
          </a:p>
        </p:txBody>
      </p:sp>
      <p:sp>
        <p:nvSpPr>
          <p:cNvPr id="5" name="Rectangle 4">
            <a:extLst>
              <a:ext uri="{FF2B5EF4-FFF2-40B4-BE49-F238E27FC236}">
                <a16:creationId xmlns:a16="http://schemas.microsoft.com/office/drawing/2014/main" id="{C5896D04-DC98-1D21-FBAD-9AB78911CA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2340092-E5C3-F5FF-389D-5234603FF69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8424B00-A83C-F0D5-4645-BB870112129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F0FE8C39-DD20-138F-BCF0-63D6B7EF8E49}"/>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Let’s examine the welfare implications of tariffs.</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Consumer Surplus:</a:t>
            </a:r>
          </a:p>
          <a:p>
            <a:pPr lvl="1">
              <a:spcBef>
                <a:spcPts val="576"/>
              </a:spcBef>
              <a:defRPr sz="2000">
                <a:solidFill>
                  <a:srgbClr val="000000"/>
                </a:solidFill>
                <a:latin typeface="Garamond"/>
              </a:defRPr>
            </a:pPr>
            <a:r>
              <a:rPr lang="en-US" altLang="zh-TW" sz="2000" dirty="0"/>
              <a:t>Free Trade: A+B+C+D+E+F</a:t>
            </a:r>
          </a:p>
          <a:p>
            <a:pPr lvl="1">
              <a:spcBef>
                <a:spcPts val="576"/>
              </a:spcBef>
              <a:defRPr sz="2000">
                <a:solidFill>
                  <a:srgbClr val="000000"/>
                </a:solidFill>
                <a:latin typeface="Garamond"/>
              </a:defRPr>
            </a:pPr>
            <a:r>
              <a:rPr lang="en-US" altLang="zh-TW" sz="2000" dirty="0"/>
              <a:t>Tariffs: A+B</a:t>
            </a:r>
          </a:p>
          <a:p>
            <a:pPr lvl="1">
              <a:spcBef>
                <a:spcPts val="576"/>
              </a:spcBef>
              <a:defRPr sz="2000">
                <a:solidFill>
                  <a:srgbClr val="000000"/>
                </a:solidFill>
                <a:latin typeface="Garamond"/>
              </a:defRPr>
            </a:pPr>
            <a:r>
              <a:rPr lang="en-US" altLang="zh-TW" sz="2000" dirty="0"/>
              <a:t>Loss: C+D+E+F</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Tariffs make consumers worse off, because they now pay a higher price.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 portion of this loss is absorbed by the domestic producers.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000" dirty="0"/>
          </a:p>
        </p:txBody>
      </p:sp>
      <p:pic>
        <p:nvPicPr>
          <p:cNvPr id="10" name="Picture 9">
            <a:extLst>
              <a:ext uri="{FF2B5EF4-FFF2-40B4-BE49-F238E27FC236}">
                <a16:creationId xmlns:a16="http://schemas.microsoft.com/office/drawing/2014/main" id="{69BFE007-A6E2-F59F-B89F-E0C4D8878FCB}"/>
              </a:ext>
            </a:extLst>
          </p:cNvPr>
          <p:cNvPicPr>
            <a:picLocks noChangeAspect="1"/>
          </p:cNvPicPr>
          <p:nvPr/>
        </p:nvPicPr>
        <p:blipFill>
          <a:blip r:embed="rId2"/>
          <a:srcRect/>
          <a:stretch/>
        </p:blipFill>
        <p:spPr>
          <a:xfrm>
            <a:off x="457198" y="1300900"/>
            <a:ext cx="4572000" cy="4572000"/>
          </a:xfrm>
          <a:prstGeom prst="rect">
            <a:avLst/>
          </a:prstGeom>
        </p:spPr>
      </p:pic>
      <p:pic>
        <p:nvPicPr>
          <p:cNvPr id="9" name="Picture 8" descr="A graph of a line&#10;&#10;AI-generated content may be incorrect.">
            <a:extLst>
              <a:ext uri="{FF2B5EF4-FFF2-40B4-BE49-F238E27FC236}">
                <a16:creationId xmlns:a16="http://schemas.microsoft.com/office/drawing/2014/main" id="{FFEDE7C6-8E67-C554-F610-B1F46813C887}"/>
              </a:ext>
            </a:extLst>
          </p:cNvPr>
          <p:cNvPicPr>
            <a:picLocks noChangeAspect="1"/>
          </p:cNvPicPr>
          <p:nvPr/>
        </p:nvPicPr>
        <p:blipFill>
          <a:blip r:embed="rId3"/>
          <a:stretch>
            <a:fillRect/>
          </a:stretch>
        </p:blipFill>
        <p:spPr>
          <a:xfrm>
            <a:off x="457197" y="1300900"/>
            <a:ext cx="4572000" cy="4572000"/>
          </a:xfrm>
          <a:prstGeom prst="rect">
            <a:avLst/>
          </a:prstGeom>
        </p:spPr>
      </p:pic>
      <p:pic>
        <p:nvPicPr>
          <p:cNvPr id="12" name="Picture 11" descr="A graph of a line&#10;&#10;AI-generated content may be incorrect.">
            <a:extLst>
              <a:ext uri="{FF2B5EF4-FFF2-40B4-BE49-F238E27FC236}">
                <a16:creationId xmlns:a16="http://schemas.microsoft.com/office/drawing/2014/main" id="{565344CB-7214-60E7-3439-24ADB49296C8}"/>
              </a:ext>
            </a:extLst>
          </p:cNvPr>
          <p:cNvPicPr>
            <a:picLocks noChangeAspect="1"/>
          </p:cNvPicPr>
          <p:nvPr/>
        </p:nvPicPr>
        <p:blipFill>
          <a:blip r:embed="rId4"/>
          <a:stretch>
            <a:fillRect/>
          </a:stretch>
        </p:blipFill>
        <p:spPr>
          <a:xfrm>
            <a:off x="457196" y="1300900"/>
            <a:ext cx="4572000" cy="4572000"/>
          </a:xfrm>
          <a:prstGeom prst="rect">
            <a:avLst/>
          </a:prstGeom>
        </p:spPr>
      </p:pic>
      <p:pic>
        <p:nvPicPr>
          <p:cNvPr id="20" name="Picture 19" descr="A graph of a line with a red x and blue line&#10;&#10;AI-generated content may be incorrect.">
            <a:extLst>
              <a:ext uri="{FF2B5EF4-FFF2-40B4-BE49-F238E27FC236}">
                <a16:creationId xmlns:a16="http://schemas.microsoft.com/office/drawing/2014/main" id="{1FCE6B5A-8BA2-18BC-AE87-80D7783C1C42}"/>
              </a:ext>
            </a:extLst>
          </p:cNvPr>
          <p:cNvPicPr>
            <a:picLocks noChangeAspect="1"/>
          </p:cNvPicPr>
          <p:nvPr/>
        </p:nvPicPr>
        <p:blipFill>
          <a:blip r:embed="rId5"/>
          <a:stretch>
            <a:fillRect/>
          </a:stretch>
        </p:blipFill>
        <p:spPr>
          <a:xfrm>
            <a:off x="457195" y="1300900"/>
            <a:ext cx="4572000" cy="4572000"/>
          </a:xfrm>
          <a:prstGeom prst="rect">
            <a:avLst/>
          </a:prstGeom>
        </p:spPr>
      </p:pic>
    </p:spTree>
    <p:extLst>
      <p:ext uri="{BB962C8B-B14F-4D97-AF65-F5344CB8AC3E}">
        <p14:creationId xmlns:p14="http://schemas.microsoft.com/office/powerpoint/2010/main" val="30760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258F8-4A9B-407E-711A-29C22284995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4A31620-AFF8-6589-490A-F9FEE605458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0F4E9-6499-BD9E-258E-8F1B7400CA0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Global Trade</a:t>
            </a:r>
          </a:p>
        </p:txBody>
      </p:sp>
      <p:sp>
        <p:nvSpPr>
          <p:cNvPr id="5" name="Rectangle 4">
            <a:extLst>
              <a:ext uri="{FF2B5EF4-FFF2-40B4-BE49-F238E27FC236}">
                <a16:creationId xmlns:a16="http://schemas.microsoft.com/office/drawing/2014/main" id="{E8CE63C6-0B60-7662-A94C-C7E95FFD654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843CA9C-C808-89AA-7464-9C08DC3ED8F9}"/>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ED17DCE-114B-A3CA-9B5C-FB535D68184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16FB5C9C-BE5F-04BE-B14C-D0C1D556D717}"/>
              </a:ext>
            </a:extLst>
          </p:cNvPr>
          <p:cNvSpPr>
            <a:spLocks noGrp="1"/>
          </p:cNvSpPr>
          <p:nvPr>
            <p:ph idx="1"/>
          </p:nvPr>
        </p:nvSpPr>
        <p:spPr>
          <a:xfrm>
            <a:off x="4271853" y="1300900"/>
            <a:ext cx="7375201" cy="5081046"/>
          </a:xfrm>
        </p:spPr>
        <p:txBody>
          <a:bodyPr>
            <a:normAutofit/>
          </a:bodyPr>
          <a:lstStyle/>
          <a:p>
            <a:pPr>
              <a:spcBef>
                <a:spcPts val="576"/>
              </a:spcBef>
              <a:defRPr sz="2000">
                <a:solidFill>
                  <a:srgbClr val="000000"/>
                </a:solidFill>
                <a:latin typeface="Garamond"/>
              </a:defRPr>
            </a:pPr>
            <a:r>
              <a:rPr lang="en-US" altLang="zh-TW" sz="2400" dirty="0"/>
              <a:t>Global trade reached $33 trillion in 2024, according to the World Trade Organization.</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This figure is roughly 43 times the level recorded in 1950.</a:t>
            </a:r>
          </a:p>
          <a:p>
            <a:pPr marL="1371600" lvl="3" indent="0">
              <a:spcBef>
                <a:spcPts val="576"/>
              </a:spcBef>
              <a:buNone/>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average value of exports as a share of a country’s GDP is now about 25 percent.</a:t>
            </a:r>
          </a:p>
          <a:p>
            <a:pPr lvl="1">
              <a:spcBef>
                <a:spcPts val="576"/>
              </a:spcBef>
              <a:defRPr sz="2000">
                <a:solidFill>
                  <a:srgbClr val="000000"/>
                </a:solidFill>
                <a:latin typeface="Garamond"/>
              </a:defRPr>
            </a:pPr>
            <a:r>
              <a:rPr lang="en-US" altLang="zh-TW" sz="2000" dirty="0"/>
              <a:t>For the U.S, exports account for roughly 12 percent of GDP.</a:t>
            </a:r>
          </a:p>
          <a:p>
            <a:pPr lvl="1">
              <a:spcBef>
                <a:spcPts val="576"/>
              </a:spcBef>
              <a:defRPr sz="2000">
                <a:solidFill>
                  <a:srgbClr val="000000"/>
                </a:solidFill>
                <a:latin typeface="Garamond"/>
              </a:defRPr>
            </a:pPr>
            <a:r>
              <a:rPr lang="en-US" altLang="zh-TW" sz="2000" dirty="0"/>
              <a:t>For more export-oriented economies such as Vietnam, that figure is closer to 40 percent.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Trade has become central to global prosperity, amplifying both its gains and vulnerabilities.</a:t>
            </a:r>
          </a:p>
        </p:txBody>
      </p:sp>
      <p:pic>
        <p:nvPicPr>
          <p:cNvPr id="10" name="Picture 2" descr="No photo description available.">
            <a:extLst>
              <a:ext uri="{FF2B5EF4-FFF2-40B4-BE49-F238E27FC236}">
                <a16:creationId xmlns:a16="http://schemas.microsoft.com/office/drawing/2014/main" id="{CF1A364C-9E97-4FC6-8C96-DE8A00C9AB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27532"/>
            <a:ext cx="365654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DE055-A6B1-23BC-3C26-BCA03459454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D233CF0-2377-D021-1072-E41135CC292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0B2ED7-A806-AB2B-0059-849AC9192BA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 on Imports: Producers’ Gain</a:t>
            </a:r>
          </a:p>
        </p:txBody>
      </p:sp>
      <p:sp>
        <p:nvSpPr>
          <p:cNvPr id="5" name="Rectangle 4">
            <a:extLst>
              <a:ext uri="{FF2B5EF4-FFF2-40B4-BE49-F238E27FC236}">
                <a16:creationId xmlns:a16="http://schemas.microsoft.com/office/drawing/2014/main" id="{116C32D3-4C4B-4208-04F7-42A187D0F8B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1927242-EDB5-23ED-D88D-C17A5DBF055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CA3285D-4BEC-B26F-E2C5-DF52EB0568E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13ACCC44-FEF6-A78F-972A-FC71193DBF67}"/>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Producer Surplus:</a:t>
            </a:r>
          </a:p>
          <a:p>
            <a:pPr lvl="1">
              <a:spcBef>
                <a:spcPts val="576"/>
              </a:spcBef>
              <a:defRPr sz="2000">
                <a:solidFill>
                  <a:srgbClr val="000000"/>
                </a:solidFill>
                <a:latin typeface="Garamond"/>
              </a:defRPr>
            </a:pPr>
            <a:r>
              <a:rPr lang="en-US" altLang="zh-TW" sz="2000" dirty="0"/>
              <a:t>Free Trade: G</a:t>
            </a:r>
          </a:p>
          <a:p>
            <a:pPr lvl="1">
              <a:spcBef>
                <a:spcPts val="576"/>
              </a:spcBef>
              <a:defRPr sz="2000">
                <a:solidFill>
                  <a:srgbClr val="000000"/>
                </a:solidFill>
                <a:latin typeface="Garamond"/>
              </a:defRPr>
            </a:pPr>
            <a:r>
              <a:rPr lang="en-US" altLang="zh-TW" sz="2000" dirty="0"/>
              <a:t>Tariffs: C+G</a:t>
            </a:r>
          </a:p>
          <a:p>
            <a:pPr lvl="1">
              <a:spcBef>
                <a:spcPts val="576"/>
              </a:spcBef>
              <a:defRPr sz="2000">
                <a:solidFill>
                  <a:srgbClr val="000000"/>
                </a:solidFill>
                <a:latin typeface="Garamond"/>
              </a:defRPr>
            </a:pPr>
            <a:r>
              <a:rPr lang="en-US" altLang="zh-TW" sz="2000" dirty="0"/>
              <a:t>Gain: C</a:t>
            </a:r>
          </a:p>
          <a:p>
            <a:pPr lvl="1">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Tariffs benefit domestic producers, because they can sell at  a higher price.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domestic producers’ gains come from the loss in consumers’ surplus.</a:t>
            </a:r>
          </a:p>
          <a:p>
            <a:pPr lvl="1">
              <a:spcBef>
                <a:spcPts val="576"/>
              </a:spcBef>
              <a:defRPr sz="2000">
                <a:solidFill>
                  <a:srgbClr val="000000"/>
                </a:solidFill>
                <a:latin typeface="Garamond"/>
              </a:defRPr>
            </a:pPr>
            <a:r>
              <a:rPr lang="en-US" altLang="zh-TW" sz="2000" dirty="0"/>
              <a:t>Loss in CS: C+D+E+F</a:t>
            </a:r>
          </a:p>
          <a:p>
            <a:pPr lvl="1">
              <a:spcBef>
                <a:spcPts val="576"/>
              </a:spcBef>
              <a:defRPr sz="2000">
                <a:solidFill>
                  <a:srgbClr val="000000"/>
                </a:solidFill>
                <a:latin typeface="Garamond"/>
              </a:defRPr>
            </a:pPr>
            <a:r>
              <a:rPr lang="en-US" altLang="zh-TW" sz="2000" dirty="0"/>
              <a:t>Gain in PS: C</a:t>
            </a:r>
            <a:endParaRPr lang="en-US" altLang="zh-TW" sz="2400" dirty="0"/>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000" dirty="0"/>
          </a:p>
        </p:txBody>
      </p:sp>
      <p:pic>
        <p:nvPicPr>
          <p:cNvPr id="10" name="Picture 9">
            <a:extLst>
              <a:ext uri="{FF2B5EF4-FFF2-40B4-BE49-F238E27FC236}">
                <a16:creationId xmlns:a16="http://schemas.microsoft.com/office/drawing/2014/main" id="{3E30A56D-8009-BE97-54DF-2F561C5D1906}"/>
              </a:ext>
            </a:extLst>
          </p:cNvPr>
          <p:cNvPicPr>
            <a:picLocks noChangeAspect="1"/>
          </p:cNvPicPr>
          <p:nvPr/>
        </p:nvPicPr>
        <p:blipFill>
          <a:blip r:embed="rId2"/>
          <a:srcRect/>
          <a:stretch/>
        </p:blipFill>
        <p:spPr>
          <a:xfrm>
            <a:off x="457198" y="1300900"/>
            <a:ext cx="4572000" cy="4572000"/>
          </a:xfrm>
          <a:prstGeom prst="rect">
            <a:avLst/>
          </a:prstGeom>
        </p:spPr>
      </p:pic>
      <p:pic>
        <p:nvPicPr>
          <p:cNvPr id="11" name="Picture 10" descr="A graph of a line&#10;&#10;AI-generated content may be incorrect.">
            <a:extLst>
              <a:ext uri="{FF2B5EF4-FFF2-40B4-BE49-F238E27FC236}">
                <a16:creationId xmlns:a16="http://schemas.microsoft.com/office/drawing/2014/main" id="{08D2D4F3-C53D-C912-1C6F-D3953111FCBE}"/>
              </a:ext>
            </a:extLst>
          </p:cNvPr>
          <p:cNvPicPr>
            <a:picLocks noChangeAspect="1"/>
          </p:cNvPicPr>
          <p:nvPr/>
        </p:nvPicPr>
        <p:blipFill>
          <a:blip r:embed="rId3"/>
          <a:stretch>
            <a:fillRect/>
          </a:stretch>
        </p:blipFill>
        <p:spPr>
          <a:xfrm>
            <a:off x="457197" y="1300900"/>
            <a:ext cx="4572000" cy="4572000"/>
          </a:xfrm>
          <a:prstGeom prst="rect">
            <a:avLst/>
          </a:prstGeom>
        </p:spPr>
      </p:pic>
      <p:pic>
        <p:nvPicPr>
          <p:cNvPr id="14" name="Picture 13" descr="A graph of a line&#10;&#10;AI-generated content may be incorrect.">
            <a:extLst>
              <a:ext uri="{FF2B5EF4-FFF2-40B4-BE49-F238E27FC236}">
                <a16:creationId xmlns:a16="http://schemas.microsoft.com/office/drawing/2014/main" id="{9C76BBF1-7225-A5EE-29B3-82E13B358C06}"/>
              </a:ext>
            </a:extLst>
          </p:cNvPr>
          <p:cNvPicPr>
            <a:picLocks noChangeAspect="1"/>
          </p:cNvPicPr>
          <p:nvPr/>
        </p:nvPicPr>
        <p:blipFill>
          <a:blip r:embed="rId4"/>
          <a:stretch>
            <a:fillRect/>
          </a:stretch>
        </p:blipFill>
        <p:spPr>
          <a:xfrm>
            <a:off x="457196" y="1300900"/>
            <a:ext cx="4572000" cy="4572000"/>
          </a:xfrm>
          <a:prstGeom prst="rect">
            <a:avLst/>
          </a:prstGeom>
        </p:spPr>
      </p:pic>
      <p:pic>
        <p:nvPicPr>
          <p:cNvPr id="16" name="Picture 15" descr="A graph of a line&#10;&#10;AI-generated content may be incorrect.">
            <a:extLst>
              <a:ext uri="{FF2B5EF4-FFF2-40B4-BE49-F238E27FC236}">
                <a16:creationId xmlns:a16="http://schemas.microsoft.com/office/drawing/2014/main" id="{D6C40C56-33C2-ABA8-F760-61FC669A78D2}"/>
              </a:ext>
            </a:extLst>
          </p:cNvPr>
          <p:cNvPicPr>
            <a:picLocks noChangeAspect="1"/>
          </p:cNvPicPr>
          <p:nvPr/>
        </p:nvPicPr>
        <p:blipFill>
          <a:blip r:embed="rId5"/>
          <a:stretch>
            <a:fillRect/>
          </a:stretch>
        </p:blipFill>
        <p:spPr>
          <a:xfrm>
            <a:off x="457195" y="1300900"/>
            <a:ext cx="4572000" cy="4572000"/>
          </a:xfrm>
          <a:prstGeom prst="rect">
            <a:avLst/>
          </a:prstGeom>
        </p:spPr>
      </p:pic>
    </p:spTree>
    <p:extLst>
      <p:ext uri="{BB962C8B-B14F-4D97-AF65-F5344CB8AC3E}">
        <p14:creationId xmlns:p14="http://schemas.microsoft.com/office/powerpoint/2010/main" val="30337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BC820-FDEA-A653-3DC9-3CF9006717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408E25-2139-DEB1-B67E-C4B9C8CE2AF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6353E4-B62B-79B1-4E9E-ABCBC8615F1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 on Imports: Tariff Revenues</a:t>
            </a:r>
          </a:p>
        </p:txBody>
      </p:sp>
      <p:sp>
        <p:nvSpPr>
          <p:cNvPr id="5" name="Rectangle 4">
            <a:extLst>
              <a:ext uri="{FF2B5EF4-FFF2-40B4-BE49-F238E27FC236}">
                <a16:creationId xmlns:a16="http://schemas.microsoft.com/office/drawing/2014/main" id="{6AE2D0FA-CC3E-E5F1-7B02-A0381514E7C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2F68181-997C-E66A-E1B8-D7799756855A}"/>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CCEE0CEA-3F0E-47A5-ACAE-D0F5C0EE094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0D50CB5F-4978-83F2-C0DB-664606A7E5B5}"/>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The loss of D+E+F remains unaccounted for.</a:t>
            </a:r>
          </a:p>
          <a:p>
            <a:pPr lvl="1">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government’s revenue from enacting the tariff is the size of the tariff multiplied by units imported.</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the diagram, E represents the tariff revenue.</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Summary:</a:t>
            </a:r>
          </a:p>
          <a:p>
            <a:pPr lvl="1">
              <a:spcBef>
                <a:spcPts val="576"/>
              </a:spcBef>
              <a:defRPr sz="2000">
                <a:solidFill>
                  <a:srgbClr val="000000"/>
                </a:solidFill>
                <a:latin typeface="Garamond"/>
              </a:defRPr>
            </a:pPr>
            <a:r>
              <a:rPr lang="en-US" altLang="zh-TW" sz="2000" dirty="0"/>
              <a:t>The consumers lose C+D+E+F</a:t>
            </a:r>
          </a:p>
          <a:p>
            <a:pPr lvl="1">
              <a:spcBef>
                <a:spcPts val="576"/>
              </a:spcBef>
              <a:defRPr sz="2000">
                <a:solidFill>
                  <a:srgbClr val="000000"/>
                </a:solidFill>
                <a:latin typeface="Garamond"/>
              </a:defRPr>
            </a:pPr>
            <a:r>
              <a:rPr lang="en-US" altLang="zh-TW" sz="2000" dirty="0"/>
              <a:t>The producers absorb C</a:t>
            </a:r>
          </a:p>
          <a:p>
            <a:pPr lvl="1">
              <a:spcBef>
                <a:spcPts val="576"/>
              </a:spcBef>
              <a:defRPr sz="2000">
                <a:solidFill>
                  <a:srgbClr val="000000"/>
                </a:solidFill>
                <a:latin typeface="Garamond"/>
              </a:defRPr>
            </a:pPr>
            <a:r>
              <a:rPr lang="en-US" altLang="zh-TW" sz="2000" dirty="0"/>
              <a:t>The government absorbs E</a:t>
            </a:r>
          </a:p>
          <a:p>
            <a:pPr lvl="1">
              <a:spcBef>
                <a:spcPts val="576"/>
              </a:spcBef>
              <a:defRPr sz="2000">
                <a:solidFill>
                  <a:srgbClr val="000000"/>
                </a:solidFill>
                <a:latin typeface="Garamond"/>
              </a:defRPr>
            </a:pPr>
            <a:r>
              <a:rPr lang="en-US" altLang="zh-TW" sz="2000" dirty="0"/>
              <a:t>D+F is not absorbed by any other actor</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000" dirty="0"/>
          </a:p>
        </p:txBody>
      </p:sp>
      <p:pic>
        <p:nvPicPr>
          <p:cNvPr id="10" name="Picture 9">
            <a:extLst>
              <a:ext uri="{FF2B5EF4-FFF2-40B4-BE49-F238E27FC236}">
                <a16:creationId xmlns:a16="http://schemas.microsoft.com/office/drawing/2014/main" id="{42FEE3B6-D9BC-176E-0CE7-DBD09A25B781}"/>
              </a:ext>
            </a:extLst>
          </p:cNvPr>
          <p:cNvPicPr>
            <a:picLocks noChangeAspect="1"/>
          </p:cNvPicPr>
          <p:nvPr/>
        </p:nvPicPr>
        <p:blipFill>
          <a:blip r:embed="rId2"/>
          <a:srcRect/>
          <a:stretch/>
        </p:blipFill>
        <p:spPr>
          <a:xfrm>
            <a:off x="457198" y="1300900"/>
            <a:ext cx="4572000" cy="4572000"/>
          </a:xfrm>
          <a:prstGeom prst="rect">
            <a:avLst/>
          </a:prstGeom>
        </p:spPr>
      </p:pic>
      <p:pic>
        <p:nvPicPr>
          <p:cNvPr id="9" name="Picture 8" descr="A graph of a line with a red x and blue line&#10;&#10;AI-generated content may be incorrect.">
            <a:extLst>
              <a:ext uri="{FF2B5EF4-FFF2-40B4-BE49-F238E27FC236}">
                <a16:creationId xmlns:a16="http://schemas.microsoft.com/office/drawing/2014/main" id="{66D67893-E722-0453-9765-7961A3527AAD}"/>
              </a:ext>
            </a:extLst>
          </p:cNvPr>
          <p:cNvPicPr>
            <a:picLocks noChangeAspect="1"/>
          </p:cNvPicPr>
          <p:nvPr/>
        </p:nvPicPr>
        <p:blipFill>
          <a:blip r:embed="rId3"/>
          <a:stretch>
            <a:fillRect/>
          </a:stretch>
        </p:blipFill>
        <p:spPr>
          <a:xfrm>
            <a:off x="457197" y="1300900"/>
            <a:ext cx="4572000" cy="4572000"/>
          </a:xfrm>
          <a:prstGeom prst="rect">
            <a:avLst/>
          </a:prstGeom>
        </p:spPr>
      </p:pic>
      <p:pic>
        <p:nvPicPr>
          <p:cNvPr id="13" name="Picture 12" descr="A graph of a line&#10;&#10;AI-generated content may be incorrect.">
            <a:extLst>
              <a:ext uri="{FF2B5EF4-FFF2-40B4-BE49-F238E27FC236}">
                <a16:creationId xmlns:a16="http://schemas.microsoft.com/office/drawing/2014/main" id="{49A43F4C-5827-60EA-607E-C887287C81EE}"/>
              </a:ext>
            </a:extLst>
          </p:cNvPr>
          <p:cNvPicPr>
            <a:picLocks noChangeAspect="1"/>
          </p:cNvPicPr>
          <p:nvPr/>
        </p:nvPicPr>
        <p:blipFill>
          <a:blip r:embed="rId4"/>
          <a:stretch>
            <a:fillRect/>
          </a:stretch>
        </p:blipFill>
        <p:spPr>
          <a:xfrm>
            <a:off x="457199" y="1300900"/>
            <a:ext cx="4572000" cy="4572000"/>
          </a:xfrm>
          <a:prstGeom prst="rect">
            <a:avLst/>
          </a:prstGeom>
        </p:spPr>
      </p:pic>
    </p:spTree>
    <p:extLst>
      <p:ext uri="{BB962C8B-B14F-4D97-AF65-F5344CB8AC3E}">
        <p14:creationId xmlns:p14="http://schemas.microsoft.com/office/powerpoint/2010/main" val="34942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41DB0-A146-3F44-64B5-8B30CF7E72C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43A8C70-A32C-4847-E6F6-427AA514BAA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431F7-047C-2EBB-C716-642AE5806E5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 on Imports: Deadweight Loss</a:t>
            </a:r>
          </a:p>
        </p:txBody>
      </p:sp>
      <p:sp>
        <p:nvSpPr>
          <p:cNvPr id="5" name="Rectangle 4">
            <a:extLst>
              <a:ext uri="{FF2B5EF4-FFF2-40B4-BE49-F238E27FC236}">
                <a16:creationId xmlns:a16="http://schemas.microsoft.com/office/drawing/2014/main" id="{BFD67B56-9F31-E8AF-9537-4B132AE58FE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CBACF48-2312-6BC9-FC09-9B437979804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ED4BCC66-A40F-FB10-DE0C-9F6DD80F7EB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D13C811D-5AFE-AC7F-8326-66FC753C807D}"/>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The area D+F represents the Deadweight Loss (DWL) of tariffs.</a:t>
            </a:r>
          </a:p>
          <a:p>
            <a:pPr lvl="1">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Tariffs are taxes, taxes distort incentives, and this leads to DWL in the market.</a:t>
            </a:r>
          </a:p>
          <a:p>
            <a:pPr lvl="1">
              <a:spcBef>
                <a:spcPts val="576"/>
              </a:spcBef>
              <a:defRPr sz="2000">
                <a:solidFill>
                  <a:srgbClr val="000000"/>
                </a:solidFill>
                <a:latin typeface="Garamond"/>
              </a:defRPr>
            </a:pPr>
            <a:r>
              <a:rPr lang="en-US" altLang="zh-TW" sz="2000" dirty="0"/>
              <a:t>The tariff causes the economy to devote more resources to produce a good that could have been produced at a lower opportunity cost (Area D).</a:t>
            </a:r>
          </a:p>
          <a:p>
            <a:pPr lvl="1">
              <a:spcBef>
                <a:spcPts val="576"/>
              </a:spcBef>
              <a:defRPr sz="2000">
                <a:solidFill>
                  <a:srgbClr val="000000"/>
                </a:solidFill>
                <a:latin typeface="Garamond"/>
              </a:defRPr>
            </a:pPr>
            <a:r>
              <a:rPr lang="en-US" altLang="zh-TW" sz="2000" dirty="0"/>
              <a:t>The tariff also prices out some consumers, due to the increased price of said good (Area F).</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Overall, the welfare loss from the tariffs is greater than the welfare gain, so total surplus falls.</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000" dirty="0"/>
          </a:p>
        </p:txBody>
      </p:sp>
      <p:pic>
        <p:nvPicPr>
          <p:cNvPr id="10" name="Picture 9">
            <a:extLst>
              <a:ext uri="{FF2B5EF4-FFF2-40B4-BE49-F238E27FC236}">
                <a16:creationId xmlns:a16="http://schemas.microsoft.com/office/drawing/2014/main" id="{7AF99F5F-FB5D-8B44-9D55-6FA09D5B2E41}"/>
              </a:ext>
            </a:extLst>
          </p:cNvPr>
          <p:cNvPicPr>
            <a:picLocks noChangeAspect="1"/>
          </p:cNvPicPr>
          <p:nvPr/>
        </p:nvPicPr>
        <p:blipFill>
          <a:blip r:embed="rId2"/>
          <a:srcRect/>
          <a:stretch/>
        </p:blipFill>
        <p:spPr>
          <a:xfrm>
            <a:off x="457198" y="1300900"/>
            <a:ext cx="4572000" cy="4572000"/>
          </a:xfrm>
          <a:prstGeom prst="rect">
            <a:avLst/>
          </a:prstGeom>
        </p:spPr>
      </p:pic>
    </p:spTree>
    <p:extLst>
      <p:ext uri="{BB962C8B-B14F-4D97-AF65-F5344CB8AC3E}">
        <p14:creationId xmlns:p14="http://schemas.microsoft.com/office/powerpoint/2010/main" val="1104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4621A-45B0-BD44-ED52-6D83014EE0F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5E095F8-E085-3C2C-7931-E05BCA13655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C733F7-F875-B3FF-0C26-06112C6B479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Tariffs on Imports: A Summary</a:t>
            </a:r>
          </a:p>
        </p:txBody>
      </p:sp>
      <p:sp>
        <p:nvSpPr>
          <p:cNvPr id="5" name="Rectangle 4">
            <a:extLst>
              <a:ext uri="{FF2B5EF4-FFF2-40B4-BE49-F238E27FC236}">
                <a16:creationId xmlns:a16="http://schemas.microsoft.com/office/drawing/2014/main" id="{5D705503-0BDC-5AA1-57D9-AE54C08CA8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FF4FB5D-AC06-57B0-8FA3-1D9619A0299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37DFDE5-9932-DF53-E139-93069D06899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C2815601-F0B6-C111-1F43-C1ED9D0842D4}"/>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A quick summary of the welfare implications of tariffs is listed in the table below:</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marL="1371600" lvl="3" indent="0">
              <a:spcBef>
                <a:spcPts val="576"/>
              </a:spcBef>
              <a:buNone/>
              <a:defRPr sz="2000">
                <a:solidFill>
                  <a:srgbClr val="000000"/>
                </a:solidFill>
                <a:latin typeface="Garamond"/>
              </a:defRPr>
            </a:pPr>
            <a:endParaRPr lang="en-US" altLang="zh-TW" sz="1200" dirty="0"/>
          </a:p>
          <a:p>
            <a:pPr marL="0" indent="0">
              <a:spcBef>
                <a:spcPts val="576"/>
              </a:spcBef>
              <a:buNone/>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000" dirty="0"/>
          </a:p>
        </p:txBody>
      </p:sp>
      <p:pic>
        <p:nvPicPr>
          <p:cNvPr id="10" name="Picture 9">
            <a:extLst>
              <a:ext uri="{FF2B5EF4-FFF2-40B4-BE49-F238E27FC236}">
                <a16:creationId xmlns:a16="http://schemas.microsoft.com/office/drawing/2014/main" id="{3A2BE9A1-16A0-3170-1E97-F972E517BE2B}"/>
              </a:ext>
            </a:extLst>
          </p:cNvPr>
          <p:cNvPicPr>
            <a:picLocks noChangeAspect="1"/>
          </p:cNvPicPr>
          <p:nvPr/>
        </p:nvPicPr>
        <p:blipFill>
          <a:blip r:embed="rId2"/>
          <a:srcRect/>
          <a:stretch/>
        </p:blipFill>
        <p:spPr>
          <a:xfrm>
            <a:off x="457198" y="1300900"/>
            <a:ext cx="4572000" cy="4572000"/>
          </a:xfrm>
          <a:prstGeom prst="rect">
            <a:avLst/>
          </a:prstGeom>
        </p:spPr>
      </p:pic>
      <p:graphicFrame>
        <p:nvGraphicFramePr>
          <p:cNvPr id="8" name="Table 7">
            <a:extLst>
              <a:ext uri="{FF2B5EF4-FFF2-40B4-BE49-F238E27FC236}">
                <a16:creationId xmlns:a16="http://schemas.microsoft.com/office/drawing/2014/main" id="{A78B6A32-8831-F294-1848-7B21C223E3BB}"/>
              </a:ext>
            </a:extLst>
          </p:cNvPr>
          <p:cNvGraphicFramePr>
            <a:graphicFrameLocks noGrp="1"/>
          </p:cNvGraphicFramePr>
          <p:nvPr>
            <p:extLst>
              <p:ext uri="{D42A27DB-BD31-4B8C-83A1-F6EECF244321}">
                <p14:modId xmlns:p14="http://schemas.microsoft.com/office/powerpoint/2010/main" val="2483524004"/>
              </p:ext>
            </p:extLst>
          </p:nvPr>
        </p:nvGraphicFramePr>
        <p:xfrm>
          <a:off x="5029197" y="2128479"/>
          <a:ext cx="6702428" cy="1854200"/>
        </p:xfrm>
        <a:graphic>
          <a:graphicData uri="http://schemas.openxmlformats.org/drawingml/2006/table">
            <a:tbl>
              <a:tblPr firstRow="1" bandRow="1">
                <a:tableStyleId>{5C22544A-7EE6-4342-B048-85BDC9FD1C3A}</a:tableStyleId>
              </a:tblPr>
              <a:tblGrid>
                <a:gridCol w="1431143">
                  <a:extLst>
                    <a:ext uri="{9D8B030D-6E8A-4147-A177-3AD203B41FA5}">
                      <a16:colId xmlns:a16="http://schemas.microsoft.com/office/drawing/2014/main" val="3598937401"/>
                    </a:ext>
                  </a:extLst>
                </a:gridCol>
                <a:gridCol w="2361945">
                  <a:extLst>
                    <a:ext uri="{9D8B030D-6E8A-4147-A177-3AD203B41FA5}">
                      <a16:colId xmlns:a16="http://schemas.microsoft.com/office/drawing/2014/main" val="2169659597"/>
                    </a:ext>
                  </a:extLst>
                </a:gridCol>
                <a:gridCol w="1715575">
                  <a:extLst>
                    <a:ext uri="{9D8B030D-6E8A-4147-A177-3AD203B41FA5}">
                      <a16:colId xmlns:a16="http://schemas.microsoft.com/office/drawing/2014/main" val="1751646114"/>
                    </a:ext>
                  </a:extLst>
                </a:gridCol>
                <a:gridCol w="1193765">
                  <a:extLst>
                    <a:ext uri="{9D8B030D-6E8A-4147-A177-3AD203B41FA5}">
                      <a16:colId xmlns:a16="http://schemas.microsoft.com/office/drawing/2014/main" val="1989637859"/>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r>
                        <a:rPr lang="en-US" dirty="0">
                          <a:latin typeface="Garamond" panose="02020404030301010803" pitchFamily="18" charset="0"/>
                        </a:rPr>
                        <a:t>Free Trade</a:t>
                      </a:r>
                    </a:p>
                  </a:txBody>
                  <a:tcPr>
                    <a:solidFill>
                      <a:srgbClr val="77122C"/>
                    </a:solidFill>
                  </a:tcPr>
                </a:tc>
                <a:tc>
                  <a:txBody>
                    <a:bodyPr/>
                    <a:lstStyle/>
                    <a:p>
                      <a:pPr algn="ctr"/>
                      <a:r>
                        <a:rPr lang="en-US" dirty="0">
                          <a:latin typeface="Garamond" panose="02020404030301010803" pitchFamily="18" charset="0"/>
                        </a:rPr>
                        <a:t>With Tariffs</a:t>
                      </a:r>
                    </a:p>
                  </a:txBody>
                  <a:tcPr>
                    <a:solidFill>
                      <a:srgbClr val="77122C"/>
                    </a:solidFill>
                  </a:tcPr>
                </a:tc>
                <a:tc>
                  <a:txBody>
                    <a:bodyPr/>
                    <a:lstStyle/>
                    <a:p>
                      <a:pPr algn="ctr"/>
                      <a:r>
                        <a:rPr lang="en-US" dirty="0">
                          <a:latin typeface="Garamond" panose="02020404030301010803" pitchFamily="18" charset="0"/>
                        </a:rPr>
                        <a:t>Change</a:t>
                      </a:r>
                    </a:p>
                  </a:txBody>
                  <a:tcPr>
                    <a:solidFill>
                      <a:srgbClr val="77122C"/>
                    </a:solidFill>
                  </a:tcPr>
                </a:tc>
                <a:extLst>
                  <a:ext uri="{0D108BD9-81ED-4DB2-BD59-A6C34878D82A}">
                    <a16:rowId xmlns:a16="http://schemas.microsoft.com/office/drawing/2014/main" val="227903503"/>
                  </a:ext>
                </a:extLst>
              </a:tr>
              <a:tr h="370840">
                <a:tc>
                  <a:txBody>
                    <a:bodyPr/>
                    <a:lstStyle/>
                    <a:p>
                      <a:pPr algn="ctr"/>
                      <a:r>
                        <a:rPr lang="en-US" dirty="0">
                          <a:latin typeface="Garamond" panose="02020404030301010803" pitchFamily="18" charset="0"/>
                        </a:rPr>
                        <a:t>CS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2851790981"/>
                  </a:ext>
                </a:extLst>
              </a:tr>
              <a:tr h="370840">
                <a:tc>
                  <a:txBody>
                    <a:bodyPr/>
                    <a:lstStyle/>
                    <a:p>
                      <a:pPr algn="ctr"/>
                      <a:r>
                        <a:rPr lang="en-US" dirty="0">
                          <a:latin typeface="Garamond" panose="02020404030301010803" pitchFamily="18" charset="0"/>
                        </a:rPr>
                        <a:t>PS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1423068346"/>
                  </a:ext>
                </a:extLst>
              </a:tr>
              <a:tr h="370840">
                <a:tc>
                  <a:txBody>
                    <a:bodyPr/>
                    <a:lstStyle/>
                    <a:p>
                      <a:pPr algn="ctr"/>
                      <a:r>
                        <a:rPr lang="en-US" dirty="0">
                          <a:latin typeface="Garamond" panose="02020404030301010803" pitchFamily="18" charset="0"/>
                        </a:rPr>
                        <a:t>Tax Revenue</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1292987066"/>
                  </a:ext>
                </a:extLst>
              </a:tr>
              <a:tr h="370840">
                <a:tc>
                  <a:txBody>
                    <a:bodyPr/>
                    <a:lstStyle/>
                    <a:p>
                      <a:pPr algn="ctr"/>
                      <a:r>
                        <a:rPr lang="en-US" dirty="0">
                          <a:latin typeface="Garamond" panose="02020404030301010803" pitchFamily="18" charset="0"/>
                        </a:rPr>
                        <a:t>Total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3450253966"/>
                  </a:ext>
                </a:extLst>
              </a:tr>
            </a:tbl>
          </a:graphicData>
        </a:graphic>
      </p:graphicFrame>
      <p:graphicFrame>
        <p:nvGraphicFramePr>
          <p:cNvPr id="11" name="Table 10">
            <a:extLst>
              <a:ext uri="{FF2B5EF4-FFF2-40B4-BE49-F238E27FC236}">
                <a16:creationId xmlns:a16="http://schemas.microsoft.com/office/drawing/2014/main" id="{005AB5F5-A7B2-9081-D077-7755C52192B2}"/>
              </a:ext>
            </a:extLst>
          </p:cNvPr>
          <p:cNvGraphicFramePr>
            <a:graphicFrameLocks noGrp="1"/>
          </p:cNvGraphicFramePr>
          <p:nvPr>
            <p:extLst>
              <p:ext uri="{D42A27DB-BD31-4B8C-83A1-F6EECF244321}">
                <p14:modId xmlns:p14="http://schemas.microsoft.com/office/powerpoint/2010/main" val="1154727724"/>
              </p:ext>
            </p:extLst>
          </p:nvPr>
        </p:nvGraphicFramePr>
        <p:xfrm>
          <a:off x="5029195" y="2128479"/>
          <a:ext cx="6702428" cy="1854200"/>
        </p:xfrm>
        <a:graphic>
          <a:graphicData uri="http://schemas.openxmlformats.org/drawingml/2006/table">
            <a:tbl>
              <a:tblPr firstRow="1" bandRow="1">
                <a:tableStyleId>{5C22544A-7EE6-4342-B048-85BDC9FD1C3A}</a:tableStyleId>
              </a:tblPr>
              <a:tblGrid>
                <a:gridCol w="1431143">
                  <a:extLst>
                    <a:ext uri="{9D8B030D-6E8A-4147-A177-3AD203B41FA5}">
                      <a16:colId xmlns:a16="http://schemas.microsoft.com/office/drawing/2014/main" val="3598937401"/>
                    </a:ext>
                  </a:extLst>
                </a:gridCol>
                <a:gridCol w="2361945">
                  <a:extLst>
                    <a:ext uri="{9D8B030D-6E8A-4147-A177-3AD203B41FA5}">
                      <a16:colId xmlns:a16="http://schemas.microsoft.com/office/drawing/2014/main" val="2169659597"/>
                    </a:ext>
                  </a:extLst>
                </a:gridCol>
                <a:gridCol w="1715575">
                  <a:extLst>
                    <a:ext uri="{9D8B030D-6E8A-4147-A177-3AD203B41FA5}">
                      <a16:colId xmlns:a16="http://schemas.microsoft.com/office/drawing/2014/main" val="1751646114"/>
                    </a:ext>
                  </a:extLst>
                </a:gridCol>
                <a:gridCol w="1193765">
                  <a:extLst>
                    <a:ext uri="{9D8B030D-6E8A-4147-A177-3AD203B41FA5}">
                      <a16:colId xmlns:a16="http://schemas.microsoft.com/office/drawing/2014/main" val="1989637859"/>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r>
                        <a:rPr lang="en-US" dirty="0">
                          <a:latin typeface="Garamond" panose="02020404030301010803" pitchFamily="18" charset="0"/>
                        </a:rPr>
                        <a:t>Free Trade</a:t>
                      </a:r>
                    </a:p>
                  </a:txBody>
                  <a:tcPr>
                    <a:solidFill>
                      <a:srgbClr val="77122C"/>
                    </a:solidFill>
                  </a:tcPr>
                </a:tc>
                <a:tc>
                  <a:txBody>
                    <a:bodyPr/>
                    <a:lstStyle/>
                    <a:p>
                      <a:pPr algn="ctr"/>
                      <a:r>
                        <a:rPr lang="en-US" dirty="0">
                          <a:latin typeface="Garamond" panose="02020404030301010803" pitchFamily="18" charset="0"/>
                        </a:rPr>
                        <a:t>With Tariffs</a:t>
                      </a:r>
                    </a:p>
                  </a:txBody>
                  <a:tcPr>
                    <a:solidFill>
                      <a:srgbClr val="77122C"/>
                    </a:solidFill>
                  </a:tcPr>
                </a:tc>
                <a:tc>
                  <a:txBody>
                    <a:bodyPr/>
                    <a:lstStyle/>
                    <a:p>
                      <a:pPr algn="ctr"/>
                      <a:r>
                        <a:rPr lang="en-US" dirty="0">
                          <a:latin typeface="Garamond" panose="02020404030301010803" pitchFamily="18" charset="0"/>
                        </a:rPr>
                        <a:t>Change</a:t>
                      </a:r>
                    </a:p>
                  </a:txBody>
                  <a:tcPr>
                    <a:solidFill>
                      <a:srgbClr val="77122C"/>
                    </a:solidFill>
                  </a:tcPr>
                </a:tc>
                <a:extLst>
                  <a:ext uri="{0D108BD9-81ED-4DB2-BD59-A6C34878D82A}">
                    <a16:rowId xmlns:a16="http://schemas.microsoft.com/office/drawing/2014/main" val="227903503"/>
                  </a:ext>
                </a:extLst>
              </a:tr>
              <a:tr h="370840">
                <a:tc>
                  <a:txBody>
                    <a:bodyPr/>
                    <a:lstStyle/>
                    <a:p>
                      <a:pPr algn="ctr"/>
                      <a:r>
                        <a:rPr lang="en-US" dirty="0">
                          <a:latin typeface="Garamond" panose="02020404030301010803" pitchFamily="18" charset="0"/>
                        </a:rPr>
                        <a:t>CS</a:t>
                      </a:r>
                    </a:p>
                  </a:txBody>
                  <a:tcPr/>
                </a:tc>
                <a:tc>
                  <a:txBody>
                    <a:bodyPr/>
                    <a:lstStyle/>
                    <a:p>
                      <a:pPr algn="ctr"/>
                      <a:r>
                        <a:rPr lang="en-US" dirty="0">
                          <a:latin typeface="Garamond" panose="02020404030301010803" pitchFamily="18" charset="0"/>
                        </a:rPr>
                        <a:t>A+B+C+D+E+F</a:t>
                      </a:r>
                    </a:p>
                  </a:txBody>
                  <a:tcPr/>
                </a:tc>
                <a:tc>
                  <a:txBody>
                    <a:bodyPr/>
                    <a:lstStyle/>
                    <a:p>
                      <a:pPr algn="ctr"/>
                      <a:r>
                        <a:rPr lang="en-US" dirty="0">
                          <a:latin typeface="Garamond" panose="02020404030301010803" pitchFamily="18" charset="0"/>
                        </a:rPr>
                        <a:t>A+B</a:t>
                      </a:r>
                    </a:p>
                  </a:txBody>
                  <a:tcPr/>
                </a:tc>
                <a:tc>
                  <a:txBody>
                    <a:bodyPr/>
                    <a:lstStyle/>
                    <a:p>
                      <a:pPr algn="ctr"/>
                      <a:r>
                        <a:rPr lang="en-US" dirty="0">
                          <a:latin typeface="Garamond" panose="02020404030301010803" pitchFamily="18" charset="0"/>
                        </a:rPr>
                        <a:t>-C-D-E-F</a:t>
                      </a:r>
                    </a:p>
                  </a:txBody>
                  <a:tcPr/>
                </a:tc>
                <a:extLst>
                  <a:ext uri="{0D108BD9-81ED-4DB2-BD59-A6C34878D82A}">
                    <a16:rowId xmlns:a16="http://schemas.microsoft.com/office/drawing/2014/main" val="2851790981"/>
                  </a:ext>
                </a:extLst>
              </a:tr>
              <a:tr h="370840">
                <a:tc>
                  <a:txBody>
                    <a:bodyPr/>
                    <a:lstStyle/>
                    <a:p>
                      <a:pPr algn="ctr"/>
                      <a:r>
                        <a:rPr lang="en-US" dirty="0">
                          <a:latin typeface="Garamond" panose="02020404030301010803" pitchFamily="18" charset="0"/>
                        </a:rPr>
                        <a:t>PS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1423068346"/>
                  </a:ext>
                </a:extLst>
              </a:tr>
              <a:tr h="370840">
                <a:tc>
                  <a:txBody>
                    <a:bodyPr/>
                    <a:lstStyle/>
                    <a:p>
                      <a:pPr algn="ctr"/>
                      <a:r>
                        <a:rPr lang="en-US" dirty="0">
                          <a:latin typeface="Garamond" panose="02020404030301010803" pitchFamily="18" charset="0"/>
                        </a:rPr>
                        <a:t>Tax Revenue</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1292987066"/>
                  </a:ext>
                </a:extLst>
              </a:tr>
              <a:tr h="370840">
                <a:tc>
                  <a:txBody>
                    <a:bodyPr/>
                    <a:lstStyle/>
                    <a:p>
                      <a:pPr algn="ctr"/>
                      <a:r>
                        <a:rPr lang="en-US" dirty="0">
                          <a:latin typeface="Garamond" panose="02020404030301010803" pitchFamily="18" charset="0"/>
                        </a:rPr>
                        <a:t>Total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3450253966"/>
                  </a:ext>
                </a:extLst>
              </a:tr>
            </a:tbl>
          </a:graphicData>
        </a:graphic>
      </p:graphicFrame>
      <p:graphicFrame>
        <p:nvGraphicFramePr>
          <p:cNvPr id="13" name="Table 12">
            <a:extLst>
              <a:ext uri="{FF2B5EF4-FFF2-40B4-BE49-F238E27FC236}">
                <a16:creationId xmlns:a16="http://schemas.microsoft.com/office/drawing/2014/main" id="{6B52D68C-27DB-44AC-74A8-2135AB3C669D}"/>
              </a:ext>
            </a:extLst>
          </p:cNvPr>
          <p:cNvGraphicFramePr>
            <a:graphicFrameLocks noGrp="1"/>
          </p:cNvGraphicFramePr>
          <p:nvPr>
            <p:extLst>
              <p:ext uri="{D42A27DB-BD31-4B8C-83A1-F6EECF244321}">
                <p14:modId xmlns:p14="http://schemas.microsoft.com/office/powerpoint/2010/main" val="202358491"/>
              </p:ext>
            </p:extLst>
          </p:nvPr>
        </p:nvGraphicFramePr>
        <p:xfrm>
          <a:off x="5029199" y="2128479"/>
          <a:ext cx="6702428" cy="1854200"/>
        </p:xfrm>
        <a:graphic>
          <a:graphicData uri="http://schemas.openxmlformats.org/drawingml/2006/table">
            <a:tbl>
              <a:tblPr firstRow="1" bandRow="1">
                <a:tableStyleId>{5C22544A-7EE6-4342-B048-85BDC9FD1C3A}</a:tableStyleId>
              </a:tblPr>
              <a:tblGrid>
                <a:gridCol w="1431143">
                  <a:extLst>
                    <a:ext uri="{9D8B030D-6E8A-4147-A177-3AD203B41FA5}">
                      <a16:colId xmlns:a16="http://schemas.microsoft.com/office/drawing/2014/main" val="3598937401"/>
                    </a:ext>
                  </a:extLst>
                </a:gridCol>
                <a:gridCol w="2361945">
                  <a:extLst>
                    <a:ext uri="{9D8B030D-6E8A-4147-A177-3AD203B41FA5}">
                      <a16:colId xmlns:a16="http://schemas.microsoft.com/office/drawing/2014/main" val="2169659597"/>
                    </a:ext>
                  </a:extLst>
                </a:gridCol>
                <a:gridCol w="1715575">
                  <a:extLst>
                    <a:ext uri="{9D8B030D-6E8A-4147-A177-3AD203B41FA5}">
                      <a16:colId xmlns:a16="http://schemas.microsoft.com/office/drawing/2014/main" val="1751646114"/>
                    </a:ext>
                  </a:extLst>
                </a:gridCol>
                <a:gridCol w="1193765">
                  <a:extLst>
                    <a:ext uri="{9D8B030D-6E8A-4147-A177-3AD203B41FA5}">
                      <a16:colId xmlns:a16="http://schemas.microsoft.com/office/drawing/2014/main" val="1989637859"/>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r>
                        <a:rPr lang="en-US" dirty="0">
                          <a:latin typeface="Garamond" panose="02020404030301010803" pitchFamily="18" charset="0"/>
                        </a:rPr>
                        <a:t>Free Trade</a:t>
                      </a:r>
                    </a:p>
                  </a:txBody>
                  <a:tcPr>
                    <a:solidFill>
                      <a:srgbClr val="77122C"/>
                    </a:solidFill>
                  </a:tcPr>
                </a:tc>
                <a:tc>
                  <a:txBody>
                    <a:bodyPr/>
                    <a:lstStyle/>
                    <a:p>
                      <a:pPr algn="ctr"/>
                      <a:r>
                        <a:rPr lang="en-US" dirty="0">
                          <a:latin typeface="Garamond" panose="02020404030301010803" pitchFamily="18" charset="0"/>
                        </a:rPr>
                        <a:t>With Tariffs</a:t>
                      </a:r>
                    </a:p>
                  </a:txBody>
                  <a:tcPr>
                    <a:solidFill>
                      <a:srgbClr val="77122C"/>
                    </a:solidFill>
                  </a:tcPr>
                </a:tc>
                <a:tc>
                  <a:txBody>
                    <a:bodyPr/>
                    <a:lstStyle/>
                    <a:p>
                      <a:pPr algn="ctr"/>
                      <a:r>
                        <a:rPr lang="en-US" dirty="0">
                          <a:latin typeface="Garamond" panose="02020404030301010803" pitchFamily="18" charset="0"/>
                        </a:rPr>
                        <a:t>Change</a:t>
                      </a:r>
                    </a:p>
                  </a:txBody>
                  <a:tcPr>
                    <a:solidFill>
                      <a:srgbClr val="77122C"/>
                    </a:solidFill>
                  </a:tcPr>
                </a:tc>
                <a:extLst>
                  <a:ext uri="{0D108BD9-81ED-4DB2-BD59-A6C34878D82A}">
                    <a16:rowId xmlns:a16="http://schemas.microsoft.com/office/drawing/2014/main" val="227903503"/>
                  </a:ext>
                </a:extLst>
              </a:tr>
              <a:tr h="370840">
                <a:tc>
                  <a:txBody>
                    <a:bodyPr/>
                    <a:lstStyle/>
                    <a:p>
                      <a:pPr algn="ctr"/>
                      <a:r>
                        <a:rPr lang="en-US" dirty="0">
                          <a:latin typeface="Garamond" panose="02020404030301010803" pitchFamily="18" charset="0"/>
                        </a:rPr>
                        <a:t>CS</a:t>
                      </a:r>
                    </a:p>
                  </a:txBody>
                  <a:tcPr/>
                </a:tc>
                <a:tc>
                  <a:txBody>
                    <a:bodyPr/>
                    <a:lstStyle/>
                    <a:p>
                      <a:pPr algn="ctr"/>
                      <a:r>
                        <a:rPr lang="en-US" dirty="0">
                          <a:latin typeface="Garamond" panose="02020404030301010803" pitchFamily="18" charset="0"/>
                        </a:rPr>
                        <a:t>A+B+C+D+E+F</a:t>
                      </a:r>
                    </a:p>
                  </a:txBody>
                  <a:tcPr/>
                </a:tc>
                <a:tc>
                  <a:txBody>
                    <a:bodyPr/>
                    <a:lstStyle/>
                    <a:p>
                      <a:pPr algn="ctr"/>
                      <a:r>
                        <a:rPr lang="en-US" dirty="0">
                          <a:latin typeface="Garamond" panose="02020404030301010803" pitchFamily="18" charset="0"/>
                        </a:rPr>
                        <a:t>A+B</a:t>
                      </a:r>
                    </a:p>
                  </a:txBody>
                  <a:tcPr/>
                </a:tc>
                <a:tc>
                  <a:txBody>
                    <a:bodyPr/>
                    <a:lstStyle/>
                    <a:p>
                      <a:pPr algn="ctr"/>
                      <a:r>
                        <a:rPr lang="en-US" dirty="0">
                          <a:latin typeface="Garamond" panose="02020404030301010803" pitchFamily="18" charset="0"/>
                        </a:rPr>
                        <a:t>-C-D-E-F</a:t>
                      </a:r>
                    </a:p>
                  </a:txBody>
                  <a:tcPr/>
                </a:tc>
                <a:extLst>
                  <a:ext uri="{0D108BD9-81ED-4DB2-BD59-A6C34878D82A}">
                    <a16:rowId xmlns:a16="http://schemas.microsoft.com/office/drawing/2014/main" val="2851790981"/>
                  </a:ext>
                </a:extLst>
              </a:tr>
              <a:tr h="370840">
                <a:tc>
                  <a:txBody>
                    <a:bodyPr/>
                    <a:lstStyle/>
                    <a:p>
                      <a:pPr algn="ctr"/>
                      <a:r>
                        <a:rPr lang="en-US" dirty="0">
                          <a:latin typeface="Garamond" panose="02020404030301010803" pitchFamily="18" charset="0"/>
                        </a:rPr>
                        <a:t>PS</a:t>
                      </a:r>
                    </a:p>
                  </a:txBody>
                  <a:tcPr/>
                </a:tc>
                <a:tc>
                  <a:txBody>
                    <a:bodyPr/>
                    <a:lstStyle/>
                    <a:p>
                      <a:pPr algn="ctr"/>
                      <a:r>
                        <a:rPr lang="en-US" dirty="0">
                          <a:latin typeface="Garamond" panose="02020404030301010803" pitchFamily="18" charset="0"/>
                        </a:rPr>
                        <a:t>G</a:t>
                      </a:r>
                    </a:p>
                  </a:txBody>
                  <a:tcPr/>
                </a:tc>
                <a:tc>
                  <a:txBody>
                    <a:bodyPr/>
                    <a:lstStyle/>
                    <a:p>
                      <a:pPr algn="ctr"/>
                      <a:r>
                        <a:rPr lang="en-US" dirty="0">
                          <a:latin typeface="Garamond" panose="02020404030301010803" pitchFamily="18" charset="0"/>
                        </a:rPr>
                        <a:t>C+G</a:t>
                      </a:r>
                    </a:p>
                  </a:txBody>
                  <a:tcPr/>
                </a:tc>
                <a:tc>
                  <a:txBody>
                    <a:bodyPr/>
                    <a:lstStyle/>
                    <a:p>
                      <a:pPr algn="ctr"/>
                      <a:r>
                        <a:rPr lang="en-US" dirty="0">
                          <a:latin typeface="Garamond" panose="02020404030301010803" pitchFamily="18" charset="0"/>
                        </a:rPr>
                        <a:t>+C</a:t>
                      </a:r>
                    </a:p>
                  </a:txBody>
                  <a:tcPr/>
                </a:tc>
                <a:extLst>
                  <a:ext uri="{0D108BD9-81ED-4DB2-BD59-A6C34878D82A}">
                    <a16:rowId xmlns:a16="http://schemas.microsoft.com/office/drawing/2014/main" val="1423068346"/>
                  </a:ext>
                </a:extLst>
              </a:tr>
              <a:tr h="370840">
                <a:tc>
                  <a:txBody>
                    <a:bodyPr/>
                    <a:lstStyle/>
                    <a:p>
                      <a:pPr algn="ctr"/>
                      <a:r>
                        <a:rPr lang="en-US" dirty="0">
                          <a:latin typeface="Garamond" panose="02020404030301010803" pitchFamily="18" charset="0"/>
                        </a:rPr>
                        <a:t>Tax Revenue</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1292987066"/>
                  </a:ext>
                </a:extLst>
              </a:tr>
              <a:tr h="370840">
                <a:tc>
                  <a:txBody>
                    <a:bodyPr/>
                    <a:lstStyle/>
                    <a:p>
                      <a:pPr algn="ctr"/>
                      <a:r>
                        <a:rPr lang="en-US" dirty="0">
                          <a:latin typeface="Garamond" panose="02020404030301010803" pitchFamily="18" charset="0"/>
                        </a:rPr>
                        <a:t>Total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3450253966"/>
                  </a:ext>
                </a:extLst>
              </a:tr>
            </a:tbl>
          </a:graphicData>
        </a:graphic>
      </p:graphicFrame>
      <p:graphicFrame>
        <p:nvGraphicFramePr>
          <p:cNvPr id="14" name="Table 13">
            <a:extLst>
              <a:ext uri="{FF2B5EF4-FFF2-40B4-BE49-F238E27FC236}">
                <a16:creationId xmlns:a16="http://schemas.microsoft.com/office/drawing/2014/main" id="{53DF8B62-00D1-6BA4-47AC-1C9B8381837B}"/>
              </a:ext>
            </a:extLst>
          </p:cNvPr>
          <p:cNvGraphicFramePr>
            <a:graphicFrameLocks noGrp="1"/>
          </p:cNvGraphicFramePr>
          <p:nvPr>
            <p:extLst>
              <p:ext uri="{D42A27DB-BD31-4B8C-83A1-F6EECF244321}">
                <p14:modId xmlns:p14="http://schemas.microsoft.com/office/powerpoint/2010/main" val="1216442406"/>
              </p:ext>
            </p:extLst>
          </p:nvPr>
        </p:nvGraphicFramePr>
        <p:xfrm>
          <a:off x="5029199" y="2123358"/>
          <a:ext cx="6702428" cy="1854200"/>
        </p:xfrm>
        <a:graphic>
          <a:graphicData uri="http://schemas.openxmlformats.org/drawingml/2006/table">
            <a:tbl>
              <a:tblPr firstRow="1" bandRow="1">
                <a:tableStyleId>{5C22544A-7EE6-4342-B048-85BDC9FD1C3A}</a:tableStyleId>
              </a:tblPr>
              <a:tblGrid>
                <a:gridCol w="1431143">
                  <a:extLst>
                    <a:ext uri="{9D8B030D-6E8A-4147-A177-3AD203B41FA5}">
                      <a16:colId xmlns:a16="http://schemas.microsoft.com/office/drawing/2014/main" val="3598937401"/>
                    </a:ext>
                  </a:extLst>
                </a:gridCol>
                <a:gridCol w="2361945">
                  <a:extLst>
                    <a:ext uri="{9D8B030D-6E8A-4147-A177-3AD203B41FA5}">
                      <a16:colId xmlns:a16="http://schemas.microsoft.com/office/drawing/2014/main" val="2169659597"/>
                    </a:ext>
                  </a:extLst>
                </a:gridCol>
                <a:gridCol w="1715575">
                  <a:extLst>
                    <a:ext uri="{9D8B030D-6E8A-4147-A177-3AD203B41FA5}">
                      <a16:colId xmlns:a16="http://schemas.microsoft.com/office/drawing/2014/main" val="1751646114"/>
                    </a:ext>
                  </a:extLst>
                </a:gridCol>
                <a:gridCol w="1193765">
                  <a:extLst>
                    <a:ext uri="{9D8B030D-6E8A-4147-A177-3AD203B41FA5}">
                      <a16:colId xmlns:a16="http://schemas.microsoft.com/office/drawing/2014/main" val="1989637859"/>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r>
                        <a:rPr lang="en-US" dirty="0">
                          <a:latin typeface="Garamond" panose="02020404030301010803" pitchFamily="18" charset="0"/>
                        </a:rPr>
                        <a:t>Free Trade</a:t>
                      </a:r>
                    </a:p>
                  </a:txBody>
                  <a:tcPr>
                    <a:solidFill>
                      <a:srgbClr val="77122C"/>
                    </a:solidFill>
                  </a:tcPr>
                </a:tc>
                <a:tc>
                  <a:txBody>
                    <a:bodyPr/>
                    <a:lstStyle/>
                    <a:p>
                      <a:pPr algn="ctr"/>
                      <a:r>
                        <a:rPr lang="en-US" dirty="0">
                          <a:latin typeface="Garamond" panose="02020404030301010803" pitchFamily="18" charset="0"/>
                        </a:rPr>
                        <a:t>With Tariffs</a:t>
                      </a:r>
                    </a:p>
                  </a:txBody>
                  <a:tcPr>
                    <a:solidFill>
                      <a:srgbClr val="77122C"/>
                    </a:solidFill>
                  </a:tcPr>
                </a:tc>
                <a:tc>
                  <a:txBody>
                    <a:bodyPr/>
                    <a:lstStyle/>
                    <a:p>
                      <a:pPr algn="ctr"/>
                      <a:r>
                        <a:rPr lang="en-US" dirty="0">
                          <a:latin typeface="Garamond" panose="02020404030301010803" pitchFamily="18" charset="0"/>
                        </a:rPr>
                        <a:t>Change</a:t>
                      </a:r>
                    </a:p>
                  </a:txBody>
                  <a:tcPr>
                    <a:solidFill>
                      <a:srgbClr val="77122C"/>
                    </a:solidFill>
                  </a:tcPr>
                </a:tc>
                <a:extLst>
                  <a:ext uri="{0D108BD9-81ED-4DB2-BD59-A6C34878D82A}">
                    <a16:rowId xmlns:a16="http://schemas.microsoft.com/office/drawing/2014/main" val="227903503"/>
                  </a:ext>
                </a:extLst>
              </a:tr>
              <a:tr h="370840">
                <a:tc>
                  <a:txBody>
                    <a:bodyPr/>
                    <a:lstStyle/>
                    <a:p>
                      <a:pPr algn="ctr"/>
                      <a:r>
                        <a:rPr lang="en-US" dirty="0">
                          <a:latin typeface="Garamond" panose="02020404030301010803" pitchFamily="18" charset="0"/>
                        </a:rPr>
                        <a:t>CS</a:t>
                      </a:r>
                    </a:p>
                  </a:txBody>
                  <a:tcPr/>
                </a:tc>
                <a:tc>
                  <a:txBody>
                    <a:bodyPr/>
                    <a:lstStyle/>
                    <a:p>
                      <a:pPr algn="ctr"/>
                      <a:r>
                        <a:rPr lang="en-US" dirty="0">
                          <a:latin typeface="Garamond" panose="02020404030301010803" pitchFamily="18" charset="0"/>
                        </a:rPr>
                        <a:t>A+B+C+D+E+F</a:t>
                      </a:r>
                    </a:p>
                  </a:txBody>
                  <a:tcPr/>
                </a:tc>
                <a:tc>
                  <a:txBody>
                    <a:bodyPr/>
                    <a:lstStyle/>
                    <a:p>
                      <a:pPr algn="ctr"/>
                      <a:r>
                        <a:rPr lang="en-US" dirty="0">
                          <a:latin typeface="Garamond" panose="02020404030301010803" pitchFamily="18" charset="0"/>
                        </a:rPr>
                        <a:t>A+B</a:t>
                      </a:r>
                    </a:p>
                  </a:txBody>
                  <a:tcPr/>
                </a:tc>
                <a:tc>
                  <a:txBody>
                    <a:bodyPr/>
                    <a:lstStyle/>
                    <a:p>
                      <a:pPr algn="ctr"/>
                      <a:r>
                        <a:rPr lang="en-US" dirty="0">
                          <a:latin typeface="Garamond" panose="02020404030301010803" pitchFamily="18" charset="0"/>
                        </a:rPr>
                        <a:t>-C-D-E-F</a:t>
                      </a:r>
                    </a:p>
                  </a:txBody>
                  <a:tcPr/>
                </a:tc>
                <a:extLst>
                  <a:ext uri="{0D108BD9-81ED-4DB2-BD59-A6C34878D82A}">
                    <a16:rowId xmlns:a16="http://schemas.microsoft.com/office/drawing/2014/main" val="2851790981"/>
                  </a:ext>
                </a:extLst>
              </a:tr>
              <a:tr h="370840">
                <a:tc>
                  <a:txBody>
                    <a:bodyPr/>
                    <a:lstStyle/>
                    <a:p>
                      <a:pPr algn="ctr"/>
                      <a:r>
                        <a:rPr lang="en-US" dirty="0">
                          <a:latin typeface="Garamond" panose="02020404030301010803" pitchFamily="18" charset="0"/>
                        </a:rPr>
                        <a:t>PS</a:t>
                      </a:r>
                    </a:p>
                  </a:txBody>
                  <a:tcPr/>
                </a:tc>
                <a:tc>
                  <a:txBody>
                    <a:bodyPr/>
                    <a:lstStyle/>
                    <a:p>
                      <a:pPr algn="ctr"/>
                      <a:r>
                        <a:rPr lang="en-US" dirty="0">
                          <a:latin typeface="Garamond" panose="02020404030301010803" pitchFamily="18" charset="0"/>
                        </a:rPr>
                        <a:t>G</a:t>
                      </a:r>
                    </a:p>
                  </a:txBody>
                  <a:tcPr/>
                </a:tc>
                <a:tc>
                  <a:txBody>
                    <a:bodyPr/>
                    <a:lstStyle/>
                    <a:p>
                      <a:pPr algn="ctr"/>
                      <a:r>
                        <a:rPr lang="en-US" dirty="0">
                          <a:latin typeface="Garamond" panose="02020404030301010803" pitchFamily="18" charset="0"/>
                        </a:rPr>
                        <a:t>C+G</a:t>
                      </a:r>
                    </a:p>
                  </a:txBody>
                  <a:tcPr/>
                </a:tc>
                <a:tc>
                  <a:txBody>
                    <a:bodyPr/>
                    <a:lstStyle/>
                    <a:p>
                      <a:pPr algn="ctr"/>
                      <a:r>
                        <a:rPr lang="en-US" dirty="0">
                          <a:latin typeface="Garamond" panose="02020404030301010803" pitchFamily="18" charset="0"/>
                        </a:rPr>
                        <a:t>+C</a:t>
                      </a:r>
                    </a:p>
                  </a:txBody>
                  <a:tcPr/>
                </a:tc>
                <a:extLst>
                  <a:ext uri="{0D108BD9-81ED-4DB2-BD59-A6C34878D82A}">
                    <a16:rowId xmlns:a16="http://schemas.microsoft.com/office/drawing/2014/main" val="1423068346"/>
                  </a:ext>
                </a:extLst>
              </a:tr>
              <a:tr h="370840">
                <a:tc>
                  <a:txBody>
                    <a:bodyPr/>
                    <a:lstStyle/>
                    <a:p>
                      <a:pPr algn="ctr"/>
                      <a:r>
                        <a:rPr lang="en-US" dirty="0">
                          <a:latin typeface="Garamond" panose="02020404030301010803" pitchFamily="18" charset="0"/>
                        </a:rPr>
                        <a:t>Tax Revenue</a:t>
                      </a:r>
                    </a:p>
                  </a:txBody>
                  <a:tcPr/>
                </a:tc>
                <a:tc>
                  <a:txBody>
                    <a:bodyPr/>
                    <a:lstStyle/>
                    <a:p>
                      <a:pPr algn="ctr"/>
                      <a:r>
                        <a:rPr lang="en-US" dirty="0">
                          <a:latin typeface="Garamond" panose="02020404030301010803" pitchFamily="18" charset="0"/>
                        </a:rPr>
                        <a:t>-</a:t>
                      </a:r>
                    </a:p>
                  </a:txBody>
                  <a:tcPr/>
                </a:tc>
                <a:tc>
                  <a:txBody>
                    <a:bodyPr/>
                    <a:lstStyle/>
                    <a:p>
                      <a:pPr algn="ctr"/>
                      <a:r>
                        <a:rPr lang="en-US" dirty="0">
                          <a:latin typeface="Garamond" panose="02020404030301010803" pitchFamily="18" charset="0"/>
                        </a:rPr>
                        <a:t>E</a:t>
                      </a:r>
                    </a:p>
                  </a:txBody>
                  <a:tcPr/>
                </a:tc>
                <a:tc>
                  <a:txBody>
                    <a:bodyPr/>
                    <a:lstStyle/>
                    <a:p>
                      <a:pPr algn="ctr"/>
                      <a:r>
                        <a:rPr lang="en-US">
                          <a:latin typeface="Garamond" panose="02020404030301010803" pitchFamily="18" charset="0"/>
                        </a:rPr>
                        <a:t>+E</a:t>
                      </a:r>
                      <a:endParaRPr lang="en-US" dirty="0">
                        <a:latin typeface="Garamond" panose="02020404030301010803" pitchFamily="18" charset="0"/>
                      </a:endParaRPr>
                    </a:p>
                  </a:txBody>
                  <a:tcPr/>
                </a:tc>
                <a:extLst>
                  <a:ext uri="{0D108BD9-81ED-4DB2-BD59-A6C34878D82A}">
                    <a16:rowId xmlns:a16="http://schemas.microsoft.com/office/drawing/2014/main" val="1292987066"/>
                  </a:ext>
                </a:extLst>
              </a:tr>
              <a:tr h="370840">
                <a:tc>
                  <a:txBody>
                    <a:bodyPr/>
                    <a:lstStyle/>
                    <a:p>
                      <a:pPr algn="ctr"/>
                      <a:r>
                        <a:rPr lang="en-US" dirty="0">
                          <a:latin typeface="Garamond" panose="02020404030301010803" pitchFamily="18" charset="0"/>
                        </a:rPr>
                        <a:t>Total Surplus</a:t>
                      </a: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tc>
                  <a:txBody>
                    <a:bodyPr/>
                    <a:lstStyle/>
                    <a:p>
                      <a:pPr algn="ctr"/>
                      <a:endParaRPr lang="en-US" dirty="0">
                        <a:latin typeface="Garamond" panose="02020404030301010803" pitchFamily="18" charset="0"/>
                      </a:endParaRPr>
                    </a:p>
                  </a:txBody>
                  <a:tcPr/>
                </a:tc>
                <a:extLst>
                  <a:ext uri="{0D108BD9-81ED-4DB2-BD59-A6C34878D82A}">
                    <a16:rowId xmlns:a16="http://schemas.microsoft.com/office/drawing/2014/main" val="3450253966"/>
                  </a:ext>
                </a:extLst>
              </a:tr>
            </a:tbl>
          </a:graphicData>
        </a:graphic>
      </p:graphicFrame>
      <p:graphicFrame>
        <p:nvGraphicFramePr>
          <p:cNvPr id="15" name="Table 14">
            <a:extLst>
              <a:ext uri="{FF2B5EF4-FFF2-40B4-BE49-F238E27FC236}">
                <a16:creationId xmlns:a16="http://schemas.microsoft.com/office/drawing/2014/main" id="{36A2BEC6-18FA-19F0-8948-88718DA63EF2}"/>
              </a:ext>
            </a:extLst>
          </p:cNvPr>
          <p:cNvGraphicFramePr>
            <a:graphicFrameLocks noGrp="1"/>
          </p:cNvGraphicFramePr>
          <p:nvPr>
            <p:extLst>
              <p:ext uri="{D42A27DB-BD31-4B8C-83A1-F6EECF244321}">
                <p14:modId xmlns:p14="http://schemas.microsoft.com/office/powerpoint/2010/main" val="971499561"/>
              </p:ext>
            </p:extLst>
          </p:nvPr>
        </p:nvGraphicFramePr>
        <p:xfrm>
          <a:off x="5029199" y="2123358"/>
          <a:ext cx="6702428" cy="1854200"/>
        </p:xfrm>
        <a:graphic>
          <a:graphicData uri="http://schemas.openxmlformats.org/drawingml/2006/table">
            <a:tbl>
              <a:tblPr firstRow="1" bandRow="1">
                <a:tableStyleId>{5C22544A-7EE6-4342-B048-85BDC9FD1C3A}</a:tableStyleId>
              </a:tblPr>
              <a:tblGrid>
                <a:gridCol w="1431143">
                  <a:extLst>
                    <a:ext uri="{9D8B030D-6E8A-4147-A177-3AD203B41FA5}">
                      <a16:colId xmlns:a16="http://schemas.microsoft.com/office/drawing/2014/main" val="3598937401"/>
                    </a:ext>
                  </a:extLst>
                </a:gridCol>
                <a:gridCol w="2361945">
                  <a:extLst>
                    <a:ext uri="{9D8B030D-6E8A-4147-A177-3AD203B41FA5}">
                      <a16:colId xmlns:a16="http://schemas.microsoft.com/office/drawing/2014/main" val="2169659597"/>
                    </a:ext>
                  </a:extLst>
                </a:gridCol>
                <a:gridCol w="1715575">
                  <a:extLst>
                    <a:ext uri="{9D8B030D-6E8A-4147-A177-3AD203B41FA5}">
                      <a16:colId xmlns:a16="http://schemas.microsoft.com/office/drawing/2014/main" val="1751646114"/>
                    </a:ext>
                  </a:extLst>
                </a:gridCol>
                <a:gridCol w="1193765">
                  <a:extLst>
                    <a:ext uri="{9D8B030D-6E8A-4147-A177-3AD203B41FA5}">
                      <a16:colId xmlns:a16="http://schemas.microsoft.com/office/drawing/2014/main" val="1989637859"/>
                    </a:ext>
                  </a:extLst>
                </a:gridCol>
              </a:tblGrid>
              <a:tr h="370840">
                <a:tc>
                  <a:txBody>
                    <a:bodyPr/>
                    <a:lstStyle/>
                    <a:p>
                      <a:pPr algn="ctr"/>
                      <a:endParaRPr lang="en-US" dirty="0">
                        <a:latin typeface="Garamond" panose="02020404030301010803" pitchFamily="18" charset="0"/>
                      </a:endParaRPr>
                    </a:p>
                  </a:txBody>
                  <a:tcPr>
                    <a:solidFill>
                      <a:srgbClr val="77122C"/>
                    </a:solidFill>
                  </a:tcPr>
                </a:tc>
                <a:tc>
                  <a:txBody>
                    <a:bodyPr/>
                    <a:lstStyle/>
                    <a:p>
                      <a:pPr algn="ctr"/>
                      <a:r>
                        <a:rPr lang="en-US" dirty="0">
                          <a:latin typeface="Garamond" panose="02020404030301010803" pitchFamily="18" charset="0"/>
                        </a:rPr>
                        <a:t>Free Trade</a:t>
                      </a:r>
                    </a:p>
                  </a:txBody>
                  <a:tcPr>
                    <a:solidFill>
                      <a:srgbClr val="77122C"/>
                    </a:solidFill>
                  </a:tcPr>
                </a:tc>
                <a:tc>
                  <a:txBody>
                    <a:bodyPr/>
                    <a:lstStyle/>
                    <a:p>
                      <a:pPr algn="ctr"/>
                      <a:r>
                        <a:rPr lang="en-US" dirty="0">
                          <a:latin typeface="Garamond" panose="02020404030301010803" pitchFamily="18" charset="0"/>
                        </a:rPr>
                        <a:t>With Tariffs</a:t>
                      </a:r>
                    </a:p>
                  </a:txBody>
                  <a:tcPr>
                    <a:solidFill>
                      <a:srgbClr val="77122C"/>
                    </a:solidFill>
                  </a:tcPr>
                </a:tc>
                <a:tc>
                  <a:txBody>
                    <a:bodyPr/>
                    <a:lstStyle/>
                    <a:p>
                      <a:pPr algn="ctr"/>
                      <a:r>
                        <a:rPr lang="en-US" dirty="0">
                          <a:latin typeface="Garamond" panose="02020404030301010803" pitchFamily="18" charset="0"/>
                        </a:rPr>
                        <a:t>Change</a:t>
                      </a:r>
                    </a:p>
                  </a:txBody>
                  <a:tcPr>
                    <a:solidFill>
                      <a:srgbClr val="77122C"/>
                    </a:solidFill>
                  </a:tcPr>
                </a:tc>
                <a:extLst>
                  <a:ext uri="{0D108BD9-81ED-4DB2-BD59-A6C34878D82A}">
                    <a16:rowId xmlns:a16="http://schemas.microsoft.com/office/drawing/2014/main" val="227903503"/>
                  </a:ext>
                </a:extLst>
              </a:tr>
              <a:tr h="370840">
                <a:tc>
                  <a:txBody>
                    <a:bodyPr/>
                    <a:lstStyle/>
                    <a:p>
                      <a:pPr algn="ctr"/>
                      <a:r>
                        <a:rPr lang="en-US" dirty="0">
                          <a:latin typeface="Garamond" panose="02020404030301010803" pitchFamily="18" charset="0"/>
                        </a:rPr>
                        <a:t>CS</a:t>
                      </a:r>
                    </a:p>
                  </a:txBody>
                  <a:tcPr/>
                </a:tc>
                <a:tc>
                  <a:txBody>
                    <a:bodyPr/>
                    <a:lstStyle/>
                    <a:p>
                      <a:pPr algn="ctr"/>
                      <a:r>
                        <a:rPr lang="en-US" dirty="0">
                          <a:latin typeface="Garamond" panose="02020404030301010803" pitchFamily="18" charset="0"/>
                        </a:rPr>
                        <a:t>A+B+C+D+E+F</a:t>
                      </a:r>
                    </a:p>
                  </a:txBody>
                  <a:tcPr/>
                </a:tc>
                <a:tc>
                  <a:txBody>
                    <a:bodyPr/>
                    <a:lstStyle/>
                    <a:p>
                      <a:pPr algn="ctr"/>
                      <a:r>
                        <a:rPr lang="en-US" dirty="0">
                          <a:latin typeface="Garamond" panose="02020404030301010803" pitchFamily="18" charset="0"/>
                        </a:rPr>
                        <a:t>A+B</a:t>
                      </a:r>
                    </a:p>
                  </a:txBody>
                  <a:tcPr/>
                </a:tc>
                <a:tc>
                  <a:txBody>
                    <a:bodyPr/>
                    <a:lstStyle/>
                    <a:p>
                      <a:pPr algn="ctr"/>
                      <a:r>
                        <a:rPr lang="en-US" dirty="0">
                          <a:latin typeface="Garamond" panose="02020404030301010803" pitchFamily="18" charset="0"/>
                        </a:rPr>
                        <a:t>-C-D-E-F</a:t>
                      </a:r>
                    </a:p>
                  </a:txBody>
                  <a:tcPr/>
                </a:tc>
                <a:extLst>
                  <a:ext uri="{0D108BD9-81ED-4DB2-BD59-A6C34878D82A}">
                    <a16:rowId xmlns:a16="http://schemas.microsoft.com/office/drawing/2014/main" val="2851790981"/>
                  </a:ext>
                </a:extLst>
              </a:tr>
              <a:tr h="370840">
                <a:tc>
                  <a:txBody>
                    <a:bodyPr/>
                    <a:lstStyle/>
                    <a:p>
                      <a:pPr algn="ctr"/>
                      <a:r>
                        <a:rPr lang="en-US" dirty="0">
                          <a:latin typeface="Garamond" panose="02020404030301010803" pitchFamily="18" charset="0"/>
                        </a:rPr>
                        <a:t>PS</a:t>
                      </a:r>
                    </a:p>
                  </a:txBody>
                  <a:tcPr/>
                </a:tc>
                <a:tc>
                  <a:txBody>
                    <a:bodyPr/>
                    <a:lstStyle/>
                    <a:p>
                      <a:pPr algn="ctr"/>
                      <a:r>
                        <a:rPr lang="en-US" dirty="0">
                          <a:latin typeface="Garamond" panose="02020404030301010803" pitchFamily="18" charset="0"/>
                        </a:rPr>
                        <a:t>G</a:t>
                      </a:r>
                    </a:p>
                  </a:txBody>
                  <a:tcPr/>
                </a:tc>
                <a:tc>
                  <a:txBody>
                    <a:bodyPr/>
                    <a:lstStyle/>
                    <a:p>
                      <a:pPr algn="ctr"/>
                      <a:r>
                        <a:rPr lang="en-US" dirty="0">
                          <a:latin typeface="Garamond" panose="02020404030301010803" pitchFamily="18" charset="0"/>
                        </a:rPr>
                        <a:t>C+G</a:t>
                      </a:r>
                    </a:p>
                  </a:txBody>
                  <a:tcPr/>
                </a:tc>
                <a:tc>
                  <a:txBody>
                    <a:bodyPr/>
                    <a:lstStyle/>
                    <a:p>
                      <a:pPr algn="ctr"/>
                      <a:r>
                        <a:rPr lang="en-US" dirty="0">
                          <a:latin typeface="Garamond" panose="02020404030301010803" pitchFamily="18" charset="0"/>
                        </a:rPr>
                        <a:t>+C</a:t>
                      </a:r>
                    </a:p>
                  </a:txBody>
                  <a:tcPr/>
                </a:tc>
                <a:extLst>
                  <a:ext uri="{0D108BD9-81ED-4DB2-BD59-A6C34878D82A}">
                    <a16:rowId xmlns:a16="http://schemas.microsoft.com/office/drawing/2014/main" val="1423068346"/>
                  </a:ext>
                </a:extLst>
              </a:tr>
              <a:tr h="370840">
                <a:tc>
                  <a:txBody>
                    <a:bodyPr/>
                    <a:lstStyle/>
                    <a:p>
                      <a:pPr algn="ctr"/>
                      <a:r>
                        <a:rPr lang="en-US" dirty="0">
                          <a:latin typeface="Garamond" panose="02020404030301010803" pitchFamily="18" charset="0"/>
                        </a:rPr>
                        <a:t>Tax Revenue</a:t>
                      </a:r>
                    </a:p>
                  </a:txBody>
                  <a:tcPr/>
                </a:tc>
                <a:tc>
                  <a:txBody>
                    <a:bodyPr/>
                    <a:lstStyle/>
                    <a:p>
                      <a:pPr algn="ctr"/>
                      <a:r>
                        <a:rPr lang="en-US" dirty="0">
                          <a:latin typeface="Garamond" panose="02020404030301010803" pitchFamily="18" charset="0"/>
                        </a:rPr>
                        <a:t>-</a:t>
                      </a:r>
                    </a:p>
                  </a:txBody>
                  <a:tcPr/>
                </a:tc>
                <a:tc>
                  <a:txBody>
                    <a:bodyPr/>
                    <a:lstStyle/>
                    <a:p>
                      <a:pPr algn="ctr"/>
                      <a:r>
                        <a:rPr lang="en-US" dirty="0">
                          <a:latin typeface="Garamond" panose="02020404030301010803" pitchFamily="18" charset="0"/>
                        </a:rPr>
                        <a:t>E</a:t>
                      </a:r>
                    </a:p>
                  </a:txBody>
                  <a:tcPr/>
                </a:tc>
                <a:tc>
                  <a:txBody>
                    <a:bodyPr/>
                    <a:lstStyle/>
                    <a:p>
                      <a:pPr algn="ctr"/>
                      <a:r>
                        <a:rPr lang="en-US">
                          <a:latin typeface="Garamond" panose="02020404030301010803" pitchFamily="18" charset="0"/>
                        </a:rPr>
                        <a:t>+E</a:t>
                      </a:r>
                      <a:endParaRPr lang="en-US" dirty="0">
                        <a:latin typeface="Garamond" panose="02020404030301010803" pitchFamily="18" charset="0"/>
                      </a:endParaRPr>
                    </a:p>
                  </a:txBody>
                  <a:tcPr/>
                </a:tc>
                <a:extLst>
                  <a:ext uri="{0D108BD9-81ED-4DB2-BD59-A6C34878D82A}">
                    <a16:rowId xmlns:a16="http://schemas.microsoft.com/office/drawing/2014/main" val="1292987066"/>
                  </a:ext>
                </a:extLst>
              </a:tr>
              <a:tr h="370840">
                <a:tc>
                  <a:txBody>
                    <a:bodyPr/>
                    <a:lstStyle/>
                    <a:p>
                      <a:pPr algn="ctr"/>
                      <a:r>
                        <a:rPr lang="en-US" dirty="0">
                          <a:latin typeface="Garamond" panose="02020404030301010803" pitchFamily="18" charset="0"/>
                        </a:rPr>
                        <a:t>Total Surplus</a:t>
                      </a:r>
                    </a:p>
                  </a:txBody>
                  <a:tcPr/>
                </a:tc>
                <a:tc>
                  <a:txBody>
                    <a:bodyPr/>
                    <a:lstStyle/>
                    <a:p>
                      <a:pPr algn="ctr"/>
                      <a:r>
                        <a:rPr lang="en-US" dirty="0">
                          <a:latin typeface="Garamond" panose="02020404030301010803" pitchFamily="18" charset="0"/>
                        </a:rPr>
                        <a:t>A+B+C+D+E+F+G</a:t>
                      </a:r>
                    </a:p>
                  </a:txBody>
                  <a:tcPr/>
                </a:tc>
                <a:tc>
                  <a:txBody>
                    <a:bodyPr/>
                    <a:lstStyle/>
                    <a:p>
                      <a:pPr algn="ctr"/>
                      <a:r>
                        <a:rPr lang="en-US" dirty="0">
                          <a:latin typeface="Garamond" panose="02020404030301010803" pitchFamily="18" charset="0"/>
                        </a:rPr>
                        <a:t>A+B+C+E+G</a:t>
                      </a:r>
                    </a:p>
                  </a:txBody>
                  <a:tcPr/>
                </a:tc>
                <a:tc>
                  <a:txBody>
                    <a:bodyPr/>
                    <a:lstStyle/>
                    <a:p>
                      <a:pPr algn="ctr"/>
                      <a:r>
                        <a:rPr lang="en-US" dirty="0">
                          <a:latin typeface="Garamond" panose="02020404030301010803" pitchFamily="18" charset="0"/>
                        </a:rPr>
                        <a:t>-D-F</a:t>
                      </a:r>
                    </a:p>
                  </a:txBody>
                  <a:tcPr/>
                </a:tc>
                <a:extLst>
                  <a:ext uri="{0D108BD9-81ED-4DB2-BD59-A6C34878D82A}">
                    <a16:rowId xmlns:a16="http://schemas.microsoft.com/office/drawing/2014/main" val="3450253966"/>
                  </a:ext>
                </a:extLst>
              </a:tr>
            </a:tbl>
          </a:graphicData>
        </a:graphic>
      </p:graphicFrame>
    </p:spTree>
    <p:extLst>
      <p:ext uri="{BB962C8B-B14F-4D97-AF65-F5344CB8AC3E}">
        <p14:creationId xmlns:p14="http://schemas.microsoft.com/office/powerpoint/2010/main" val="42129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5718F05A-9AEA-F06B-44FD-2D8F3C789D9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795A852-6A9D-B465-0A64-5AF8FF41F29A}"/>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Discussions on Trade</a:t>
            </a:r>
            <a:endParaRPr sz="4000" dirty="0">
              <a:solidFill>
                <a:schemeClr val="bg1"/>
              </a:solidFill>
            </a:endParaRPr>
          </a:p>
        </p:txBody>
      </p:sp>
    </p:spTree>
    <p:extLst>
      <p:ext uri="{BB962C8B-B14F-4D97-AF65-F5344CB8AC3E}">
        <p14:creationId xmlns:p14="http://schemas.microsoft.com/office/powerpoint/2010/main" val="1324246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D76F6-EDD0-4EC0-5817-D0BC33235FB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D35FCC-DEDD-9F13-6295-8F6C704EA4A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87C6-660D-13DA-03B7-4346E5C599B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Benefits of Trade</a:t>
            </a:r>
          </a:p>
        </p:txBody>
      </p:sp>
      <p:sp>
        <p:nvSpPr>
          <p:cNvPr id="5" name="Rectangle 4">
            <a:extLst>
              <a:ext uri="{FF2B5EF4-FFF2-40B4-BE49-F238E27FC236}">
                <a16:creationId xmlns:a16="http://schemas.microsoft.com/office/drawing/2014/main" id="{B464F540-EF80-090B-2974-E08885DC113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FFB7E0C-EFF6-519B-B808-549840EDCC1B}"/>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B75C5B11-0E14-76B6-1238-E1E124D8450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25</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CE0220A-BBE2-A4FE-60D9-80E8852F4D26}"/>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The primary benefits of trade come from the increased total surplus in the economy.</a:t>
            </a:r>
          </a:p>
          <a:p>
            <a:pPr lvl="1">
              <a:spcBef>
                <a:spcPts val="576"/>
              </a:spcBef>
              <a:defRPr sz="2000">
                <a:solidFill>
                  <a:srgbClr val="000000"/>
                </a:solidFill>
                <a:latin typeface="Garamond"/>
              </a:defRPr>
            </a:pPr>
            <a:r>
              <a:rPr lang="en-US" altLang="zh-TW" sz="2000" dirty="0"/>
              <a:t>When a country acts as an exporter, producer surplus increases substantially.</a:t>
            </a:r>
          </a:p>
          <a:p>
            <a:pPr lvl="1">
              <a:spcBef>
                <a:spcPts val="576"/>
              </a:spcBef>
              <a:defRPr sz="2000">
                <a:solidFill>
                  <a:srgbClr val="000000"/>
                </a:solidFill>
                <a:latin typeface="Garamond"/>
              </a:defRPr>
            </a:pPr>
            <a:r>
              <a:rPr lang="en-US" altLang="zh-TW" sz="2000" dirty="0"/>
              <a:t>When a country acts as an importer, consumer surplus increases substantially.</a:t>
            </a:r>
          </a:p>
          <a:p>
            <a:pPr lvl="1">
              <a:spcBef>
                <a:spcPts val="576"/>
              </a:spcBef>
              <a:defRPr sz="2000">
                <a:solidFill>
                  <a:srgbClr val="000000"/>
                </a:solidFill>
                <a:latin typeface="Garamond"/>
              </a:defRPr>
            </a:pPr>
            <a:r>
              <a:rPr lang="en-US" altLang="zh-TW" sz="2000" dirty="0"/>
              <a:t>Although there is a “losing side,” the total gains outweigh the losses in surplus.</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Trade increases the variety of goods available to domestic consumers:</a:t>
            </a:r>
          </a:p>
          <a:p>
            <a:pPr lvl="1">
              <a:spcBef>
                <a:spcPts val="576"/>
              </a:spcBef>
              <a:defRPr sz="2000">
                <a:solidFill>
                  <a:srgbClr val="000000"/>
                </a:solidFill>
                <a:latin typeface="Garamond"/>
              </a:defRPr>
            </a:pPr>
            <a:r>
              <a:rPr lang="en-US" altLang="zh-TW" sz="2000" dirty="0"/>
              <a:t>For example, people in Finland consume the most coffee per capita, yet Finland produces none.</a:t>
            </a:r>
          </a:p>
          <a:p>
            <a:pPr lvl="1">
              <a:spcBef>
                <a:spcPts val="576"/>
              </a:spcBef>
              <a:defRPr sz="2000">
                <a:solidFill>
                  <a:srgbClr val="000000"/>
                </a:solidFill>
                <a:latin typeface="Garamond"/>
              </a:defRPr>
            </a:pPr>
            <a:r>
              <a:rPr lang="en-US" altLang="zh-TW" sz="2000" dirty="0"/>
              <a:t>Although the U.S. produces cars, German cars differ from U.S. cars in design and quality.</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Trade can lower costs by leveraging economies of scale:</a:t>
            </a:r>
          </a:p>
          <a:p>
            <a:pPr lvl="1">
              <a:spcBef>
                <a:spcPts val="576"/>
              </a:spcBef>
              <a:defRPr sz="2000">
                <a:solidFill>
                  <a:srgbClr val="000000"/>
                </a:solidFill>
                <a:latin typeface="Garamond"/>
              </a:defRPr>
            </a:pPr>
            <a:r>
              <a:rPr lang="en-US" altLang="zh-TW" sz="2000" dirty="0"/>
              <a:t>Economies of scale occur when the average cost of production falls as output increases.</a:t>
            </a:r>
          </a:p>
          <a:p>
            <a:pPr lvl="1">
              <a:spcBef>
                <a:spcPts val="576"/>
              </a:spcBef>
              <a:defRPr sz="2000">
                <a:solidFill>
                  <a:srgbClr val="000000"/>
                </a:solidFill>
                <a:latin typeface="Garamond"/>
              </a:defRPr>
            </a:pPr>
            <a:r>
              <a:rPr lang="en-US" altLang="zh-TW" sz="2000" dirty="0"/>
              <a:t>A firm cannot fully realize economies of scale if it is limited to selling in a small domestic market.</a:t>
            </a:r>
          </a:p>
        </p:txBody>
      </p:sp>
    </p:spTree>
    <p:extLst>
      <p:ext uri="{BB962C8B-B14F-4D97-AF65-F5344CB8AC3E}">
        <p14:creationId xmlns:p14="http://schemas.microsoft.com/office/powerpoint/2010/main" val="22720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174E4-D825-4A5D-27EF-1AB9F3097B3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59D1E9-6E5D-30C4-5462-14B540EA1E0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9A2547-8054-7CA5-1DE8-8FF58948C0D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Benefits of Trade</a:t>
            </a:r>
          </a:p>
        </p:txBody>
      </p:sp>
      <p:sp>
        <p:nvSpPr>
          <p:cNvPr id="5" name="Rectangle 4">
            <a:extLst>
              <a:ext uri="{FF2B5EF4-FFF2-40B4-BE49-F238E27FC236}">
                <a16:creationId xmlns:a16="http://schemas.microsoft.com/office/drawing/2014/main" id="{B457A609-066E-802E-BC73-A2E65CDBE36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CC5DF92-D19B-6D44-345D-18D5E0E29C7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C25C2B9-569B-B19A-5D2F-FF92DD19268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EBC086A2-2446-3757-63CE-2BDA2B226FA3}"/>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Trade can lead to increased competition:</a:t>
            </a:r>
          </a:p>
          <a:p>
            <a:pPr lvl="1">
              <a:spcBef>
                <a:spcPts val="576"/>
              </a:spcBef>
              <a:defRPr sz="2000">
                <a:solidFill>
                  <a:srgbClr val="000000"/>
                </a:solidFill>
                <a:latin typeface="Garamond"/>
              </a:defRPr>
            </a:pPr>
            <a:r>
              <a:rPr lang="en-US" altLang="zh-TW" sz="2000" dirty="0"/>
              <a:t>Companies shielded from foreign competitors are more likely to gain market power.</a:t>
            </a:r>
          </a:p>
          <a:p>
            <a:pPr lvl="1">
              <a:spcBef>
                <a:spcPts val="576"/>
              </a:spcBef>
              <a:defRPr sz="2000">
                <a:solidFill>
                  <a:srgbClr val="000000"/>
                </a:solidFill>
                <a:latin typeface="Garamond"/>
              </a:defRPr>
            </a:pPr>
            <a:r>
              <a:rPr lang="en-US" altLang="zh-TW" sz="2000" dirty="0"/>
              <a:t>Concentration of market power leads to inefficiencies in the market, which trade can help correct.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Trade can increase productivity:</a:t>
            </a:r>
          </a:p>
          <a:p>
            <a:pPr lvl="1">
              <a:spcBef>
                <a:spcPts val="576"/>
              </a:spcBef>
              <a:defRPr sz="2000">
                <a:solidFill>
                  <a:srgbClr val="000000"/>
                </a:solidFill>
                <a:latin typeface="Garamond"/>
              </a:defRPr>
            </a:pPr>
            <a:r>
              <a:rPr lang="en-US" altLang="zh-TW" sz="2000" dirty="0"/>
              <a:t>When a nation opens to international trade, its most productive firms expand their markets.</a:t>
            </a:r>
          </a:p>
          <a:p>
            <a:pPr lvl="1">
              <a:spcBef>
                <a:spcPts val="576"/>
              </a:spcBef>
              <a:defRPr sz="2000">
                <a:solidFill>
                  <a:srgbClr val="000000"/>
                </a:solidFill>
                <a:latin typeface="Garamond"/>
              </a:defRPr>
            </a:pPr>
            <a:r>
              <a:rPr lang="en-US" altLang="zh-TW" sz="2000" dirty="0"/>
              <a:t>Meanwhile, the least productive firms are forced out by increased competition.</a:t>
            </a:r>
          </a:p>
          <a:p>
            <a:pPr lvl="1">
              <a:spcBef>
                <a:spcPts val="576"/>
              </a:spcBef>
              <a:defRPr sz="2000">
                <a:solidFill>
                  <a:srgbClr val="000000"/>
                </a:solidFill>
                <a:latin typeface="Garamond"/>
              </a:defRPr>
            </a:pPr>
            <a:r>
              <a:rPr lang="en-US" altLang="zh-TW" sz="2000" dirty="0"/>
              <a:t>Resources shift from less productive to more productive firms.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Trade can enhance the flow of ideas:</a:t>
            </a:r>
          </a:p>
          <a:p>
            <a:pPr lvl="1">
              <a:spcBef>
                <a:spcPts val="576"/>
              </a:spcBef>
              <a:defRPr sz="2000">
                <a:solidFill>
                  <a:srgbClr val="000000"/>
                </a:solidFill>
                <a:latin typeface="Garamond"/>
              </a:defRPr>
            </a:pPr>
            <a:r>
              <a:rPr lang="en-US" altLang="zh-TW" sz="2000" dirty="0"/>
              <a:t>The transfer of technological advances around the world is often linked to the exchange of goods.</a:t>
            </a:r>
          </a:p>
          <a:p>
            <a:pPr lvl="1">
              <a:spcBef>
                <a:spcPts val="576"/>
              </a:spcBef>
              <a:defRPr sz="2000">
                <a:solidFill>
                  <a:srgbClr val="000000"/>
                </a:solidFill>
                <a:latin typeface="Garamond"/>
              </a:defRPr>
            </a:pPr>
            <a:r>
              <a:rPr lang="en-US" altLang="zh-TW" sz="2000" dirty="0"/>
              <a:t>For example, economic development is often spurred by the introduction of information technology to developing nations.</a:t>
            </a:r>
          </a:p>
          <a:p>
            <a:pPr>
              <a:spcBef>
                <a:spcPts val="576"/>
              </a:spcBef>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390825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80E90-32A0-AF57-1649-00F88B7DA99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AAEDAA-C6FF-A446-9E67-9FBFBE04879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CC410-50D8-4691-2F28-E2E5E73B068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Arguments of Restricting Trade</a:t>
            </a:r>
          </a:p>
        </p:txBody>
      </p:sp>
      <p:sp>
        <p:nvSpPr>
          <p:cNvPr id="5" name="Rectangle 4">
            <a:extLst>
              <a:ext uri="{FF2B5EF4-FFF2-40B4-BE49-F238E27FC236}">
                <a16:creationId xmlns:a16="http://schemas.microsoft.com/office/drawing/2014/main" id="{2E0598AB-3760-4121-B39E-49B5AF25D73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6257D9F-C705-D006-F737-245C5933EA4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B9F8118-9EA3-7F88-B1EA-1F37B4C1B95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A8B24957-2F2F-9858-AFA3-01D62B22C60C}"/>
              </a:ext>
            </a:extLst>
          </p:cNvPr>
          <p:cNvSpPr>
            <a:spLocks noGrp="1"/>
          </p:cNvSpPr>
          <p:nvPr>
            <p:ph idx="1"/>
          </p:nvPr>
        </p:nvSpPr>
        <p:spPr>
          <a:xfrm>
            <a:off x="5113771" y="1300900"/>
            <a:ext cx="6533283" cy="5081046"/>
          </a:xfrm>
        </p:spPr>
        <p:txBody>
          <a:bodyPr>
            <a:normAutofit/>
          </a:bodyPr>
          <a:lstStyle/>
          <a:p>
            <a:pPr>
              <a:spcBef>
                <a:spcPts val="576"/>
              </a:spcBef>
              <a:defRPr sz="2000">
                <a:solidFill>
                  <a:srgbClr val="000000"/>
                </a:solidFill>
                <a:latin typeface="Garamond"/>
              </a:defRPr>
            </a:pPr>
            <a:r>
              <a:rPr lang="en-US" altLang="zh-TW" sz="2400" dirty="0"/>
              <a:t>The Jobs Argument:</a:t>
            </a:r>
          </a:p>
          <a:p>
            <a:pPr lvl="1">
              <a:spcBef>
                <a:spcPts val="576"/>
              </a:spcBef>
              <a:defRPr sz="2000">
                <a:solidFill>
                  <a:srgbClr val="000000"/>
                </a:solidFill>
                <a:latin typeface="Garamond"/>
              </a:defRPr>
            </a:pPr>
            <a:r>
              <a:rPr lang="en-US" altLang="zh-TW" sz="2000" dirty="0"/>
              <a:t>Opponents of free trade often argue that it destroys domestic jobs in industries that face foreign competition.</a:t>
            </a:r>
          </a:p>
          <a:p>
            <a:pPr lvl="1">
              <a:spcBef>
                <a:spcPts val="576"/>
              </a:spcBef>
              <a:defRPr sz="2000">
                <a:solidFill>
                  <a:srgbClr val="000000"/>
                </a:solidFill>
                <a:latin typeface="Garamond"/>
              </a:defRPr>
            </a:pPr>
            <a:r>
              <a:rPr lang="en-US" altLang="zh-TW" sz="2000" dirty="0"/>
              <a:t>When imports increase, domestic production declines, and workers in affected industries may lose employment.</a:t>
            </a:r>
          </a:p>
          <a:p>
            <a:pPr lvl="1">
              <a:spcBef>
                <a:spcPts val="576"/>
              </a:spcBef>
              <a:defRPr sz="2000">
                <a:solidFill>
                  <a:srgbClr val="000000"/>
                </a:solidFill>
                <a:latin typeface="Garamond"/>
              </a:defRPr>
            </a:pPr>
            <a:r>
              <a:rPr lang="en-US" altLang="zh-TW" sz="2000" dirty="0"/>
              <a:t>However, trade also creates new jobs in other sectors as resources shift toward industries where the country has a comparative advantage.</a:t>
            </a:r>
            <a:endParaRPr lang="en-US" altLang="zh-TW" sz="1200" dirty="0"/>
          </a:p>
          <a:p>
            <a:pPr lvl="1">
              <a:spcBef>
                <a:spcPts val="576"/>
              </a:spcBef>
              <a:defRPr sz="2000">
                <a:solidFill>
                  <a:srgbClr val="000000"/>
                </a:solidFill>
                <a:latin typeface="Garamond"/>
              </a:defRPr>
            </a:pPr>
            <a:r>
              <a:rPr lang="en-US" altLang="zh-TW" sz="2000" dirty="0"/>
              <a:t>Over time, displaced workers can find employment in expanding industries that benefit from trade.</a:t>
            </a:r>
          </a:p>
          <a:p>
            <a:pPr lvl="1">
              <a:spcBef>
                <a:spcPts val="576"/>
              </a:spcBef>
              <a:defRPr sz="2000">
                <a:solidFill>
                  <a:srgbClr val="000000"/>
                </a:solidFill>
                <a:latin typeface="Garamond"/>
              </a:defRPr>
            </a:pPr>
            <a:r>
              <a:rPr lang="en-US" altLang="zh-TW" sz="2000" dirty="0"/>
              <a:t>The main challenge is that workers cannot always transition quickly or easily between industries.</a:t>
            </a:r>
          </a:p>
        </p:txBody>
      </p:sp>
      <p:pic>
        <p:nvPicPr>
          <p:cNvPr id="1026" name="Picture 2" descr="Logo of the NAFTA Secretariat of North American Free Trade Agreement">
            <a:extLst>
              <a:ext uri="{FF2B5EF4-FFF2-40B4-BE49-F238E27FC236}">
                <a16:creationId xmlns:a16="http://schemas.microsoft.com/office/drawing/2014/main" id="{B56AFF3D-6D47-8FFA-B298-5C53452F5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71" y="1841750"/>
            <a:ext cx="4572000" cy="374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63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6D7E5-C28D-97F5-666E-F748DF3273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789ACB-D25E-47B8-E781-B7B5CE10AE4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C0E15-F482-901C-4769-F4B48AF2F85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Arguments of Restricting Trade</a:t>
            </a:r>
          </a:p>
        </p:txBody>
      </p:sp>
      <p:sp>
        <p:nvSpPr>
          <p:cNvPr id="5" name="Rectangle 4">
            <a:extLst>
              <a:ext uri="{FF2B5EF4-FFF2-40B4-BE49-F238E27FC236}">
                <a16:creationId xmlns:a16="http://schemas.microsoft.com/office/drawing/2014/main" id="{819B216A-020A-5EDA-190F-16ED8BA21D0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1C6EE87-CD00-17CE-63DF-231FE6372377}"/>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DB4979D-04E7-3C0B-3B99-806EEED8E4D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D81EE84F-EED9-85BE-DAE9-7747C914E283}"/>
              </a:ext>
            </a:extLst>
          </p:cNvPr>
          <p:cNvSpPr>
            <a:spLocks noGrp="1"/>
          </p:cNvSpPr>
          <p:nvPr>
            <p:ph idx="1"/>
          </p:nvPr>
        </p:nvSpPr>
        <p:spPr>
          <a:xfrm>
            <a:off x="5618375" y="1300900"/>
            <a:ext cx="6028679" cy="5081046"/>
          </a:xfrm>
        </p:spPr>
        <p:txBody>
          <a:bodyPr>
            <a:normAutofit/>
          </a:bodyPr>
          <a:lstStyle/>
          <a:p>
            <a:pPr>
              <a:spcBef>
                <a:spcPts val="576"/>
              </a:spcBef>
              <a:defRPr sz="2000">
                <a:solidFill>
                  <a:srgbClr val="000000"/>
                </a:solidFill>
                <a:latin typeface="Garamond"/>
              </a:defRPr>
            </a:pPr>
            <a:r>
              <a:rPr lang="en-US" altLang="zh-TW" sz="2400" dirty="0"/>
              <a:t>The National Security Argument:</a:t>
            </a:r>
          </a:p>
          <a:p>
            <a:pPr lvl="1">
              <a:spcBef>
                <a:spcPts val="576"/>
              </a:spcBef>
              <a:defRPr sz="2000">
                <a:solidFill>
                  <a:srgbClr val="000000"/>
                </a:solidFill>
                <a:latin typeface="Garamond"/>
              </a:defRPr>
            </a:pPr>
            <a:r>
              <a:rPr lang="en-US" altLang="zh-TW" sz="2000" dirty="0"/>
              <a:t>Some argue that industries vital to national defense should be protected from foreign competition.</a:t>
            </a:r>
          </a:p>
          <a:p>
            <a:pPr lvl="1">
              <a:spcBef>
                <a:spcPts val="576"/>
              </a:spcBef>
              <a:defRPr sz="2000">
                <a:solidFill>
                  <a:srgbClr val="000000"/>
                </a:solidFill>
                <a:latin typeface="Garamond"/>
              </a:defRPr>
            </a:pPr>
            <a:r>
              <a:rPr lang="en-US" altLang="zh-TW" sz="2000" dirty="0"/>
              <a:t>For example, free trade in steel could make a nation dependent on foreign suppliers for key military materials.</a:t>
            </a:r>
          </a:p>
          <a:p>
            <a:pPr lvl="1">
              <a:spcBef>
                <a:spcPts val="576"/>
              </a:spcBef>
              <a:defRPr sz="2000">
                <a:solidFill>
                  <a:srgbClr val="000000"/>
                </a:solidFill>
                <a:latin typeface="Garamond"/>
              </a:defRPr>
            </a:pPr>
            <a:r>
              <a:rPr lang="en-US" altLang="zh-TW" sz="2000" dirty="0"/>
              <a:t>Economists agree that protection may be justified when true security risks exist.</a:t>
            </a:r>
          </a:p>
          <a:p>
            <a:pPr lvl="1">
              <a:spcBef>
                <a:spcPts val="576"/>
              </a:spcBef>
              <a:defRPr sz="2000">
                <a:solidFill>
                  <a:srgbClr val="000000"/>
                </a:solidFill>
                <a:latin typeface="Garamond"/>
              </a:defRPr>
            </a:pPr>
            <a:r>
              <a:rPr lang="en-US" altLang="zh-TW" sz="2000" dirty="0"/>
              <a:t>However, this argument is often used by industries seeking protection for profit rather than genuine security needs.</a:t>
            </a:r>
          </a:p>
          <a:p>
            <a:pPr lvl="1">
              <a:spcBef>
                <a:spcPts val="576"/>
              </a:spcBef>
              <a:defRPr sz="2000">
                <a:solidFill>
                  <a:srgbClr val="000000"/>
                </a:solidFill>
                <a:latin typeface="Garamond"/>
              </a:defRPr>
            </a:pPr>
            <a:r>
              <a:rPr lang="en-US" altLang="zh-TW" sz="2000" dirty="0"/>
              <a:t>Lower-cost imports can even benefit the military by reducing the cost of obtaining essential materials.</a:t>
            </a:r>
          </a:p>
        </p:txBody>
      </p:sp>
      <p:pic>
        <p:nvPicPr>
          <p:cNvPr id="2050" name="Picture 2" descr="POSCO Steelworks Pohang Tour with AustCham Sponsors – AustCham">
            <a:extLst>
              <a:ext uri="{FF2B5EF4-FFF2-40B4-BE49-F238E27FC236}">
                <a16:creationId xmlns:a16="http://schemas.microsoft.com/office/drawing/2014/main" id="{CC5E7B09-60C2-A817-38C3-759574BBC4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29677"/>
          <a:stretch/>
        </p:blipFill>
        <p:spPr bwMode="auto">
          <a:xfrm>
            <a:off x="541771" y="1427532"/>
            <a:ext cx="499176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0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F995F-7FCE-482E-7B37-4B69F17C5F3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D154A76-3937-D9E5-F4D5-E5EAD180061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B5551-BEB1-93C4-B6D0-0D69D598439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Arguments of Restricting Trade</a:t>
            </a:r>
          </a:p>
        </p:txBody>
      </p:sp>
      <p:sp>
        <p:nvSpPr>
          <p:cNvPr id="5" name="Rectangle 4">
            <a:extLst>
              <a:ext uri="{FF2B5EF4-FFF2-40B4-BE49-F238E27FC236}">
                <a16:creationId xmlns:a16="http://schemas.microsoft.com/office/drawing/2014/main" id="{AFDDFB92-E9EA-9DDF-032F-68629420523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D546FA2-E0E3-5513-8CE1-723BF206FFA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FA0D321D-E008-FE60-3C22-A68DA2D89F2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FBFE888F-08A4-B8A5-87CB-06CFF49E1B0C}"/>
              </a:ext>
            </a:extLst>
          </p:cNvPr>
          <p:cNvSpPr>
            <a:spLocks noGrp="1"/>
          </p:cNvSpPr>
          <p:nvPr>
            <p:ph idx="1"/>
          </p:nvPr>
        </p:nvSpPr>
        <p:spPr>
          <a:xfrm>
            <a:off x="5031548" y="1300900"/>
            <a:ext cx="6615506" cy="5081046"/>
          </a:xfrm>
        </p:spPr>
        <p:txBody>
          <a:bodyPr>
            <a:normAutofit/>
          </a:bodyPr>
          <a:lstStyle/>
          <a:p>
            <a:pPr>
              <a:spcBef>
                <a:spcPts val="576"/>
              </a:spcBef>
              <a:defRPr sz="2000">
                <a:solidFill>
                  <a:srgbClr val="000000"/>
                </a:solidFill>
                <a:latin typeface="Garamond"/>
              </a:defRPr>
            </a:pPr>
            <a:r>
              <a:rPr lang="en-US" altLang="zh-TW" sz="2400" dirty="0"/>
              <a:t>The Infant Industry Argument:</a:t>
            </a:r>
          </a:p>
          <a:p>
            <a:pPr lvl="1">
              <a:spcBef>
                <a:spcPts val="576"/>
              </a:spcBef>
              <a:defRPr sz="2000">
                <a:solidFill>
                  <a:srgbClr val="000000"/>
                </a:solidFill>
                <a:latin typeface="Garamond"/>
              </a:defRPr>
            </a:pPr>
            <a:r>
              <a:rPr lang="en-US" altLang="zh-TW" sz="2000" dirty="0"/>
              <a:t>Some argue that new industries need temporary protection from foreign competition until they become established.</a:t>
            </a:r>
          </a:p>
          <a:p>
            <a:pPr lvl="1">
              <a:spcBef>
                <a:spcPts val="576"/>
              </a:spcBef>
              <a:defRPr sz="2000">
                <a:solidFill>
                  <a:srgbClr val="000000"/>
                </a:solidFill>
                <a:latin typeface="Garamond"/>
              </a:defRPr>
            </a:pPr>
            <a:r>
              <a:rPr lang="en-US" altLang="zh-TW" sz="2000" dirty="0"/>
              <a:t>The idea is that, once mature, these industries will be able to compete internationally without support.</a:t>
            </a:r>
          </a:p>
          <a:p>
            <a:pPr lvl="1">
              <a:spcBef>
                <a:spcPts val="576"/>
              </a:spcBef>
              <a:defRPr sz="2000">
                <a:solidFill>
                  <a:srgbClr val="000000"/>
                </a:solidFill>
                <a:latin typeface="Garamond"/>
              </a:defRPr>
            </a:pPr>
            <a:r>
              <a:rPr lang="en-US" altLang="zh-TW" sz="2000" dirty="0"/>
              <a:t>Political influence often leads to protection being granted to industries with the most lobbying power rather than true economic potential.</a:t>
            </a:r>
          </a:p>
          <a:p>
            <a:pPr lvl="1">
              <a:spcBef>
                <a:spcPts val="576"/>
              </a:spcBef>
              <a:defRPr sz="2000">
                <a:solidFill>
                  <a:srgbClr val="000000"/>
                </a:solidFill>
                <a:latin typeface="Garamond"/>
              </a:defRPr>
            </a:pPr>
            <a:r>
              <a:rPr lang="en-US" altLang="zh-TW" sz="2000" dirty="0"/>
              <a:t>However, this argument is often used by industries seeking protection for profit rather than genuine security needs.</a:t>
            </a:r>
          </a:p>
        </p:txBody>
      </p:sp>
      <p:pic>
        <p:nvPicPr>
          <p:cNvPr id="3076" name="Picture 4" descr="Infant Industry Argument - Definition, Main Arguments">
            <a:extLst>
              <a:ext uri="{FF2B5EF4-FFF2-40B4-BE49-F238E27FC236}">
                <a16:creationId xmlns:a16="http://schemas.microsoft.com/office/drawing/2014/main" id="{BDD6280A-F67D-E00E-98DA-0CD08676D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27532"/>
            <a:ext cx="457434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8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9B9BE-AF65-5659-9D4E-E04A18872DC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08B13E-511B-7802-FB00-A17B1BEB321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6BD40-85BE-D3EA-637B-C1238F13E7B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iPhone Supply Chain: Trade in One Product</a:t>
            </a:r>
          </a:p>
        </p:txBody>
      </p:sp>
      <p:sp>
        <p:nvSpPr>
          <p:cNvPr id="5" name="Rectangle 4">
            <a:extLst>
              <a:ext uri="{FF2B5EF4-FFF2-40B4-BE49-F238E27FC236}">
                <a16:creationId xmlns:a16="http://schemas.microsoft.com/office/drawing/2014/main" id="{3A452344-DCCD-395D-9C3D-5C5B98D50F9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3ADBDB3-971B-DFC3-D0AC-9C30D74233C3}"/>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D58A03A3-84F3-99D2-969F-D527BD3A8D1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a:t>
            </a:fld>
            <a:r>
              <a:rPr lang="en-US" b="1" dirty="0">
                <a:solidFill>
                  <a:schemeClr val="bg1"/>
                </a:solidFill>
                <a:latin typeface="Garamond" panose="02020404030301010803" pitchFamily="18" charset="0"/>
              </a:rPr>
              <a:t> </a:t>
            </a:r>
          </a:p>
        </p:txBody>
      </p:sp>
      <p:pic>
        <p:nvPicPr>
          <p:cNvPr id="8" name="Picture 2" descr="map">
            <a:extLst>
              <a:ext uri="{FF2B5EF4-FFF2-40B4-BE49-F238E27FC236}">
                <a16:creationId xmlns:a16="http://schemas.microsoft.com/office/drawing/2014/main" id="{5E76CF04-BF89-D9EF-AF79-AC36CB1BA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771" y="1427532"/>
            <a:ext cx="6784975" cy="45720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7BA97508-41F4-7776-29CC-925A837E3786}"/>
              </a:ext>
            </a:extLst>
          </p:cNvPr>
          <p:cNvSpPr>
            <a:spLocks noGrp="1"/>
          </p:cNvSpPr>
          <p:nvPr>
            <p:ph idx="1"/>
          </p:nvPr>
        </p:nvSpPr>
        <p:spPr>
          <a:xfrm>
            <a:off x="7447823" y="1300900"/>
            <a:ext cx="4199231" cy="5081046"/>
          </a:xfrm>
        </p:spPr>
        <p:txBody>
          <a:bodyPr>
            <a:normAutofit/>
          </a:bodyPr>
          <a:lstStyle/>
          <a:p>
            <a:pPr>
              <a:spcBef>
                <a:spcPts val="576"/>
              </a:spcBef>
              <a:defRPr sz="2000">
                <a:solidFill>
                  <a:srgbClr val="000000"/>
                </a:solidFill>
                <a:latin typeface="Garamond"/>
              </a:defRPr>
            </a:pPr>
            <a:r>
              <a:rPr lang="en-US" altLang="zh-TW" sz="2400" dirty="0"/>
              <a:t>Modern trade is no longer just about goods crossing borders.</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Entire value chains now cross borders multiple times in the production of a single product.</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The iPhone alone depends on 30 or more countries, each contributing parts, materials, or assembly.</a:t>
            </a:r>
          </a:p>
          <a:p>
            <a:pPr lvl="3">
              <a:spcBef>
                <a:spcPts val="576"/>
              </a:spcBef>
              <a:defRPr sz="2000">
                <a:solidFill>
                  <a:srgbClr val="000000"/>
                </a:solidFill>
                <a:latin typeface="Garamond"/>
              </a:defRPr>
            </a:pPr>
            <a:endParaRPr lang="en-US" altLang="zh-TW" sz="800" dirty="0"/>
          </a:p>
          <a:p>
            <a:pPr>
              <a:spcBef>
                <a:spcPts val="576"/>
              </a:spcBef>
              <a:defRPr sz="2000">
                <a:solidFill>
                  <a:srgbClr val="000000"/>
                </a:solidFill>
                <a:latin typeface="Garamond"/>
              </a:defRPr>
            </a:pPr>
            <a:r>
              <a:rPr lang="en-US" altLang="zh-TW" sz="2400" dirty="0"/>
              <a:t>Every product we use reflects international interdependence.</a:t>
            </a:r>
          </a:p>
        </p:txBody>
      </p:sp>
    </p:spTree>
    <p:extLst>
      <p:ext uri="{BB962C8B-B14F-4D97-AF65-F5344CB8AC3E}">
        <p14:creationId xmlns:p14="http://schemas.microsoft.com/office/powerpoint/2010/main" val="4031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fade">
                                      <p:cBhvr>
                                        <p:cTn id="2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D571-B9A2-2CD6-77A9-CEBFF75C6D0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83656E-A156-CF93-6A30-221EBBC44AC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A72AD5-A7BF-97CE-BC03-8E3F7835999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Arguments of Restricting Trade</a:t>
            </a:r>
          </a:p>
        </p:txBody>
      </p:sp>
      <p:sp>
        <p:nvSpPr>
          <p:cNvPr id="5" name="Rectangle 4">
            <a:extLst>
              <a:ext uri="{FF2B5EF4-FFF2-40B4-BE49-F238E27FC236}">
                <a16:creationId xmlns:a16="http://schemas.microsoft.com/office/drawing/2014/main" id="{05A2661E-6CAC-24F7-ED47-E602AD9EA74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9E6C278-2FEB-09EF-0C17-A1A0D82A23E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0851C88D-9860-C56B-85BF-9400F55DFE1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0ADA72C6-5D83-8E3C-F939-D23345A775FC}"/>
              </a:ext>
            </a:extLst>
          </p:cNvPr>
          <p:cNvSpPr>
            <a:spLocks noGrp="1"/>
          </p:cNvSpPr>
          <p:nvPr>
            <p:ph idx="1"/>
          </p:nvPr>
        </p:nvSpPr>
        <p:spPr>
          <a:xfrm>
            <a:off x="5961888" y="1300900"/>
            <a:ext cx="5685166" cy="5081046"/>
          </a:xfrm>
        </p:spPr>
        <p:txBody>
          <a:bodyPr>
            <a:normAutofit/>
          </a:bodyPr>
          <a:lstStyle/>
          <a:p>
            <a:pPr>
              <a:spcBef>
                <a:spcPts val="576"/>
              </a:spcBef>
              <a:defRPr sz="2000">
                <a:solidFill>
                  <a:srgbClr val="000000"/>
                </a:solidFill>
                <a:latin typeface="Garamond"/>
              </a:defRPr>
            </a:pPr>
            <a:r>
              <a:rPr lang="en-US" altLang="zh-TW" sz="2400" dirty="0"/>
              <a:t>The Unfair Competition Argument:</a:t>
            </a:r>
          </a:p>
          <a:p>
            <a:pPr lvl="1">
              <a:spcBef>
                <a:spcPts val="576"/>
              </a:spcBef>
              <a:defRPr sz="2000">
                <a:solidFill>
                  <a:srgbClr val="000000"/>
                </a:solidFill>
                <a:latin typeface="Garamond"/>
              </a:defRPr>
            </a:pPr>
            <a:r>
              <a:rPr lang="en-US" altLang="zh-TW" sz="2000" dirty="0"/>
              <a:t>Some argue that free trade is unfair if foreign producers operate under different rules or government policies.</a:t>
            </a:r>
          </a:p>
          <a:p>
            <a:pPr lvl="1">
              <a:spcBef>
                <a:spcPts val="576"/>
              </a:spcBef>
              <a:defRPr sz="2000">
                <a:solidFill>
                  <a:srgbClr val="000000"/>
                </a:solidFill>
                <a:latin typeface="Garamond"/>
              </a:defRPr>
            </a:pPr>
            <a:r>
              <a:rPr lang="en-US" altLang="zh-TW" sz="2000" dirty="0"/>
              <a:t>Even if foreign governments subsidize their industries, domestic consumers benefit from the resulting lower prices.</a:t>
            </a:r>
          </a:p>
          <a:p>
            <a:pPr lvl="1">
              <a:spcBef>
                <a:spcPts val="576"/>
              </a:spcBef>
              <a:defRPr sz="2000">
                <a:solidFill>
                  <a:srgbClr val="000000"/>
                </a:solidFill>
                <a:latin typeface="Garamond"/>
              </a:defRPr>
            </a:pPr>
            <a:r>
              <a:rPr lang="en-US" altLang="zh-TW" sz="2000" dirty="0"/>
              <a:t>Domestic producers may lose, but the total gains to consumers exceed the producers’ losses.</a:t>
            </a:r>
          </a:p>
          <a:p>
            <a:pPr lvl="1">
              <a:spcBef>
                <a:spcPts val="576"/>
              </a:spcBef>
              <a:defRPr sz="2000">
                <a:solidFill>
                  <a:srgbClr val="000000"/>
                </a:solidFill>
                <a:latin typeface="Garamond"/>
              </a:defRPr>
            </a:pPr>
            <a:r>
              <a:rPr lang="en-US" altLang="zh-TW" sz="2000" dirty="0"/>
              <a:t>In effect, foreign subsidies benefit the importing country, since its consumers enjoy lower prices paid for by foreign taxpayers.</a:t>
            </a:r>
          </a:p>
        </p:txBody>
      </p:sp>
      <p:pic>
        <p:nvPicPr>
          <p:cNvPr id="4098" name="Picture 2" descr="15,600+ Unfair Stock Photos, Pictures &amp; Royalty-Free Images - iStock |  Unfair competition, Not equal sign, Bias">
            <a:extLst>
              <a:ext uri="{FF2B5EF4-FFF2-40B4-BE49-F238E27FC236}">
                <a16:creationId xmlns:a16="http://schemas.microsoft.com/office/drawing/2014/main" id="{78531F14-66D0-9386-D57D-76A444E9C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427532"/>
            <a:ext cx="538089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08BA6-C9CB-551B-ECD9-817B971D41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63F1AD-0A14-8456-F11E-B20397D2BD3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987A34-B100-0CDB-39C0-C270DFC2737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Arguments of Restricting Trade</a:t>
            </a:r>
          </a:p>
        </p:txBody>
      </p:sp>
      <p:sp>
        <p:nvSpPr>
          <p:cNvPr id="5" name="Rectangle 4">
            <a:extLst>
              <a:ext uri="{FF2B5EF4-FFF2-40B4-BE49-F238E27FC236}">
                <a16:creationId xmlns:a16="http://schemas.microsoft.com/office/drawing/2014/main" id="{2B9DBC4F-6D9B-83B6-A6EE-F20FE255FEE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DD1D579-3214-FF01-7AD3-281FEAF790B8}"/>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324A66A5-7DAD-0CF8-A3DF-9A6188112F8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17B2A405-B386-525A-8F47-F469088B89C7}"/>
              </a:ext>
            </a:extLst>
          </p:cNvPr>
          <p:cNvSpPr>
            <a:spLocks noGrp="1"/>
          </p:cNvSpPr>
          <p:nvPr>
            <p:ph idx="1"/>
          </p:nvPr>
        </p:nvSpPr>
        <p:spPr>
          <a:xfrm>
            <a:off x="5213022" y="1300900"/>
            <a:ext cx="6434031" cy="5081046"/>
          </a:xfrm>
        </p:spPr>
        <p:txBody>
          <a:bodyPr>
            <a:normAutofit/>
          </a:bodyPr>
          <a:lstStyle/>
          <a:p>
            <a:pPr>
              <a:spcBef>
                <a:spcPts val="576"/>
              </a:spcBef>
              <a:defRPr sz="2000">
                <a:solidFill>
                  <a:srgbClr val="000000"/>
                </a:solidFill>
                <a:latin typeface="Garamond"/>
              </a:defRPr>
            </a:pPr>
            <a:r>
              <a:rPr lang="en-US" altLang="zh-TW" sz="2400" dirty="0"/>
              <a:t>The Protection-as-a-Bargaining-Chip Argument:</a:t>
            </a:r>
          </a:p>
          <a:p>
            <a:pPr lvl="1">
              <a:spcBef>
                <a:spcPts val="576"/>
              </a:spcBef>
              <a:defRPr sz="2000">
                <a:solidFill>
                  <a:srgbClr val="000000"/>
                </a:solidFill>
                <a:latin typeface="Garamond"/>
              </a:defRPr>
            </a:pPr>
            <a:r>
              <a:rPr lang="en-US" altLang="zh-TW" sz="2000" dirty="0"/>
              <a:t>Some policymakers argue that trade restrictions can be used as leverage in international negotiations.</a:t>
            </a:r>
          </a:p>
          <a:p>
            <a:pPr lvl="1">
              <a:spcBef>
                <a:spcPts val="576"/>
              </a:spcBef>
              <a:defRPr sz="2000">
                <a:solidFill>
                  <a:srgbClr val="000000"/>
                </a:solidFill>
                <a:latin typeface="Garamond"/>
              </a:defRPr>
            </a:pPr>
            <a:r>
              <a:rPr lang="en-US" altLang="zh-TW" sz="2000" dirty="0"/>
              <a:t>For example, a country might threaten tariffs on certain goods to pressure another country into lowering its own trade barriers.</a:t>
            </a:r>
          </a:p>
          <a:p>
            <a:pPr lvl="1">
              <a:spcBef>
                <a:spcPts val="576"/>
              </a:spcBef>
              <a:defRPr sz="2000">
                <a:solidFill>
                  <a:srgbClr val="000000"/>
                </a:solidFill>
                <a:latin typeface="Garamond"/>
              </a:defRPr>
            </a:pPr>
            <a:r>
              <a:rPr lang="en-US" altLang="zh-TW" sz="2000" dirty="0"/>
              <a:t>However, this strategy is risky because the threat may fail.</a:t>
            </a:r>
          </a:p>
          <a:p>
            <a:pPr lvl="1">
              <a:spcBef>
                <a:spcPts val="576"/>
              </a:spcBef>
              <a:defRPr sz="2000">
                <a:solidFill>
                  <a:srgbClr val="000000"/>
                </a:solidFill>
                <a:latin typeface="Garamond"/>
              </a:defRPr>
            </a:pPr>
            <a:r>
              <a:rPr lang="en-US" altLang="zh-TW" sz="2000" dirty="0"/>
              <a:t>If it fails, the country must either impose the restriction while harming its own economy, or back down and lose credibility in future negotiations.</a:t>
            </a:r>
          </a:p>
          <a:p>
            <a:pPr lvl="1">
              <a:spcBef>
                <a:spcPts val="576"/>
              </a:spcBef>
              <a:defRPr sz="2000">
                <a:solidFill>
                  <a:srgbClr val="000000"/>
                </a:solidFill>
                <a:latin typeface="Garamond"/>
              </a:defRPr>
            </a:pPr>
            <a:r>
              <a:rPr lang="en-US" altLang="zh-TW" sz="2000" dirty="0"/>
              <a:t>Economists generally view this approach as unreliable and potentially self-defeating.</a:t>
            </a:r>
          </a:p>
        </p:txBody>
      </p:sp>
      <p:pic>
        <p:nvPicPr>
          <p:cNvPr id="5122" name="Picture 2" descr="5+ Hundred Bargaining Chip Royalty-Free Images, Stock Photos &amp; Pictures |  Shutterstock">
            <a:extLst>
              <a:ext uri="{FF2B5EF4-FFF2-40B4-BE49-F238E27FC236}">
                <a16:creationId xmlns:a16="http://schemas.microsoft.com/office/drawing/2014/main" id="{C0F96F9C-2A0E-62E2-DFF6-094B94468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858" r="-14"/>
          <a:stretch/>
        </p:blipFill>
        <p:spPr bwMode="auto">
          <a:xfrm>
            <a:off x="541771" y="1427532"/>
            <a:ext cx="452486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63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8E853B3F-3E08-35EB-E165-FE8DCCE69B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F72FFF-33CD-9D7D-B09A-A69AD60E0E56}"/>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Recap of Chapter 9</a:t>
            </a:r>
            <a:endParaRPr sz="4000" dirty="0">
              <a:solidFill>
                <a:schemeClr val="bg1"/>
              </a:solidFill>
            </a:endParaRPr>
          </a:p>
        </p:txBody>
      </p:sp>
    </p:spTree>
    <p:extLst>
      <p:ext uri="{BB962C8B-B14F-4D97-AF65-F5344CB8AC3E}">
        <p14:creationId xmlns:p14="http://schemas.microsoft.com/office/powerpoint/2010/main" val="4238589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F9591-C524-EA4B-D0F6-519365BC864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74158F-174C-DECE-2238-21BD22425FD8}"/>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International trade allows countries to specialize based on comparative advantage, raising total economic welfare.</a:t>
            </a:r>
          </a:p>
          <a:p>
            <a:pPr lvl="1">
              <a:defRPr sz="2000">
                <a:solidFill>
                  <a:srgbClr val="000000"/>
                </a:solidFill>
                <a:latin typeface="Garamond"/>
              </a:defRPr>
            </a:pPr>
            <a:r>
              <a:rPr lang="en-US" altLang="zh-TW" sz="2000" dirty="0"/>
              <a:t>Exporting countries gain mainly through higher producer surplus.</a:t>
            </a:r>
          </a:p>
          <a:p>
            <a:pPr lvl="1">
              <a:defRPr sz="2000">
                <a:solidFill>
                  <a:srgbClr val="000000"/>
                </a:solidFill>
                <a:latin typeface="Garamond"/>
              </a:defRPr>
            </a:pPr>
            <a:r>
              <a:rPr lang="en-US" altLang="zh-TW" sz="2000" dirty="0"/>
              <a:t>Importing countries gain through higher consumer surplus.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Trade creates winners and losers, but the total gains from trade exceed the total losses.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Barriers to trade reduce overall welfare by creating deadweight losses.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tariff is a tax on imported goods that raises the domestic price above the world price.</a:t>
            </a:r>
          </a:p>
          <a:p>
            <a:pPr lvl="1">
              <a:defRPr sz="2000">
                <a:solidFill>
                  <a:srgbClr val="000000"/>
                </a:solidFill>
                <a:latin typeface="Garamond"/>
              </a:defRPr>
            </a:pPr>
            <a:r>
              <a:rPr lang="en-US" altLang="zh-TW" sz="2000" dirty="0"/>
              <a:t>Consumers lose from higher prices and reduced choices.</a:t>
            </a:r>
          </a:p>
          <a:p>
            <a:pPr lvl="1">
              <a:defRPr sz="2000">
                <a:solidFill>
                  <a:srgbClr val="000000"/>
                </a:solidFill>
                <a:latin typeface="Garamond"/>
              </a:defRPr>
            </a:pPr>
            <a:r>
              <a:rPr lang="en-US" altLang="zh-TW" sz="2000" dirty="0"/>
              <a:t>Domestic producers gain from the higher price, and the government collects tariff revenue.</a:t>
            </a:r>
          </a:p>
          <a:p>
            <a:pPr lvl="1">
              <a:defRPr sz="2000">
                <a:solidFill>
                  <a:srgbClr val="000000"/>
                </a:solidFill>
                <a:latin typeface="Garamond"/>
              </a:defRPr>
            </a:pPr>
            <a:r>
              <a:rPr lang="en-US" altLang="zh-TW" sz="2000" dirty="0"/>
              <a:t>The loss in total surplus (deadweight loss) comes from inefficient production and reduced consumption.</a:t>
            </a:r>
          </a:p>
          <a:p>
            <a:pPr lvl="1">
              <a:defRPr sz="2000">
                <a:solidFill>
                  <a:srgbClr val="000000"/>
                </a:solidFill>
                <a:latin typeface="Garamond"/>
              </a:defRPr>
            </a:pPr>
            <a:r>
              <a:rPr lang="en-US" altLang="zh-TW" sz="2000" dirty="0"/>
              <a:t>While tariffs help some groups, they make the economy as a whole worse off.</a:t>
            </a:r>
          </a:p>
        </p:txBody>
      </p:sp>
      <p:sp>
        <p:nvSpPr>
          <p:cNvPr id="4" name="Rectangle 3">
            <a:extLst>
              <a:ext uri="{FF2B5EF4-FFF2-40B4-BE49-F238E27FC236}">
                <a16:creationId xmlns:a16="http://schemas.microsoft.com/office/drawing/2014/main" id="{A5C9CF70-A65D-B843-4AEB-8B7692201B9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0E2B3-3228-C754-73A2-6349DBFD68E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Recap</a:t>
            </a:r>
          </a:p>
        </p:txBody>
      </p:sp>
      <p:sp>
        <p:nvSpPr>
          <p:cNvPr id="5" name="Rectangle 4">
            <a:extLst>
              <a:ext uri="{FF2B5EF4-FFF2-40B4-BE49-F238E27FC236}">
                <a16:creationId xmlns:a16="http://schemas.microsoft.com/office/drawing/2014/main" id="{50B003BA-74C8-03D4-28C2-F2AD1532AE81}"/>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78CE243-F385-3907-7CB6-7F2C0BEA801C}"/>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59DA5AC3-B79F-D41E-98BD-BFF76C73130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6565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45C2379D-B54E-B460-E551-DDE0543DCF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D85D3AC-BBCE-7F35-C811-1E1A3670D9D9}"/>
              </a:ext>
            </a:extLst>
          </p:cNvPr>
          <p:cNvSpPr txBox="1"/>
          <p:nvPr/>
        </p:nvSpPr>
        <p:spPr>
          <a:xfrm>
            <a:off x="1" y="3013501"/>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solidFill>
                  <a:schemeClr val="bg1"/>
                </a:solidFill>
              </a:rPr>
              <a:t>The Determinants of Trade</a:t>
            </a:r>
            <a:endParaRPr sz="4000" dirty="0">
              <a:solidFill>
                <a:schemeClr val="bg1"/>
              </a:solidFill>
            </a:endParaRPr>
          </a:p>
        </p:txBody>
      </p:sp>
    </p:spTree>
    <p:extLst>
      <p:ext uri="{BB962C8B-B14F-4D97-AF65-F5344CB8AC3E}">
        <p14:creationId xmlns:p14="http://schemas.microsoft.com/office/powerpoint/2010/main" val="42771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552E-60A9-4CB4-11AD-2EE9B43D02F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DEBB2E8-11E4-A468-C2D0-0C629AD2660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4A75D-7758-41BB-C0C1-B7F9A3A9A35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Closed Market: Autarky</a:t>
            </a:r>
          </a:p>
        </p:txBody>
      </p:sp>
      <p:sp>
        <p:nvSpPr>
          <p:cNvPr id="5" name="Rectangle 4">
            <a:extLst>
              <a:ext uri="{FF2B5EF4-FFF2-40B4-BE49-F238E27FC236}">
                <a16:creationId xmlns:a16="http://schemas.microsoft.com/office/drawing/2014/main" id="{C58C9AC8-4834-C5B2-51AE-D98A6E22239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968B526-8F45-FD60-E34A-6C5464C38F2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44FA72DA-5ED9-820A-CB24-9BF94527BC7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6F1D2B37-43C3-C832-24C2-80102EF27CAF}"/>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Consider a closed market with no trade where only domestic buyers and sellers participate in the market.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equilibrium price and quantity is determined solely on the domestic market.</a:t>
            </a:r>
          </a:p>
          <a:p>
            <a:pPr lvl="1">
              <a:spcBef>
                <a:spcPts val="576"/>
              </a:spcBef>
              <a:defRPr sz="2000">
                <a:solidFill>
                  <a:srgbClr val="000000"/>
                </a:solidFill>
                <a:latin typeface="Garamond"/>
              </a:defRPr>
            </a:pPr>
            <a:r>
              <a:rPr lang="en-US" altLang="zh-TW" sz="2000" dirty="0"/>
              <a:t>Equilibrium P = 5 </a:t>
            </a:r>
          </a:p>
          <a:p>
            <a:pPr lvl="1">
              <a:spcBef>
                <a:spcPts val="576"/>
              </a:spcBef>
              <a:defRPr sz="2000">
                <a:solidFill>
                  <a:srgbClr val="000000"/>
                </a:solidFill>
                <a:latin typeface="Garamond"/>
              </a:defRPr>
            </a:pPr>
            <a:r>
              <a:rPr lang="en-US" altLang="zh-TW" sz="2000" dirty="0"/>
              <a:t>Equilibrium Q = 50.</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total benefits from trade is equal to total surplus.</a:t>
            </a:r>
          </a:p>
          <a:p>
            <a:pPr lvl="1">
              <a:spcBef>
                <a:spcPts val="576"/>
              </a:spcBef>
              <a:defRPr sz="2000">
                <a:solidFill>
                  <a:srgbClr val="000000"/>
                </a:solidFill>
                <a:latin typeface="Garamond"/>
              </a:defRPr>
            </a:pPr>
            <a:r>
              <a:rPr lang="en-US" altLang="zh-TW" sz="2000" dirty="0"/>
              <a:t>CS = $125</a:t>
            </a:r>
          </a:p>
          <a:p>
            <a:pPr lvl="1">
              <a:spcBef>
                <a:spcPts val="576"/>
              </a:spcBef>
              <a:defRPr sz="2000">
                <a:solidFill>
                  <a:srgbClr val="000000"/>
                </a:solidFill>
                <a:latin typeface="Garamond"/>
              </a:defRPr>
            </a:pPr>
            <a:r>
              <a:rPr lang="en-US" altLang="zh-TW" sz="2000" dirty="0"/>
              <a:t>PS = $125</a:t>
            </a:r>
          </a:p>
          <a:p>
            <a:pPr lvl="1">
              <a:spcBef>
                <a:spcPts val="576"/>
              </a:spcBef>
              <a:defRPr sz="2000">
                <a:solidFill>
                  <a:srgbClr val="000000"/>
                </a:solidFill>
                <a:latin typeface="Garamond"/>
              </a:defRPr>
            </a:pPr>
            <a:r>
              <a:rPr lang="en-US" altLang="zh-TW" sz="2000" dirty="0"/>
              <a:t>Total Surplus = $250.</a:t>
            </a:r>
          </a:p>
        </p:txBody>
      </p:sp>
      <p:pic>
        <p:nvPicPr>
          <p:cNvPr id="10" name="Picture 9">
            <a:extLst>
              <a:ext uri="{FF2B5EF4-FFF2-40B4-BE49-F238E27FC236}">
                <a16:creationId xmlns:a16="http://schemas.microsoft.com/office/drawing/2014/main" id="{BF5C3E6D-0DDB-0508-0A0F-B0948783CF91}"/>
              </a:ext>
            </a:extLst>
          </p:cNvPr>
          <p:cNvPicPr>
            <a:picLocks noChangeAspect="1"/>
          </p:cNvPicPr>
          <p:nvPr/>
        </p:nvPicPr>
        <p:blipFill>
          <a:blip r:embed="rId2"/>
          <a:srcRect/>
          <a:stretch/>
        </p:blipFill>
        <p:spPr>
          <a:xfrm>
            <a:off x="457198" y="1300900"/>
            <a:ext cx="4572000" cy="4572000"/>
          </a:xfrm>
          <a:prstGeom prst="rect">
            <a:avLst/>
          </a:prstGeom>
        </p:spPr>
      </p:pic>
      <p:pic>
        <p:nvPicPr>
          <p:cNvPr id="9" name="Picture 8" descr="A graph of a line&#10;&#10;AI-generated content may be incorrect.">
            <a:extLst>
              <a:ext uri="{FF2B5EF4-FFF2-40B4-BE49-F238E27FC236}">
                <a16:creationId xmlns:a16="http://schemas.microsoft.com/office/drawing/2014/main" id="{54DE9869-EA97-888C-FA36-B61411CBC999}"/>
              </a:ext>
            </a:extLst>
          </p:cNvPr>
          <p:cNvPicPr>
            <a:picLocks noChangeAspect="1"/>
          </p:cNvPicPr>
          <p:nvPr/>
        </p:nvPicPr>
        <p:blipFill>
          <a:blip r:embed="rId3"/>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13225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5B17A-1799-ABB4-8159-AE6002884F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6A63BA-9E88-252C-B22E-609315C35C2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A7E3B7-7FF9-C71E-E13F-DD8632E8A91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World Prices and Comparative Advantage</a:t>
            </a:r>
          </a:p>
        </p:txBody>
      </p:sp>
      <p:sp>
        <p:nvSpPr>
          <p:cNvPr id="5" name="Rectangle 4">
            <a:extLst>
              <a:ext uri="{FF2B5EF4-FFF2-40B4-BE49-F238E27FC236}">
                <a16:creationId xmlns:a16="http://schemas.microsoft.com/office/drawing/2014/main" id="{06D74F4B-9D7D-2503-CEC1-39263D56064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70D03C8-371C-655D-4A49-30460F1E66C2}"/>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36488C8-1DF3-DB49-224D-AB98F51757E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A045D933-04C6-15A1-704F-E1F46214CD08}"/>
                  </a:ext>
                </a:extLst>
              </p:cNvPr>
              <p:cNvSpPr>
                <a:spLocks noGrp="1"/>
              </p:cNvSpPr>
              <p:nvPr>
                <p:ph idx="1"/>
              </p:nvPr>
            </p:nvSpPr>
            <p:spPr>
              <a:xfrm>
                <a:off x="457199" y="1300900"/>
                <a:ext cx="11189855" cy="5081046"/>
              </a:xfrm>
            </p:spPr>
            <p:txBody>
              <a:bodyPr>
                <a:normAutofit/>
              </a:bodyPr>
              <a:lstStyle/>
              <a:p>
                <a:pPr>
                  <a:spcBef>
                    <a:spcPts val="576"/>
                  </a:spcBef>
                  <a:defRPr sz="2000">
                    <a:solidFill>
                      <a:srgbClr val="000000"/>
                    </a:solidFill>
                    <a:latin typeface="Garamond"/>
                  </a:defRPr>
                </a:pPr>
                <a:r>
                  <a:rPr lang="en-US" altLang="zh-TW" sz="2400" dirty="0"/>
                  <a:t>We introduce two notations, distinguishing world and domestic prices of the good.</a:t>
                </a:r>
                <a:endParaRPr lang="en-US" altLang="zh-TW" sz="2000" i="1" dirty="0">
                  <a:latin typeface="Cambria Math" panose="02040503050406030204" pitchFamily="18" charset="0"/>
                </a:endParaRPr>
              </a:p>
              <a:p>
                <a:pPr lvl="1">
                  <a:spcBef>
                    <a:spcPts val="576"/>
                  </a:spcBef>
                  <a:defRPr sz="2000">
                    <a:solidFill>
                      <a:srgbClr val="000000"/>
                    </a:solidFill>
                    <a:latin typeface="Garamond"/>
                  </a:defRPr>
                </a:pPr>
                <a14:m>
                  <m:oMath xmlns:m="http://schemas.openxmlformats.org/officeDocument/2006/math">
                    <m:sSub>
                      <m:sSubPr>
                        <m:ctrlPr>
                          <a:rPr lang="en-US" altLang="zh-TW" sz="2000" i="1" smtClean="0">
                            <a:latin typeface="Cambria Math" panose="02040503050406030204" pitchFamily="18" charset="0"/>
                          </a:rPr>
                        </m:ctrlPr>
                      </m:sSubPr>
                      <m:e>
                        <m:r>
                          <m:rPr>
                            <m:nor/>
                          </m:rPr>
                          <a:rPr lang="en-US" altLang="zh-TW" sz="2000" dirty="0"/>
                          <m:t>P</m:t>
                        </m:r>
                      </m:e>
                      <m:sub>
                        <m:r>
                          <m:rPr>
                            <m:nor/>
                          </m:rPr>
                          <a:rPr lang="en-US" altLang="zh-TW" sz="2000" b="0" i="0" dirty="0" smtClean="0"/>
                          <m:t>W</m:t>
                        </m:r>
                      </m:sub>
                    </m:sSub>
                  </m:oMath>
                </a14:m>
                <a:r>
                  <a:rPr lang="en-US" altLang="zh-TW" sz="2000" dirty="0"/>
                  <a:t>: The world price of a good.</a:t>
                </a:r>
              </a:p>
              <a:p>
                <a:pPr lvl="1">
                  <a:spcBef>
                    <a:spcPts val="576"/>
                  </a:spcBef>
                  <a:defRPr sz="2000">
                    <a:solidFill>
                      <a:srgbClr val="000000"/>
                    </a:solidFill>
                    <a:latin typeface="Garamond"/>
                  </a:defRPr>
                </a:pP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b="0" i="0" dirty="0" smtClean="0"/>
                          <m:t>D</m:t>
                        </m:r>
                      </m:sub>
                    </m:sSub>
                  </m:oMath>
                </a14:m>
                <a:r>
                  <a:rPr lang="en-US" altLang="zh-TW" sz="2000" dirty="0"/>
                  <a:t>: The domestic price of a good.</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Determinants of Importer/Exporter Status:</a:t>
                </a:r>
              </a:p>
              <a:p>
                <a:pPr lvl="1">
                  <a:spcBef>
                    <a:spcPts val="576"/>
                  </a:spcBef>
                  <a:defRPr sz="2000">
                    <a:solidFill>
                      <a:srgbClr val="000000"/>
                    </a:solidFill>
                    <a:latin typeface="Garamond"/>
                  </a:defRPr>
                </a:pPr>
                <a:r>
                  <a:rPr lang="en-US" altLang="zh-TW" sz="2000" dirty="0"/>
                  <a:t>If </a:t>
                </a: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W</m:t>
                        </m:r>
                      </m:sub>
                    </m:sSub>
                    <m:r>
                      <m:rPr>
                        <m:nor/>
                      </m:rPr>
                      <a:rPr lang="en-US" altLang="zh-TW" sz="2000" dirty="0"/>
                      <m:t>&gt;</m:t>
                    </m:r>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D</m:t>
                        </m:r>
                      </m:sub>
                    </m:sSub>
                  </m:oMath>
                </a14:m>
                <a:r>
                  <a:rPr lang="en-US" altLang="zh-TW" sz="2000" dirty="0"/>
                  <a:t>, the country has comparative advantage, and the country is an exporter.</a:t>
                </a:r>
              </a:p>
              <a:p>
                <a:pPr lvl="1">
                  <a:spcBef>
                    <a:spcPts val="576"/>
                  </a:spcBef>
                  <a:defRPr sz="2000">
                    <a:solidFill>
                      <a:srgbClr val="000000"/>
                    </a:solidFill>
                    <a:latin typeface="Garamond"/>
                  </a:defRPr>
                </a:pPr>
                <a:r>
                  <a:rPr lang="en-US" altLang="zh-TW" sz="2000" dirty="0"/>
                  <a:t>If </a:t>
                </a: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W</m:t>
                        </m:r>
                      </m:sub>
                    </m:sSub>
                    <m:r>
                      <m:rPr>
                        <m:nor/>
                      </m:rPr>
                      <a:rPr lang="en-US" altLang="zh-TW" sz="2000" b="0" i="0" dirty="0" smtClean="0"/>
                      <m:t>&lt;</m:t>
                    </m:r>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D</m:t>
                        </m:r>
                      </m:sub>
                    </m:sSub>
                  </m:oMath>
                </a14:m>
                <a:r>
                  <a:rPr lang="en-US" altLang="zh-TW" sz="2000" dirty="0"/>
                  <a:t>, the country does not have a comparative advantage, and the country is an importer.</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We assume a </a:t>
                </a:r>
                <a:r>
                  <a:rPr lang="en-US" altLang="zh-TW" sz="2400" i="1" dirty="0"/>
                  <a:t>Small Economy</a:t>
                </a:r>
                <a:r>
                  <a:rPr lang="en-US" altLang="zh-TW" sz="2400" dirty="0"/>
                  <a:t>, where all countries are price takers in world markets.</a:t>
                </a:r>
              </a:p>
              <a:p>
                <a:pPr lvl="1">
                  <a:spcBef>
                    <a:spcPts val="576"/>
                  </a:spcBef>
                  <a:defRPr sz="2000">
                    <a:solidFill>
                      <a:srgbClr val="000000"/>
                    </a:solidFill>
                    <a:latin typeface="Garamond"/>
                  </a:defRPr>
                </a:pPr>
                <a:r>
                  <a:rPr lang="en-US" altLang="zh-TW" sz="2000" dirty="0"/>
                  <a:t>No single country can influence the world price </a:t>
                </a: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W</m:t>
                        </m:r>
                      </m:sub>
                    </m:sSub>
                  </m:oMath>
                </a14:m>
                <a:r>
                  <a:rPr lang="en-US" altLang="zh-TW" sz="2000" dirty="0"/>
                  <a:t>.</a:t>
                </a:r>
              </a:p>
              <a:p>
                <a:pPr lvl="1">
                  <a:spcBef>
                    <a:spcPts val="576"/>
                  </a:spcBef>
                  <a:defRPr sz="2000">
                    <a:solidFill>
                      <a:srgbClr val="000000"/>
                    </a:solidFill>
                    <a:latin typeface="Garamond"/>
                  </a:defRPr>
                </a:pPr>
                <a:r>
                  <a:rPr lang="en-US" altLang="zh-TW" sz="2000" dirty="0"/>
                  <a:t>No sellers would accept a price lower than </a:t>
                </a: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W</m:t>
                        </m:r>
                      </m:sub>
                    </m:sSub>
                  </m:oMath>
                </a14:m>
                <a:r>
                  <a:rPr lang="en-US" altLang="zh-TW" sz="2000" dirty="0"/>
                  <a:t>.</a:t>
                </a:r>
              </a:p>
              <a:p>
                <a:pPr lvl="1">
                  <a:spcBef>
                    <a:spcPts val="576"/>
                  </a:spcBef>
                  <a:defRPr sz="2000">
                    <a:solidFill>
                      <a:srgbClr val="000000"/>
                    </a:solidFill>
                    <a:latin typeface="Garamond"/>
                  </a:defRPr>
                </a:pPr>
                <a:r>
                  <a:rPr lang="en-US" altLang="zh-TW" sz="2000" dirty="0"/>
                  <a:t>No buyer would pay more than </a:t>
                </a: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P</m:t>
                        </m:r>
                      </m:e>
                      <m:sub>
                        <m:r>
                          <m:rPr>
                            <m:nor/>
                          </m:rPr>
                          <a:rPr lang="en-US" altLang="zh-TW" sz="2000" dirty="0"/>
                          <m:t>W</m:t>
                        </m:r>
                      </m:sub>
                    </m:sSub>
                  </m:oMath>
                </a14:m>
                <a:r>
                  <a:rPr lang="en-US" altLang="zh-TW" sz="2000" dirty="0"/>
                  <a:t>.</a:t>
                </a:r>
              </a:p>
              <a:p>
                <a:pPr>
                  <a:spcBef>
                    <a:spcPts val="576"/>
                  </a:spcBef>
                  <a:defRPr sz="2000">
                    <a:solidFill>
                      <a:srgbClr val="000000"/>
                    </a:solidFill>
                    <a:latin typeface="Garamond"/>
                  </a:defRPr>
                </a:pPr>
                <a:endParaRPr lang="en-US" altLang="zh-TW" sz="2400" dirty="0"/>
              </a:p>
              <a:p>
                <a:pPr>
                  <a:spcBef>
                    <a:spcPts val="576"/>
                  </a:spcBef>
                  <a:defRPr sz="2000">
                    <a:solidFill>
                      <a:srgbClr val="000000"/>
                    </a:solidFill>
                    <a:latin typeface="Garamond"/>
                  </a:defRPr>
                </a:pPr>
                <a:endParaRPr lang="en-US" altLang="zh-TW" sz="2400" dirty="0"/>
              </a:p>
            </p:txBody>
          </p:sp>
        </mc:Choice>
        <mc:Fallback xmlns="">
          <p:sp>
            <p:nvSpPr>
              <p:cNvPr id="11" name="Content Placeholder 2">
                <a:extLst>
                  <a:ext uri="{FF2B5EF4-FFF2-40B4-BE49-F238E27FC236}">
                    <a16:creationId xmlns:a16="http://schemas.microsoft.com/office/drawing/2014/main" id="{A045D933-04C6-15A1-704F-E1F46214CD08}"/>
                  </a:ext>
                </a:extLst>
              </p:cNvPr>
              <p:cNvSpPr>
                <a:spLocks noGrp="1" noRot="1" noChangeAspect="1" noMove="1" noResize="1" noEditPoints="1" noAdjustHandles="1" noChangeArrowheads="1" noChangeShapeType="1" noTextEdit="1"/>
              </p:cNvSpPr>
              <p:nvPr>
                <p:ph idx="1"/>
              </p:nvPr>
            </p:nvSpPr>
            <p:spPr>
              <a:xfrm>
                <a:off x="457199" y="1300900"/>
                <a:ext cx="11189855" cy="5081046"/>
              </a:xfrm>
              <a:blipFill>
                <a:blip r:embed="rId2"/>
                <a:stretch>
                  <a:fillRect l="-708" t="-839"/>
                </a:stretch>
              </a:blipFill>
            </p:spPr>
            <p:txBody>
              <a:bodyPr/>
              <a:lstStyle/>
              <a:p>
                <a:r>
                  <a:rPr lang="en-US">
                    <a:noFill/>
                  </a:rPr>
                  <a:t> </a:t>
                </a:r>
              </a:p>
            </p:txBody>
          </p:sp>
        </mc:Fallback>
      </mc:AlternateContent>
    </p:spTree>
    <p:extLst>
      <p:ext uri="{BB962C8B-B14F-4D97-AF65-F5344CB8AC3E}">
        <p14:creationId xmlns:p14="http://schemas.microsoft.com/office/powerpoint/2010/main" val="323822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500"/>
                                        <p:tgtEl>
                                          <p:spTgt spid="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fade">
                                      <p:cBhvr>
                                        <p:cTn id="42" dur="500"/>
                                        <p:tgtEl>
                                          <p:spTgt spid="1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500"/>
                                        <p:tgtEl>
                                          <p:spTgt spid="1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11" end="11"/>
                                            </p:txEl>
                                          </p:spTgt>
                                        </p:tgtEl>
                                        <p:attrNameLst>
                                          <p:attrName>style.visibility</p:attrName>
                                        </p:attrNameLst>
                                      </p:cBhvr>
                                      <p:to>
                                        <p:strVal val="visible"/>
                                      </p:to>
                                    </p:set>
                                    <p:animEffect transition="in" filter="fade">
                                      <p:cBhvr>
                                        <p:cTn id="52"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FBE17-E692-E7F9-BE5C-1C2CB7281B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E916A40-DA92-5B2F-B37C-BC5EBF6A36E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55F94F3-2309-0F4D-1A81-021B21042EC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Open Market: </a:t>
                </a:r>
                <a14:m>
                  <m:oMath xmlns:m="http://schemas.openxmlformats.org/officeDocument/2006/math">
                    <m:sSub>
                      <m:sSubPr>
                        <m:ctrlPr>
                          <a:rPr lang="en-US" altLang="zh-TW" sz="4000" i="1" smtClean="0">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W</m:t>
                        </m:r>
                      </m:sub>
                    </m:sSub>
                    <m:r>
                      <m:rPr>
                        <m:nor/>
                      </m:rPr>
                      <a:rPr lang="en-US" altLang="zh-TW" sz="4000" dirty="0" smtClean="0">
                        <a:solidFill>
                          <a:schemeClr val="bg1"/>
                        </a:solidFill>
                      </a:rPr>
                      <m:t>&gt;</m:t>
                    </m:r>
                    <m:sSub>
                      <m:sSubPr>
                        <m:ctrlPr>
                          <a:rPr lang="en-US" altLang="zh-TW" sz="4000" i="1">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D</m:t>
                        </m:r>
                      </m:sub>
                    </m:sSub>
                  </m:oMath>
                </a14:m>
                <a:endParaRPr lang="en-US" sz="4000" dirty="0">
                  <a:solidFill>
                    <a:schemeClr val="bg1"/>
                  </a:solidFill>
                </a:endParaRPr>
              </a:p>
            </p:txBody>
          </p:sp>
        </mc:Choice>
        <mc:Fallback xmlns="">
          <p:sp>
            <p:nvSpPr>
              <p:cNvPr id="2" name="Title 1">
                <a:extLst>
                  <a:ext uri="{FF2B5EF4-FFF2-40B4-BE49-F238E27FC236}">
                    <a16:creationId xmlns:a16="http://schemas.microsoft.com/office/drawing/2014/main" id="{A55F94F3-2309-0F4D-1A81-021B21042ECA}"/>
                  </a:ext>
                </a:extLst>
              </p:cNvPr>
              <p:cNvSpPr>
                <a:spLocks noGrp="1" noRot="1" noChangeAspect="1" noMove="1" noResize="1" noEditPoints="1" noAdjustHandles="1" noChangeArrowheads="1" noChangeShapeType="1" noTextEdit="1"/>
              </p:cNvSpPr>
              <p:nvPr>
                <p:ph type="title"/>
              </p:nvPr>
            </p:nvSpPr>
            <p:spPr>
              <a:xfrm>
                <a:off x="0" y="0"/>
                <a:ext cx="12188825" cy="923636"/>
              </a:xfrm>
              <a:blipFill>
                <a:blip r:embed="rId2"/>
                <a:stretch>
                  <a:fillRect b="-164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989BE22D-BFC4-773D-40E0-687730088CD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AE99ED3-96C6-FD23-FCAE-85B5020A228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A2A263EF-EE7C-45D3-BF7B-22D3883BE57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33EDD7-FF52-6768-6941-ABA02F95F1ED}"/>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Consider the same domestic market, with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m:t>W</m:t>
                        </m:r>
                      </m:sub>
                    </m:sSub>
                    <m:r>
                      <m:rPr>
                        <m:nor/>
                      </m:rPr>
                      <a:rPr lang="en-US" altLang="zh-TW" sz="2400" b="0" i="0" dirty="0" smtClean="0"/>
                      <m:t>&gt;</m:t>
                    </m:r>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m:t>D</m:t>
                        </m:r>
                      </m:sub>
                    </m:sSub>
                  </m:oMath>
                </a14:m>
                <a:r>
                  <a:rPr lang="en-US" altLang="zh-TW" sz="2400" dirty="0"/>
                  <a: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Once trade is allowed,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m:t>D</m:t>
                        </m:r>
                      </m:sub>
                    </m:sSub>
                  </m:oMath>
                </a14:m>
                <a:r>
                  <a:rPr lang="en-US" altLang="zh-TW" sz="2400" dirty="0"/>
                  <a:t> rises to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b="0" i="0" dirty="0" smtClean="0">
                            <a:latin typeface="Cambria Math" panose="02040503050406030204" pitchFamily="18" charset="0"/>
                          </a:rPr>
                          <m:t>W</m:t>
                        </m:r>
                      </m:sub>
                    </m:sSub>
                  </m:oMath>
                </a14:m>
                <a:r>
                  <a:rPr lang="en-US" altLang="zh-TW" sz="2400" dirty="0"/>
                  <a:t>, as domestic producers would not accept a price lower than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a:latin typeface="Cambria Math" panose="02040503050406030204" pitchFamily="18" charset="0"/>
                          </a:rPr>
                          <m:t>W</m:t>
                        </m:r>
                      </m:sub>
                    </m:sSub>
                  </m:oMath>
                </a14:m>
                <a:r>
                  <a:rPr lang="en-US" altLang="zh-TW" sz="2400" dirty="0"/>
                  <a:t>.</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At the new price…</a:t>
                </a:r>
              </a:p>
              <a:p>
                <a:pPr lvl="1">
                  <a:spcBef>
                    <a:spcPts val="576"/>
                  </a:spcBef>
                  <a:defRPr sz="2000">
                    <a:solidFill>
                      <a:srgbClr val="000000"/>
                    </a:solidFill>
                    <a:latin typeface="Garamond"/>
                  </a:defRPr>
                </a:pP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b="0" i="0" dirty="0" smtClean="0"/>
                          <m:t>Q</m:t>
                        </m:r>
                      </m:e>
                      <m:sub>
                        <m:r>
                          <m:rPr>
                            <m:nor/>
                          </m:rPr>
                          <a:rPr lang="en-US" altLang="zh-TW" sz="2000" b="0" i="0" dirty="0" smtClean="0"/>
                          <m:t>D</m:t>
                        </m:r>
                      </m:sub>
                    </m:sSub>
                    <m:r>
                      <m:rPr>
                        <m:nor/>
                      </m:rPr>
                      <a:rPr lang="en-US" altLang="zh-TW" sz="2000" b="0" i="0" dirty="0" smtClean="0">
                        <a:latin typeface="Cambria Math" panose="02040503050406030204" pitchFamily="18" charset="0"/>
                      </a:rPr>
                      <m:t> </m:t>
                    </m:r>
                    <m:r>
                      <m:rPr>
                        <m:nor/>
                      </m:rPr>
                      <a:rPr lang="en-US" altLang="zh-TW" sz="2000" b="0" i="0" dirty="0" smtClean="0"/>
                      <m:t>= 30</m:t>
                    </m:r>
                  </m:oMath>
                </a14:m>
                <a:r>
                  <a:rPr lang="en-US" altLang="zh-TW" sz="2000" dirty="0"/>
                  <a:t>: Domestic consumers demand 30 units.</a:t>
                </a:r>
              </a:p>
              <a:p>
                <a:pPr lvl="1">
                  <a:spcBef>
                    <a:spcPts val="576"/>
                  </a:spcBef>
                  <a:defRPr sz="2000">
                    <a:solidFill>
                      <a:srgbClr val="000000"/>
                    </a:solidFill>
                    <a:latin typeface="Garamond"/>
                  </a:defRPr>
                </a:pPr>
                <a14:m>
                  <m:oMath xmlns:m="http://schemas.openxmlformats.org/officeDocument/2006/math">
                    <m:sSub>
                      <m:sSubPr>
                        <m:ctrlPr>
                          <a:rPr lang="en-US" altLang="zh-TW" sz="2000" i="1">
                            <a:latin typeface="Cambria Math" panose="02040503050406030204" pitchFamily="18" charset="0"/>
                          </a:rPr>
                        </m:ctrlPr>
                      </m:sSubPr>
                      <m:e>
                        <m:r>
                          <m:rPr>
                            <m:nor/>
                          </m:rPr>
                          <a:rPr lang="en-US" altLang="zh-TW" sz="2000" dirty="0"/>
                          <m:t>Q</m:t>
                        </m:r>
                      </m:e>
                      <m:sub>
                        <m:r>
                          <m:rPr>
                            <m:nor/>
                          </m:rPr>
                          <a:rPr lang="en-US" altLang="zh-TW" sz="2000" b="0" i="0" dirty="0" smtClean="0"/>
                          <m:t>S</m:t>
                        </m:r>
                      </m:sub>
                    </m:sSub>
                    <m:r>
                      <m:rPr>
                        <m:nor/>
                      </m:rPr>
                      <a:rPr lang="en-US" altLang="zh-TW" sz="2000" b="0" i="0" dirty="0" smtClean="0">
                        <a:latin typeface="Cambria Math" panose="02040503050406030204" pitchFamily="18" charset="0"/>
                      </a:rPr>
                      <m:t> </m:t>
                    </m:r>
                    <m:r>
                      <m:rPr>
                        <m:nor/>
                      </m:rPr>
                      <a:rPr lang="en-US" altLang="zh-TW" sz="2000" dirty="0"/>
                      <m:t>=</m:t>
                    </m:r>
                    <m:r>
                      <m:rPr>
                        <m:nor/>
                      </m:rPr>
                      <a:rPr lang="en-US" altLang="zh-TW" sz="2000" b="0" i="0" dirty="0" smtClean="0"/>
                      <m:t> 70</m:t>
                    </m:r>
                  </m:oMath>
                </a14:m>
                <a:r>
                  <a:rPr lang="en-US" altLang="zh-TW" sz="2000" dirty="0"/>
                  <a:t>: Domestic producers supply 70 units.</a:t>
                </a:r>
              </a:p>
              <a:p>
                <a:pPr lvl="1">
                  <a:spcBef>
                    <a:spcPts val="576"/>
                  </a:spcBef>
                  <a:defRPr sz="2000">
                    <a:solidFill>
                      <a:srgbClr val="000000"/>
                    </a:solidFill>
                    <a:latin typeface="Garamond"/>
                  </a:defRPr>
                </a:pPr>
                <a:r>
                  <a:rPr lang="en-US" altLang="zh-TW" sz="2000" dirty="0"/>
                  <a:t>Export = 40: The remaining 40 units are exported.</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 horizontal line represents the world’s perfectly inelastic demand.</a:t>
                </a:r>
              </a:p>
            </p:txBody>
          </p:sp>
        </mc:Choice>
        <mc:Fallback xmlns="">
          <p:sp>
            <p:nvSpPr>
              <p:cNvPr id="3" name="Content Placeholder 2">
                <a:extLst>
                  <a:ext uri="{FF2B5EF4-FFF2-40B4-BE49-F238E27FC236}">
                    <a16:creationId xmlns:a16="http://schemas.microsoft.com/office/drawing/2014/main" id="{8433EDD7-FF52-6768-6941-ABA02F95F1ED}"/>
                  </a:ext>
                </a:extLst>
              </p:cNvPr>
              <p:cNvSpPr>
                <a:spLocks noGrp="1" noRot="1" noChangeAspect="1" noMove="1" noResize="1" noEditPoints="1" noAdjustHandles="1" noChangeArrowheads="1" noChangeShapeType="1" noTextEdit="1"/>
              </p:cNvSpPr>
              <p:nvPr>
                <p:ph idx="1"/>
              </p:nvPr>
            </p:nvSpPr>
            <p:spPr>
              <a:xfrm>
                <a:off x="5029199" y="1300900"/>
                <a:ext cx="6702428" cy="4937975"/>
              </a:xfrm>
              <a:blipFill>
                <a:blip r:embed="rId3"/>
                <a:stretch>
                  <a:fillRect l="-1183" t="-741" r="-1183"/>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8558629-3105-0457-E44B-8069F5F66DEB}"/>
              </a:ext>
            </a:extLst>
          </p:cNvPr>
          <p:cNvPicPr>
            <a:picLocks noChangeAspect="1"/>
          </p:cNvPicPr>
          <p:nvPr/>
        </p:nvPicPr>
        <p:blipFill>
          <a:blip r:embed="rId4"/>
          <a:srcRect/>
          <a:stretch/>
        </p:blipFill>
        <p:spPr>
          <a:xfrm>
            <a:off x="457198" y="1300900"/>
            <a:ext cx="4572000" cy="4572000"/>
          </a:xfrm>
          <a:prstGeom prst="rect">
            <a:avLst/>
          </a:prstGeom>
        </p:spPr>
      </p:pic>
      <p:pic>
        <p:nvPicPr>
          <p:cNvPr id="11" name="Picture 10" descr="A graph of the x and y&#10;&#10;AI-generated content may be incorrect.">
            <a:extLst>
              <a:ext uri="{FF2B5EF4-FFF2-40B4-BE49-F238E27FC236}">
                <a16:creationId xmlns:a16="http://schemas.microsoft.com/office/drawing/2014/main" id="{D386747A-3D44-7FC0-03C8-75601E3BE933}"/>
              </a:ext>
            </a:extLst>
          </p:cNvPr>
          <p:cNvPicPr>
            <a:picLocks noChangeAspect="1"/>
          </p:cNvPicPr>
          <p:nvPr/>
        </p:nvPicPr>
        <p:blipFill>
          <a:blip r:embed="rId5"/>
          <a:stretch>
            <a:fillRect/>
          </a:stretch>
        </p:blipFill>
        <p:spPr>
          <a:xfrm>
            <a:off x="457197" y="1300900"/>
            <a:ext cx="4572000" cy="4572000"/>
          </a:xfrm>
          <a:prstGeom prst="rect">
            <a:avLst/>
          </a:prstGeom>
        </p:spPr>
      </p:pic>
    </p:spTree>
    <p:extLst>
      <p:ext uri="{BB962C8B-B14F-4D97-AF65-F5344CB8AC3E}">
        <p14:creationId xmlns:p14="http://schemas.microsoft.com/office/powerpoint/2010/main" val="222663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C269-B476-DD98-4F89-A4B54C49441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F18C84E-1B58-89B3-F37B-12C8EC806D1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42109D2F-C184-6DCB-55B0-CCCE3960825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Open Market: </a:t>
                </a:r>
                <a14:m>
                  <m:oMath xmlns:m="http://schemas.openxmlformats.org/officeDocument/2006/math">
                    <m:sSub>
                      <m:sSubPr>
                        <m:ctrlPr>
                          <a:rPr lang="en-US" altLang="zh-TW" sz="4000" i="1" smtClean="0">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W</m:t>
                        </m:r>
                      </m:sub>
                    </m:sSub>
                    <m:r>
                      <m:rPr>
                        <m:nor/>
                      </m:rPr>
                      <a:rPr lang="en-US" altLang="zh-TW" sz="4000" dirty="0" smtClean="0">
                        <a:solidFill>
                          <a:schemeClr val="bg1"/>
                        </a:solidFill>
                      </a:rPr>
                      <m:t>&gt;</m:t>
                    </m:r>
                    <m:sSub>
                      <m:sSubPr>
                        <m:ctrlPr>
                          <a:rPr lang="en-US" altLang="zh-TW" sz="4000" i="1">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D</m:t>
                        </m:r>
                      </m:sub>
                    </m:sSub>
                  </m:oMath>
                </a14:m>
                <a:endParaRPr lang="en-US" sz="4000" dirty="0">
                  <a:solidFill>
                    <a:schemeClr val="bg1"/>
                  </a:solidFill>
                </a:endParaRPr>
              </a:p>
            </p:txBody>
          </p:sp>
        </mc:Choice>
        <mc:Fallback xmlns="">
          <p:sp>
            <p:nvSpPr>
              <p:cNvPr id="2" name="Title 1">
                <a:extLst>
                  <a:ext uri="{FF2B5EF4-FFF2-40B4-BE49-F238E27FC236}">
                    <a16:creationId xmlns:a16="http://schemas.microsoft.com/office/drawing/2014/main" id="{42109D2F-C184-6DCB-55B0-CCCE39608255}"/>
                  </a:ext>
                </a:extLst>
              </p:cNvPr>
              <p:cNvSpPr>
                <a:spLocks noGrp="1" noRot="1" noChangeAspect="1" noMove="1" noResize="1" noEditPoints="1" noAdjustHandles="1" noChangeArrowheads="1" noChangeShapeType="1" noTextEdit="1"/>
              </p:cNvSpPr>
              <p:nvPr>
                <p:ph type="title"/>
              </p:nvPr>
            </p:nvSpPr>
            <p:spPr>
              <a:xfrm>
                <a:off x="0" y="0"/>
                <a:ext cx="12188825" cy="923636"/>
              </a:xfrm>
              <a:blipFill>
                <a:blip r:embed="rId2"/>
                <a:stretch>
                  <a:fillRect b="-164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F840BDAB-0DBE-366F-A390-F1FCD31AD16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78CF099-0A60-03F6-4347-44EB768A872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1F6F8F09-2593-234B-28B8-50E52A97EDA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
        <p:nvSpPr>
          <p:cNvPr id="3" name="Content Placeholder 2">
            <a:extLst>
              <a:ext uri="{FF2B5EF4-FFF2-40B4-BE49-F238E27FC236}">
                <a16:creationId xmlns:a16="http://schemas.microsoft.com/office/drawing/2014/main" id="{3EFB6DF5-955F-A388-310F-BB766D98630E}"/>
              </a:ext>
            </a:extLst>
          </p:cNvPr>
          <p:cNvSpPr>
            <a:spLocks noGrp="1"/>
          </p:cNvSpPr>
          <p:nvPr>
            <p:ph idx="1"/>
          </p:nvPr>
        </p:nvSpPr>
        <p:spPr>
          <a:xfrm>
            <a:off x="5029199" y="1300900"/>
            <a:ext cx="6702428" cy="4937975"/>
          </a:xfrm>
        </p:spPr>
        <p:txBody>
          <a:bodyPr>
            <a:normAutofit/>
          </a:bodyPr>
          <a:lstStyle/>
          <a:p>
            <a:pPr>
              <a:spcBef>
                <a:spcPts val="576"/>
              </a:spcBef>
              <a:defRPr sz="2000">
                <a:solidFill>
                  <a:srgbClr val="000000"/>
                </a:solidFill>
                <a:latin typeface="Garamond"/>
              </a:defRPr>
            </a:pPr>
            <a:r>
              <a:rPr lang="en-US" altLang="zh-TW" sz="2400" dirty="0"/>
              <a:t>Let us compare the welfare implications.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a closed economy without trade:</a:t>
            </a:r>
          </a:p>
          <a:p>
            <a:pPr lvl="1">
              <a:spcBef>
                <a:spcPts val="576"/>
              </a:spcBef>
              <a:defRPr sz="2000">
                <a:solidFill>
                  <a:srgbClr val="000000"/>
                </a:solidFill>
                <a:latin typeface="Garamond"/>
              </a:defRPr>
            </a:pPr>
            <a:r>
              <a:rPr lang="en-US" altLang="zh-TW" sz="2000" dirty="0"/>
              <a:t>Producer Surplus: C ($125)</a:t>
            </a:r>
          </a:p>
          <a:p>
            <a:pPr lvl="1">
              <a:spcBef>
                <a:spcPts val="576"/>
              </a:spcBef>
              <a:defRPr sz="2000">
                <a:solidFill>
                  <a:srgbClr val="000000"/>
                </a:solidFill>
                <a:latin typeface="Garamond"/>
              </a:defRPr>
            </a:pPr>
            <a:r>
              <a:rPr lang="en-US" altLang="zh-TW" sz="2000" dirty="0"/>
              <a:t>Consumer Surplus: A+B ($125)</a:t>
            </a:r>
          </a:p>
          <a:p>
            <a:pPr lvl="1">
              <a:spcBef>
                <a:spcPts val="576"/>
              </a:spcBef>
              <a:defRPr sz="2000">
                <a:solidFill>
                  <a:srgbClr val="000000"/>
                </a:solidFill>
                <a:latin typeface="Garamond"/>
              </a:defRPr>
            </a:pPr>
            <a:r>
              <a:rPr lang="en-US" altLang="zh-TW" sz="2000" dirty="0"/>
              <a:t>Total Surplus: A+B+C ($250)</a:t>
            </a:r>
          </a:p>
          <a:p>
            <a:pPr lvl="4">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In the open economy with trade:</a:t>
            </a:r>
          </a:p>
          <a:p>
            <a:pPr lvl="1">
              <a:spcBef>
                <a:spcPts val="576"/>
              </a:spcBef>
              <a:defRPr sz="2000">
                <a:solidFill>
                  <a:srgbClr val="000000"/>
                </a:solidFill>
                <a:latin typeface="Garamond"/>
              </a:defRPr>
            </a:pPr>
            <a:r>
              <a:rPr lang="en-US" altLang="zh-TW" sz="2000" dirty="0"/>
              <a:t>Producer Surplus: B+C+D ($245)</a:t>
            </a:r>
          </a:p>
          <a:p>
            <a:pPr lvl="1">
              <a:spcBef>
                <a:spcPts val="576"/>
              </a:spcBef>
              <a:defRPr sz="2000">
                <a:solidFill>
                  <a:srgbClr val="000000"/>
                </a:solidFill>
                <a:latin typeface="Garamond"/>
              </a:defRPr>
            </a:pPr>
            <a:r>
              <a:rPr lang="en-US" altLang="zh-TW" sz="2000" dirty="0"/>
              <a:t>Consumer Surplus: A ($45)</a:t>
            </a:r>
          </a:p>
          <a:p>
            <a:pPr lvl="1">
              <a:spcBef>
                <a:spcPts val="576"/>
              </a:spcBef>
              <a:defRPr sz="2000">
                <a:solidFill>
                  <a:srgbClr val="000000"/>
                </a:solidFill>
                <a:latin typeface="Garamond"/>
              </a:defRPr>
            </a:pPr>
            <a:r>
              <a:rPr lang="en-US" altLang="zh-TW" sz="2000" dirty="0"/>
              <a:t>Total Surplus: A+B+C+D ($290)</a:t>
            </a:r>
          </a:p>
          <a:p>
            <a:pPr lvl="1">
              <a:spcBef>
                <a:spcPts val="576"/>
              </a:spcBef>
              <a:defRPr sz="2000">
                <a:solidFill>
                  <a:srgbClr val="000000"/>
                </a:solidFill>
                <a:latin typeface="Garamond"/>
              </a:defRPr>
            </a:pPr>
            <a:r>
              <a:rPr lang="en-US" altLang="zh-TW" sz="2000" dirty="0"/>
              <a:t>Gains from Trade: D ($40)</a:t>
            </a:r>
          </a:p>
        </p:txBody>
      </p:sp>
      <p:pic>
        <p:nvPicPr>
          <p:cNvPr id="10" name="Picture 9">
            <a:extLst>
              <a:ext uri="{FF2B5EF4-FFF2-40B4-BE49-F238E27FC236}">
                <a16:creationId xmlns:a16="http://schemas.microsoft.com/office/drawing/2014/main" id="{C1AFBA39-CE5C-643C-3F69-3F2C743B2062}"/>
              </a:ext>
            </a:extLst>
          </p:cNvPr>
          <p:cNvPicPr>
            <a:picLocks noChangeAspect="1"/>
          </p:cNvPicPr>
          <p:nvPr/>
        </p:nvPicPr>
        <p:blipFill>
          <a:blip r:embed="rId3"/>
          <a:srcRect/>
          <a:stretch/>
        </p:blipFill>
        <p:spPr>
          <a:xfrm>
            <a:off x="457198" y="1300900"/>
            <a:ext cx="4572000" cy="4572000"/>
          </a:xfrm>
          <a:prstGeom prst="rect">
            <a:avLst/>
          </a:prstGeom>
        </p:spPr>
      </p:pic>
      <p:pic>
        <p:nvPicPr>
          <p:cNvPr id="9" name="Picture 8" descr="A graph of the price of goods&#10;&#10;AI-generated content may be incorrect.">
            <a:extLst>
              <a:ext uri="{FF2B5EF4-FFF2-40B4-BE49-F238E27FC236}">
                <a16:creationId xmlns:a16="http://schemas.microsoft.com/office/drawing/2014/main" id="{B6D02D5D-6A59-0591-A443-A4D36090332E}"/>
              </a:ext>
            </a:extLst>
          </p:cNvPr>
          <p:cNvPicPr>
            <a:picLocks noChangeAspect="1"/>
          </p:cNvPicPr>
          <p:nvPr/>
        </p:nvPicPr>
        <p:blipFill>
          <a:blip r:embed="rId4"/>
          <a:stretch>
            <a:fillRect/>
          </a:stretch>
        </p:blipFill>
        <p:spPr>
          <a:xfrm>
            <a:off x="457197" y="1300900"/>
            <a:ext cx="4572000" cy="4572000"/>
          </a:xfrm>
          <a:prstGeom prst="rect">
            <a:avLst/>
          </a:prstGeom>
        </p:spPr>
      </p:pic>
      <p:pic>
        <p:nvPicPr>
          <p:cNvPr id="13" name="Picture 12" descr="A graph of a trade&#10;&#10;AI-generated content may be incorrect.">
            <a:extLst>
              <a:ext uri="{FF2B5EF4-FFF2-40B4-BE49-F238E27FC236}">
                <a16:creationId xmlns:a16="http://schemas.microsoft.com/office/drawing/2014/main" id="{DB3DE1B3-D393-1062-18B7-68332D9A1630}"/>
              </a:ext>
            </a:extLst>
          </p:cNvPr>
          <p:cNvPicPr>
            <a:picLocks noChangeAspect="1"/>
          </p:cNvPicPr>
          <p:nvPr/>
        </p:nvPicPr>
        <p:blipFill>
          <a:blip r:embed="rId5"/>
          <a:stretch>
            <a:fillRect/>
          </a:stretch>
        </p:blipFill>
        <p:spPr>
          <a:xfrm>
            <a:off x="457196" y="1300900"/>
            <a:ext cx="4572000" cy="4572000"/>
          </a:xfrm>
          <a:prstGeom prst="rect">
            <a:avLst/>
          </a:prstGeom>
        </p:spPr>
      </p:pic>
      <p:pic>
        <p:nvPicPr>
          <p:cNvPr id="15" name="Picture 14" descr="A graph of a trade&#10;&#10;AI-generated content may be incorrect.">
            <a:extLst>
              <a:ext uri="{FF2B5EF4-FFF2-40B4-BE49-F238E27FC236}">
                <a16:creationId xmlns:a16="http://schemas.microsoft.com/office/drawing/2014/main" id="{0B42649C-2995-0661-B9A1-1CF0CC067545}"/>
              </a:ext>
            </a:extLst>
          </p:cNvPr>
          <p:cNvPicPr>
            <a:picLocks noChangeAspect="1"/>
          </p:cNvPicPr>
          <p:nvPr/>
        </p:nvPicPr>
        <p:blipFill>
          <a:blip r:embed="rId6"/>
          <a:stretch>
            <a:fillRect/>
          </a:stretch>
        </p:blipFill>
        <p:spPr>
          <a:xfrm>
            <a:off x="457195" y="1300900"/>
            <a:ext cx="4572000" cy="4572000"/>
          </a:xfrm>
          <a:prstGeom prst="rect">
            <a:avLst/>
          </a:prstGeom>
        </p:spPr>
      </p:pic>
      <p:pic>
        <p:nvPicPr>
          <p:cNvPr id="17" name="Picture 16" descr="A graph of a trade&#10;&#10;AI-generated content may be incorrect.">
            <a:extLst>
              <a:ext uri="{FF2B5EF4-FFF2-40B4-BE49-F238E27FC236}">
                <a16:creationId xmlns:a16="http://schemas.microsoft.com/office/drawing/2014/main" id="{3C84F3D2-2163-FD49-9637-E99F3742B677}"/>
              </a:ext>
            </a:extLst>
          </p:cNvPr>
          <p:cNvPicPr>
            <a:picLocks noChangeAspect="1"/>
          </p:cNvPicPr>
          <p:nvPr/>
        </p:nvPicPr>
        <p:blipFill>
          <a:blip r:embed="rId7"/>
          <a:stretch>
            <a:fillRect/>
          </a:stretch>
        </p:blipFill>
        <p:spPr>
          <a:xfrm>
            <a:off x="457194" y="1300900"/>
            <a:ext cx="4572000" cy="4572000"/>
          </a:xfrm>
          <a:prstGeom prst="rect">
            <a:avLst/>
          </a:prstGeom>
        </p:spPr>
      </p:pic>
      <p:pic>
        <p:nvPicPr>
          <p:cNvPr id="19" name="Picture 18" descr="A graph of a trade&#10;&#10;AI-generated content may be incorrect.">
            <a:extLst>
              <a:ext uri="{FF2B5EF4-FFF2-40B4-BE49-F238E27FC236}">
                <a16:creationId xmlns:a16="http://schemas.microsoft.com/office/drawing/2014/main" id="{8A8A98CD-A3F1-EB40-E6FA-7717AA14BA6F}"/>
              </a:ext>
            </a:extLst>
          </p:cNvPr>
          <p:cNvPicPr>
            <a:picLocks noChangeAspect="1"/>
          </p:cNvPicPr>
          <p:nvPr/>
        </p:nvPicPr>
        <p:blipFill>
          <a:blip r:embed="rId8"/>
          <a:stretch>
            <a:fillRect/>
          </a:stretch>
        </p:blipFill>
        <p:spPr>
          <a:xfrm>
            <a:off x="457193" y="1300900"/>
            <a:ext cx="4572000" cy="4572000"/>
          </a:xfrm>
          <a:prstGeom prst="rect">
            <a:avLst/>
          </a:prstGeom>
        </p:spPr>
      </p:pic>
      <p:pic>
        <p:nvPicPr>
          <p:cNvPr id="21" name="Picture 20" descr="A diagram of a graph&#10;&#10;AI-generated content may be incorrect.">
            <a:extLst>
              <a:ext uri="{FF2B5EF4-FFF2-40B4-BE49-F238E27FC236}">
                <a16:creationId xmlns:a16="http://schemas.microsoft.com/office/drawing/2014/main" id="{4B03E4D5-89FE-EAA3-8881-943DA8D09045}"/>
              </a:ext>
            </a:extLst>
          </p:cNvPr>
          <p:cNvPicPr>
            <a:picLocks noChangeAspect="1"/>
          </p:cNvPicPr>
          <p:nvPr/>
        </p:nvPicPr>
        <p:blipFill>
          <a:blip r:embed="rId9"/>
          <a:stretch>
            <a:fillRect/>
          </a:stretch>
        </p:blipFill>
        <p:spPr>
          <a:xfrm>
            <a:off x="457192" y="1300900"/>
            <a:ext cx="4572000" cy="4572000"/>
          </a:xfrm>
          <a:prstGeom prst="rect">
            <a:avLst/>
          </a:prstGeom>
        </p:spPr>
      </p:pic>
    </p:spTree>
    <p:extLst>
      <p:ext uri="{BB962C8B-B14F-4D97-AF65-F5344CB8AC3E}">
        <p14:creationId xmlns:p14="http://schemas.microsoft.com/office/powerpoint/2010/main" val="34523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A6D59-D8BC-9266-FD3E-9800B49DBD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0C84E0F-3E4E-36B8-7E71-46C5768A3D2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134A73F-D54E-E81B-9931-651BF73F4961}"/>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Open Market: </a:t>
                </a:r>
                <a14:m>
                  <m:oMath xmlns:m="http://schemas.openxmlformats.org/officeDocument/2006/math">
                    <m:sSub>
                      <m:sSubPr>
                        <m:ctrlPr>
                          <a:rPr lang="en-US" altLang="zh-TW" sz="4000" i="1" smtClean="0">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W</m:t>
                        </m:r>
                      </m:sub>
                    </m:sSub>
                    <m:r>
                      <m:rPr>
                        <m:nor/>
                      </m:rPr>
                      <a:rPr lang="en-US" altLang="zh-TW" sz="4000" dirty="0" smtClean="0">
                        <a:solidFill>
                          <a:schemeClr val="bg1"/>
                        </a:solidFill>
                      </a:rPr>
                      <m:t>&gt;</m:t>
                    </m:r>
                    <m:sSub>
                      <m:sSubPr>
                        <m:ctrlPr>
                          <a:rPr lang="en-US" altLang="zh-TW" sz="4000" i="1">
                            <a:solidFill>
                              <a:schemeClr val="bg1"/>
                            </a:solidFill>
                            <a:latin typeface="Cambria Math" panose="02040503050406030204" pitchFamily="18" charset="0"/>
                          </a:rPr>
                        </m:ctrlPr>
                      </m:sSubPr>
                      <m:e>
                        <m:r>
                          <m:rPr>
                            <m:nor/>
                          </m:rPr>
                          <a:rPr lang="en-US" altLang="zh-TW" sz="4000" dirty="0">
                            <a:solidFill>
                              <a:schemeClr val="bg1"/>
                            </a:solidFill>
                          </a:rPr>
                          <m:t>P</m:t>
                        </m:r>
                      </m:e>
                      <m:sub>
                        <m:r>
                          <m:rPr>
                            <m:nor/>
                          </m:rPr>
                          <a:rPr lang="en-US" altLang="zh-TW" sz="4000" dirty="0">
                            <a:solidFill>
                              <a:schemeClr val="bg1"/>
                            </a:solidFill>
                          </a:rPr>
                          <m:t>D</m:t>
                        </m:r>
                      </m:sub>
                    </m:sSub>
                  </m:oMath>
                </a14:m>
                <a:endParaRPr lang="en-US" sz="4000" dirty="0">
                  <a:solidFill>
                    <a:schemeClr val="bg1"/>
                  </a:solidFill>
                </a:endParaRPr>
              </a:p>
            </p:txBody>
          </p:sp>
        </mc:Choice>
        <mc:Fallback xmlns="">
          <p:sp>
            <p:nvSpPr>
              <p:cNvPr id="2" name="Title 1">
                <a:extLst>
                  <a:ext uri="{FF2B5EF4-FFF2-40B4-BE49-F238E27FC236}">
                    <a16:creationId xmlns:a16="http://schemas.microsoft.com/office/drawing/2014/main" id="{9134A73F-D54E-E81B-9931-651BF73F4961}"/>
                  </a:ext>
                </a:extLst>
              </p:cNvPr>
              <p:cNvSpPr>
                <a:spLocks noGrp="1" noRot="1" noChangeAspect="1" noMove="1" noResize="1" noEditPoints="1" noAdjustHandles="1" noChangeArrowheads="1" noChangeShapeType="1" noTextEdit="1"/>
              </p:cNvSpPr>
              <p:nvPr>
                <p:ph type="title"/>
              </p:nvPr>
            </p:nvSpPr>
            <p:spPr>
              <a:xfrm>
                <a:off x="0" y="0"/>
                <a:ext cx="12188825" cy="923636"/>
              </a:xfrm>
              <a:blipFill>
                <a:blip r:embed="rId2"/>
                <a:stretch>
                  <a:fillRect b="-16447"/>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AF2DEEA2-B3D3-6376-4FE3-42A912E418C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4972252-2251-2380-7B43-420F720BFAEE}"/>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Principles of Global Economics</a:t>
            </a:r>
          </a:p>
        </p:txBody>
      </p:sp>
      <p:sp>
        <p:nvSpPr>
          <p:cNvPr id="7" name="Slide Number Placeholder 6">
            <a:extLst>
              <a:ext uri="{FF2B5EF4-FFF2-40B4-BE49-F238E27FC236}">
                <a16:creationId xmlns:a16="http://schemas.microsoft.com/office/drawing/2014/main" id="{89649821-D4F9-7B28-FF18-7B773456DB8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F01E4D-5FD3-0CEE-B1C3-1154EF9DCFFE}"/>
                  </a:ext>
                </a:extLst>
              </p:cNvPr>
              <p:cNvSpPr>
                <a:spLocks noGrp="1"/>
              </p:cNvSpPr>
              <p:nvPr>
                <p:ph idx="1"/>
              </p:nvPr>
            </p:nvSpPr>
            <p:spPr>
              <a:xfrm>
                <a:off x="5029198" y="1300900"/>
                <a:ext cx="6702429" cy="4937975"/>
              </a:xfrm>
            </p:spPr>
            <p:txBody>
              <a:bodyPr>
                <a:normAutofit/>
              </a:bodyPr>
              <a:lstStyle/>
              <a:p>
                <a:pPr>
                  <a:spcBef>
                    <a:spcPts val="576"/>
                  </a:spcBef>
                  <a:defRPr sz="2000">
                    <a:solidFill>
                      <a:srgbClr val="000000"/>
                    </a:solidFill>
                    <a:latin typeface="Garamond"/>
                  </a:defRPr>
                </a:pPr>
                <a:r>
                  <a:rPr lang="en-US" altLang="zh-TW" sz="2400" dirty="0"/>
                  <a:t>The domestic consumers are made worse off, as domestic prices increase to </a:t>
                </a:r>
                <a14:m>
                  <m:oMath xmlns:m="http://schemas.openxmlformats.org/officeDocument/2006/math">
                    <m:sSub>
                      <m:sSubPr>
                        <m:ctrlPr>
                          <a:rPr lang="en-US" altLang="zh-TW" sz="2400" i="1">
                            <a:latin typeface="Cambria Math" panose="02040503050406030204" pitchFamily="18" charset="0"/>
                          </a:rPr>
                        </m:ctrlPr>
                      </m:sSubPr>
                      <m:e>
                        <m:r>
                          <m:rPr>
                            <m:nor/>
                          </m:rPr>
                          <a:rPr lang="en-US" altLang="zh-TW" sz="2400" dirty="0"/>
                          <m:t>P</m:t>
                        </m:r>
                      </m:e>
                      <m:sub>
                        <m:r>
                          <m:rPr>
                            <m:nor/>
                          </m:rPr>
                          <a:rPr lang="en-US" altLang="zh-TW" sz="2400" dirty="0"/>
                          <m:t>W</m:t>
                        </m:r>
                      </m:sub>
                    </m:sSub>
                  </m:oMath>
                </a14:m>
                <a:r>
                  <a:rPr lang="en-US" altLang="zh-TW" sz="2400" dirty="0"/>
                  <a:t>, and they buy less units.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However, the gains to the producers are greater than the losses to the consumers.</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r>
                  <a:rPr lang="en-US" altLang="zh-TW" sz="2400" dirty="0"/>
                  <a:t>Therefore, total welfare increases by the area D.</a:t>
                </a:r>
              </a:p>
              <a:p>
                <a:pPr lvl="3">
                  <a:spcBef>
                    <a:spcPts val="576"/>
                  </a:spcBef>
                  <a:defRPr sz="2000">
                    <a:solidFill>
                      <a:srgbClr val="000000"/>
                    </a:solidFill>
                    <a:latin typeface="Garamond"/>
                  </a:defRPr>
                </a:pPr>
                <a:endParaRPr lang="en-US" altLang="zh-TW" sz="1200" dirty="0"/>
              </a:p>
              <a:p>
                <a:pPr>
                  <a:spcBef>
                    <a:spcPts val="576"/>
                  </a:spcBef>
                  <a:defRPr sz="2000">
                    <a:solidFill>
                      <a:srgbClr val="000000"/>
                    </a:solidFill>
                    <a:latin typeface="Garamond"/>
                  </a:defRPr>
                </a:pPr>
                <a:endParaRPr lang="en-US" altLang="zh-TW" sz="2400" dirty="0"/>
              </a:p>
            </p:txBody>
          </p:sp>
        </mc:Choice>
        <mc:Fallback xmlns="">
          <p:sp>
            <p:nvSpPr>
              <p:cNvPr id="3" name="Content Placeholder 2">
                <a:extLst>
                  <a:ext uri="{FF2B5EF4-FFF2-40B4-BE49-F238E27FC236}">
                    <a16:creationId xmlns:a16="http://schemas.microsoft.com/office/drawing/2014/main" id="{ACF01E4D-5FD3-0CEE-B1C3-1154EF9DCFFE}"/>
                  </a:ext>
                </a:extLst>
              </p:cNvPr>
              <p:cNvSpPr>
                <a:spLocks noGrp="1" noRot="1" noChangeAspect="1" noMove="1" noResize="1" noEditPoints="1" noAdjustHandles="1" noChangeArrowheads="1" noChangeShapeType="1" noTextEdit="1"/>
              </p:cNvSpPr>
              <p:nvPr>
                <p:ph idx="1"/>
              </p:nvPr>
            </p:nvSpPr>
            <p:spPr>
              <a:xfrm>
                <a:off x="5029198" y="1300900"/>
                <a:ext cx="6702429" cy="4937975"/>
              </a:xfrm>
              <a:blipFill>
                <a:blip r:embed="rId3"/>
                <a:stretch>
                  <a:fillRect l="-1183" t="-98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7A6E705-8C2C-CC3E-143A-837938AECBA6}"/>
              </a:ext>
            </a:extLst>
          </p:cNvPr>
          <p:cNvPicPr>
            <a:picLocks noChangeAspect="1"/>
          </p:cNvPicPr>
          <p:nvPr/>
        </p:nvPicPr>
        <p:blipFill>
          <a:blip r:embed="rId4"/>
          <a:srcRect/>
          <a:stretch/>
        </p:blipFill>
        <p:spPr>
          <a:xfrm>
            <a:off x="457198" y="1300900"/>
            <a:ext cx="4572000" cy="4572000"/>
          </a:xfrm>
          <a:prstGeom prst="rect">
            <a:avLst/>
          </a:prstGeom>
        </p:spPr>
      </p:pic>
    </p:spTree>
    <p:extLst>
      <p:ext uri="{BB962C8B-B14F-4D97-AF65-F5344CB8AC3E}">
        <p14:creationId xmlns:p14="http://schemas.microsoft.com/office/powerpoint/2010/main" val="17335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10820</TotalTime>
  <Words>3048</Words>
  <Application>Microsoft Office PowerPoint</Application>
  <PresentationFormat>Custom</PresentationFormat>
  <Paragraphs>463</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Aptos</vt:lpstr>
      <vt:lpstr>Arial</vt:lpstr>
      <vt:lpstr>Calibri</vt:lpstr>
      <vt:lpstr>Cambria Math</vt:lpstr>
      <vt:lpstr>Garamond</vt:lpstr>
      <vt:lpstr>Office Theme</vt:lpstr>
      <vt:lpstr>PowerPoint Presentation</vt:lpstr>
      <vt:lpstr>  Global Trade</vt:lpstr>
      <vt:lpstr>  The iPhone Supply Chain: Trade in One Product</vt:lpstr>
      <vt:lpstr>PowerPoint Presentation</vt:lpstr>
      <vt:lpstr>  The Closed Market: Autarky</vt:lpstr>
      <vt:lpstr>  World Prices and Comparative Advantage</vt:lpstr>
      <vt:lpstr>  The Open Market: "P" _"W"  "&gt;" "P" _"D" </vt:lpstr>
      <vt:lpstr>  The Open Market: "P" _"W"  "&gt;" "P" _"D" </vt:lpstr>
      <vt:lpstr>  The Open Market: "P" _"W"  "&gt;" "P" _"D" </vt:lpstr>
      <vt:lpstr>  Exercise: International Trade and Welfare</vt:lpstr>
      <vt:lpstr>  The Open Market: "P" _"W"  "&lt;" "P" _"D" </vt:lpstr>
      <vt:lpstr>  The Open Market: "P" _"W"  "&lt;" "P" _"D" </vt:lpstr>
      <vt:lpstr>  The Open Market: "P" _"W"  "&lt;" "P" _"D" </vt:lpstr>
      <vt:lpstr>  Exercise: World Price and Domestic Price</vt:lpstr>
      <vt:lpstr>  Summary: International Trade and Welfare</vt:lpstr>
      <vt:lpstr>  Tariffs</vt:lpstr>
      <vt:lpstr>  Tariffs</vt:lpstr>
      <vt:lpstr>  Tariffs on Imports: "P" _"W"  "&lt;" "P" _"D" </vt:lpstr>
      <vt:lpstr>  Tariffs on Imports: Consumers’ Loss</vt:lpstr>
      <vt:lpstr>  Tariffs on Imports: Producers’ Gain</vt:lpstr>
      <vt:lpstr>  Tariffs on Imports: Tariff Revenues</vt:lpstr>
      <vt:lpstr>  Tariffs on Imports: Deadweight Loss</vt:lpstr>
      <vt:lpstr>  Tariffs on Imports: A Summary</vt:lpstr>
      <vt:lpstr>PowerPoint Presentation</vt:lpstr>
      <vt:lpstr>  Benefits of Trade</vt:lpstr>
      <vt:lpstr>  Benefits of Trade</vt:lpstr>
      <vt:lpstr>  Arguments of Restricting Trade</vt:lpstr>
      <vt:lpstr>  Arguments of Restricting Trade</vt:lpstr>
      <vt:lpstr>  Arguments of Restricting Trade</vt:lpstr>
      <vt:lpstr>  Arguments of Restricting Trade</vt:lpstr>
      <vt:lpstr>  Arguments of Restricting Trade</vt:lpstr>
      <vt:lpstr>PowerPoint Presentation</vt:lpstr>
      <vt:lpstr>  Recap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291</cp:revision>
  <dcterms:created xsi:type="dcterms:W3CDTF">2013-01-27T09:14:16Z</dcterms:created>
  <dcterms:modified xsi:type="dcterms:W3CDTF">2025-10-16T21:37:56Z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2025-09-24T18:17:42Z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5b7f0eae-2a30-4cf8-86c7-eaabe8636cb8</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