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sldIdLst>
    <p:sldId id="256" r:id="rId2"/>
    <p:sldId id="565" r:id="rId3"/>
    <p:sldId id="523" r:id="rId4"/>
    <p:sldId id="605" r:id="rId5"/>
    <p:sldId id="606" r:id="rId6"/>
    <p:sldId id="607" r:id="rId7"/>
    <p:sldId id="609" r:id="rId8"/>
    <p:sldId id="608" r:id="rId9"/>
    <p:sldId id="610" r:id="rId10"/>
    <p:sldId id="611" r:id="rId11"/>
    <p:sldId id="613" r:id="rId12"/>
    <p:sldId id="614" r:id="rId13"/>
    <p:sldId id="615" r:id="rId14"/>
    <p:sldId id="616" r:id="rId15"/>
    <p:sldId id="617" r:id="rId16"/>
    <p:sldId id="619" r:id="rId17"/>
    <p:sldId id="618" r:id="rId18"/>
    <p:sldId id="621" r:id="rId19"/>
    <p:sldId id="588" r:id="rId20"/>
    <p:sldId id="624" r:id="rId21"/>
    <p:sldId id="625" r:id="rId22"/>
    <p:sldId id="626" r:id="rId23"/>
    <p:sldId id="627" r:id="rId24"/>
    <p:sldId id="628" r:id="rId25"/>
    <p:sldId id="629" r:id="rId26"/>
    <p:sldId id="630" r:id="rId27"/>
    <p:sldId id="631" r:id="rId28"/>
    <p:sldId id="632" r:id="rId29"/>
    <p:sldId id="622" r:id="rId30"/>
    <p:sldId id="634" r:id="rId31"/>
    <p:sldId id="635" r:id="rId32"/>
    <p:sldId id="637" r:id="rId33"/>
    <p:sldId id="636" r:id="rId34"/>
    <p:sldId id="638" r:id="rId35"/>
    <p:sldId id="639" r:id="rId36"/>
    <p:sldId id="640" r:id="rId37"/>
    <p:sldId id="641" r:id="rId38"/>
    <p:sldId id="642" r:id="rId39"/>
    <p:sldId id="643" r:id="rId40"/>
    <p:sldId id="633" r:id="rId41"/>
    <p:sldId id="644" r:id="rId42"/>
    <p:sldId id="646" r:id="rId43"/>
    <p:sldId id="645" r:id="rId44"/>
    <p:sldId id="604" r:id="rId45"/>
    <p:sldId id="417" r:id="rId4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94660"/>
  </p:normalViewPr>
  <p:slideViewPr>
    <p:cSldViewPr snapToGrid="0" snapToObjects="1">
      <p:cViewPr varScale="1">
        <p:scale>
          <a:sx n="105" d="100"/>
          <a:sy n="105" d="100"/>
        </p:scale>
        <p:origin x="1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P</a:t>
            </a:r>
            <a:r>
              <a:rPr lang="en-US" sz="4000" dirty="0"/>
              <a:t>RINCIPLES OF </a:t>
            </a:r>
            <a:r>
              <a:rPr lang="en-US" sz="4800" dirty="0"/>
              <a:t>G</a:t>
            </a:r>
            <a:r>
              <a:rPr lang="en-US" sz="4000" dirty="0"/>
              <a:t>LOBAL </a:t>
            </a:r>
            <a:r>
              <a:rPr lang="en-US" sz="4800" dirty="0"/>
              <a:t>E</a:t>
            </a:r>
            <a:r>
              <a:rPr lang="en-US" sz="4000" dirty="0"/>
              <a:t>CONOMICS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7: Consumers, Producers, and the Efficiency of Markets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9CA42-8FC9-FC19-ADD1-60B6CC9ED6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854CBA-E18A-7232-75F5-0E234C730F8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19537-9EFC-0E5D-794F-AD7164977CE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Willingness to Pay to Demand</a:t>
            </a:r>
          </a:p>
        </p:txBody>
      </p:sp>
      <p:sp>
        <p:nvSpPr>
          <p:cNvPr id="5" name="Rectangle 4">
            <a:extLst>
              <a:ext uri="{FF2B5EF4-FFF2-40B4-BE49-F238E27FC236}">
                <a16:creationId xmlns:a16="http://schemas.microsoft.com/office/drawing/2014/main" id="{AECA593C-DDB1-F083-7513-B7B4CDA45E8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F1ACFC9-463F-15BC-F83F-79A8A908811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409E4FA-56CE-B4A4-789E-FBCC02CF62A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8388A1D-C81F-7EEB-E645-E4E6FD6237BB}"/>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Let’s head back to our initial 4-person market.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When Q=1, the height of the demand curve is $1,000, which is Winston’s willingness to pay.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When Q=2, the height of the demand curve is $800, which is Julia’s willingness to pay.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When Q=3, the height of the demand curve is $500, which is O’Brien’s willingness to pay.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When Q=4, the height of the demand curve is $100, which is Charrington’s willingness to pay.</a:t>
            </a:r>
          </a:p>
        </p:txBody>
      </p:sp>
      <p:pic>
        <p:nvPicPr>
          <p:cNvPr id="10" name="Picture 9">
            <a:extLst>
              <a:ext uri="{FF2B5EF4-FFF2-40B4-BE49-F238E27FC236}">
                <a16:creationId xmlns:a16="http://schemas.microsoft.com/office/drawing/2014/main" id="{B8C0F527-09B9-3069-1DC1-69953A25A200}"/>
              </a:ext>
            </a:extLst>
          </p:cNvPr>
          <p:cNvPicPr>
            <a:picLocks noChangeAspect="1"/>
          </p:cNvPicPr>
          <p:nvPr/>
        </p:nvPicPr>
        <p:blipFill>
          <a:blip r:embed="rId2"/>
          <a:srcRect/>
          <a:stretch/>
        </p:blipFill>
        <p:spPr>
          <a:xfrm>
            <a:off x="457198" y="1300900"/>
            <a:ext cx="4572000" cy="4572000"/>
          </a:xfrm>
          <a:prstGeom prst="rect">
            <a:avLst/>
          </a:prstGeom>
        </p:spPr>
      </p:pic>
    </p:spTree>
    <p:extLst>
      <p:ext uri="{BB962C8B-B14F-4D97-AF65-F5344CB8AC3E}">
        <p14:creationId xmlns:p14="http://schemas.microsoft.com/office/powerpoint/2010/main" val="57493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8E382-914D-F44D-7620-AD4463027D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BA724F3-277D-93FA-6F09-6C2BFB175CB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72600-886E-E7CB-E1B6-120BCB47BF4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Demand and Consumer Surplus</a:t>
            </a:r>
          </a:p>
        </p:txBody>
      </p:sp>
      <p:sp>
        <p:nvSpPr>
          <p:cNvPr id="5" name="Rectangle 4">
            <a:extLst>
              <a:ext uri="{FF2B5EF4-FFF2-40B4-BE49-F238E27FC236}">
                <a16:creationId xmlns:a16="http://schemas.microsoft.com/office/drawing/2014/main" id="{E056B391-44E9-C164-008E-0E57B1DABB4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A4AD0B2-E709-EAE9-F564-805E82A73CB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0D277F9-8FF4-28A9-736E-704F9E0EA0A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92329E-35CD-EBD3-A4DE-037820C76CFF}"/>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Suppose that the market price is determined as $850.</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only consumer willing to purchase is Winston, and his consumer surplus is:</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b="0" i="0" dirty="0" smtClean="0"/>
                        <m:t>CS</m:t>
                      </m:r>
                      <m:r>
                        <m:rPr>
                          <m:nor/>
                        </m:rPr>
                        <a:rPr lang="en-US" altLang="zh-TW" sz="2400" b="0" i="0" dirty="0" smtClean="0"/>
                        <m:t>=</m:t>
                      </m:r>
                      <m:r>
                        <m:rPr>
                          <m:nor/>
                        </m:rPr>
                        <a:rPr lang="en-US" altLang="zh-TW" sz="2400" b="0" i="0" dirty="0" smtClean="0"/>
                        <m:t>WTP</m:t>
                      </m:r>
                      <m:r>
                        <m:rPr>
                          <m:nor/>
                        </m:rPr>
                        <a:rPr lang="en-US" altLang="zh-TW" sz="2400" b="0" i="0" dirty="0" smtClean="0"/>
                        <m:t>−</m:t>
                      </m:r>
                      <m:r>
                        <m:rPr>
                          <m:nor/>
                        </m:rPr>
                        <a:rPr lang="en-US" altLang="zh-TW" sz="2400" dirty="0"/>
                        <m:t>P</m:t>
                      </m:r>
                      <m:r>
                        <m:rPr>
                          <m:nor/>
                        </m:rPr>
                        <a:rPr lang="en-US" altLang="zh-TW" sz="2400" dirty="0"/>
                        <m:t>=$1000−$850=$150</m:t>
                      </m:r>
                    </m:oMath>
                  </m:oMathPara>
                </a14:m>
                <a:endParaRPr lang="en-US" altLang="zh-TW" sz="2400" dirty="0"/>
              </a:p>
              <a:p>
                <a:pPr>
                  <a:spcBef>
                    <a:spcPts val="576"/>
                  </a:spcBef>
                  <a:defRPr sz="2000">
                    <a:solidFill>
                      <a:srgbClr val="000000"/>
                    </a:solidFill>
                    <a:latin typeface="Garamond"/>
                  </a:defRPr>
                </a:pPr>
                <a:endParaRPr lang="en-US" altLang="zh-TW" sz="500" dirty="0"/>
              </a:p>
              <a:p>
                <a:pPr>
                  <a:spcBef>
                    <a:spcPts val="576"/>
                  </a:spcBef>
                  <a:defRPr sz="2000">
                    <a:solidFill>
                      <a:srgbClr val="000000"/>
                    </a:solidFill>
                    <a:latin typeface="Garamond"/>
                  </a:defRPr>
                </a:pPr>
                <a:r>
                  <a:rPr lang="en-US" altLang="zh-TW" sz="2400" dirty="0"/>
                  <a:t>The area of the rectangle represents the consumer surplus (Winston’s) when the price is $850.</a:t>
                </a:r>
              </a:p>
            </p:txBody>
          </p:sp>
        </mc:Choice>
        <mc:Fallback xmlns="">
          <p:sp>
            <p:nvSpPr>
              <p:cNvPr id="3" name="Content Placeholder 2">
                <a:extLst>
                  <a:ext uri="{FF2B5EF4-FFF2-40B4-BE49-F238E27FC236}">
                    <a16:creationId xmlns:a16="http://schemas.microsoft.com/office/drawing/2014/main" id="{0592329E-35CD-EBD3-A4DE-037820C76CFF}"/>
                  </a:ext>
                </a:extLst>
              </p:cNvPr>
              <p:cNvSpPr>
                <a:spLocks noGrp="1" noRot="1" noChangeAspect="1" noMove="1" noResize="1" noEditPoints="1" noAdjustHandles="1" noChangeArrowheads="1" noChangeShapeType="1" noTextEdit="1"/>
              </p:cNvSpPr>
              <p:nvPr>
                <p:ph idx="1"/>
              </p:nvPr>
            </p:nvSpPr>
            <p:spPr>
              <a:xfrm>
                <a:off x="5029199" y="1300900"/>
                <a:ext cx="6702428" cy="5081046"/>
              </a:xfrm>
              <a:blipFill>
                <a:blip r:embed="rId2"/>
                <a:stretch>
                  <a:fillRect l="-1183" t="-959" r="-218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6C482B9-0ABF-AD18-DAB7-F906BA080E21}"/>
              </a:ext>
            </a:extLst>
          </p:cNvPr>
          <p:cNvPicPr>
            <a:picLocks noChangeAspect="1"/>
          </p:cNvPicPr>
          <p:nvPr/>
        </p:nvPicPr>
        <p:blipFill>
          <a:blip r:embed="rId3"/>
          <a:srcRect/>
          <a:stretch/>
        </p:blipFill>
        <p:spPr>
          <a:xfrm>
            <a:off x="457198" y="1300900"/>
            <a:ext cx="4572000" cy="4572000"/>
          </a:xfrm>
          <a:prstGeom prst="rect">
            <a:avLst/>
          </a:prstGeom>
        </p:spPr>
      </p:pic>
      <p:graphicFrame>
        <p:nvGraphicFramePr>
          <p:cNvPr id="8" name="Table 7">
            <a:extLst>
              <a:ext uri="{FF2B5EF4-FFF2-40B4-BE49-F238E27FC236}">
                <a16:creationId xmlns:a16="http://schemas.microsoft.com/office/drawing/2014/main" id="{ED9F3BD0-1DA6-882B-52EE-1BCFECFF696B}"/>
              </a:ext>
            </a:extLst>
          </p:cNvPr>
          <p:cNvGraphicFramePr>
            <a:graphicFrameLocks noGrp="1"/>
          </p:cNvGraphicFramePr>
          <p:nvPr>
            <p:extLst>
              <p:ext uri="{D42A27DB-BD31-4B8C-83A1-F6EECF244321}">
                <p14:modId xmlns:p14="http://schemas.microsoft.com/office/powerpoint/2010/main" val="1736520698"/>
              </p:ext>
            </p:extLst>
          </p:nvPr>
        </p:nvGraphicFramePr>
        <p:xfrm>
          <a:off x="5438775" y="1732700"/>
          <a:ext cx="6292852" cy="1854200"/>
        </p:xfrm>
        <a:graphic>
          <a:graphicData uri="http://schemas.openxmlformats.org/drawingml/2006/table">
            <a:tbl>
              <a:tblPr firstRow="1" bandRow="1">
                <a:tableStyleId>{5C22544A-7EE6-4342-B048-85BDC9FD1C3A}</a:tableStyleId>
              </a:tblPr>
              <a:tblGrid>
                <a:gridCol w="3146426">
                  <a:extLst>
                    <a:ext uri="{9D8B030D-6E8A-4147-A177-3AD203B41FA5}">
                      <a16:colId xmlns:a16="http://schemas.microsoft.com/office/drawing/2014/main" val="880846657"/>
                    </a:ext>
                  </a:extLst>
                </a:gridCol>
                <a:gridCol w="3146426">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Name</a:t>
                      </a:r>
                    </a:p>
                  </a:txBody>
                  <a:tcPr>
                    <a:solidFill>
                      <a:srgbClr val="77122C"/>
                    </a:solidFill>
                  </a:tcPr>
                </a:tc>
                <a:tc>
                  <a:txBody>
                    <a:bodyPr/>
                    <a:lstStyle/>
                    <a:p>
                      <a:r>
                        <a:rPr lang="en-US" dirty="0">
                          <a:latin typeface="Garamond" panose="02020404030301010803" pitchFamily="18" charset="0"/>
                        </a:rPr>
                        <a:t>Willingness to Pay</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Winston</a:t>
                      </a:r>
                    </a:p>
                  </a:txBody>
                  <a:tcPr/>
                </a:tc>
                <a:tc>
                  <a:txBody>
                    <a:bodyPr/>
                    <a:lstStyle/>
                    <a:p>
                      <a:r>
                        <a:rPr lang="en-US" dirty="0">
                          <a:latin typeface="Garamond" panose="02020404030301010803" pitchFamily="18" charset="0"/>
                        </a:rPr>
                        <a:t>$1,000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Julia</a:t>
                      </a:r>
                    </a:p>
                  </a:txBody>
                  <a:tcPr/>
                </a:tc>
                <a:tc>
                  <a:txBody>
                    <a:bodyPr/>
                    <a:lstStyle/>
                    <a:p>
                      <a:r>
                        <a:rPr lang="en-US" dirty="0">
                          <a:latin typeface="Garamond" panose="02020404030301010803" pitchFamily="18" charset="0"/>
                        </a:rPr>
                        <a:t>$800</a:t>
                      </a:r>
                    </a:p>
                  </a:txBody>
                  <a:tcPr/>
                </a:tc>
                <a:extLst>
                  <a:ext uri="{0D108BD9-81ED-4DB2-BD59-A6C34878D82A}">
                    <a16:rowId xmlns:a16="http://schemas.microsoft.com/office/drawing/2014/main" val="1073458744"/>
                  </a:ext>
                </a:extLst>
              </a:tr>
              <a:tr h="370840">
                <a:tc>
                  <a:txBody>
                    <a:bodyPr/>
                    <a:lstStyle/>
                    <a:p>
                      <a:r>
                        <a:rPr lang="en-US" dirty="0">
                          <a:latin typeface="Garamond" panose="02020404030301010803" pitchFamily="18" charset="0"/>
                        </a:rPr>
                        <a:t>O’Brien</a:t>
                      </a:r>
                    </a:p>
                  </a:txBody>
                  <a:tcPr/>
                </a:tc>
                <a:tc>
                  <a:txBody>
                    <a:bodyPr/>
                    <a:lstStyle/>
                    <a:p>
                      <a:r>
                        <a:rPr lang="en-US" dirty="0">
                          <a:latin typeface="Garamond" panose="02020404030301010803" pitchFamily="18" charset="0"/>
                        </a:rPr>
                        <a:t>$500</a:t>
                      </a:r>
                    </a:p>
                  </a:txBody>
                  <a:tcPr/>
                </a:tc>
                <a:extLst>
                  <a:ext uri="{0D108BD9-81ED-4DB2-BD59-A6C34878D82A}">
                    <a16:rowId xmlns:a16="http://schemas.microsoft.com/office/drawing/2014/main" val="2037339122"/>
                  </a:ext>
                </a:extLst>
              </a:tr>
              <a:tr h="370840">
                <a:tc>
                  <a:txBody>
                    <a:bodyPr/>
                    <a:lstStyle/>
                    <a:p>
                      <a:r>
                        <a:rPr lang="en-US" dirty="0">
                          <a:latin typeface="Garamond" panose="02020404030301010803" pitchFamily="18" charset="0"/>
                        </a:rPr>
                        <a:t>Charrington</a:t>
                      </a:r>
                    </a:p>
                  </a:txBody>
                  <a:tcPr/>
                </a:tc>
                <a:tc>
                  <a:txBody>
                    <a:bodyPr/>
                    <a:lstStyle/>
                    <a:p>
                      <a:r>
                        <a:rPr lang="en-US" dirty="0">
                          <a:latin typeface="Garamond" panose="02020404030301010803" pitchFamily="18" charset="0"/>
                        </a:rPr>
                        <a:t>$100</a:t>
                      </a:r>
                    </a:p>
                  </a:txBody>
                  <a:tcPr/>
                </a:tc>
                <a:extLst>
                  <a:ext uri="{0D108BD9-81ED-4DB2-BD59-A6C34878D82A}">
                    <a16:rowId xmlns:a16="http://schemas.microsoft.com/office/drawing/2014/main" val="3604178459"/>
                  </a:ext>
                </a:extLst>
              </a:tr>
            </a:tbl>
          </a:graphicData>
        </a:graphic>
      </p:graphicFrame>
      <p:pic>
        <p:nvPicPr>
          <p:cNvPr id="11" name="Picture 10">
            <a:extLst>
              <a:ext uri="{FF2B5EF4-FFF2-40B4-BE49-F238E27FC236}">
                <a16:creationId xmlns:a16="http://schemas.microsoft.com/office/drawing/2014/main" id="{90DF7EB2-2B40-3C04-0262-4DF0D01EF08F}"/>
              </a:ext>
            </a:extLst>
          </p:cNvPr>
          <p:cNvPicPr>
            <a:picLocks noChangeAspect="1"/>
          </p:cNvPicPr>
          <p:nvPr/>
        </p:nvPicPr>
        <p:blipFill>
          <a:blip r:embed="rId4"/>
          <a:srcRect/>
          <a:stretch/>
        </p:blipFill>
        <p:spPr>
          <a:xfrm>
            <a:off x="457197" y="1300900"/>
            <a:ext cx="4572000" cy="4572000"/>
          </a:xfrm>
          <a:prstGeom prst="rect">
            <a:avLst/>
          </a:prstGeom>
        </p:spPr>
      </p:pic>
    </p:spTree>
    <p:extLst>
      <p:ext uri="{BB962C8B-B14F-4D97-AF65-F5344CB8AC3E}">
        <p14:creationId xmlns:p14="http://schemas.microsoft.com/office/powerpoint/2010/main" val="1916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CFA4-54E9-9FF9-8AB5-42336B679FC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50F59E-2CA4-3254-11A1-FB863FB2DF2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54258F-6F7F-A8BD-6972-2944CB676A9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Demand and Consumer Surplus</a:t>
            </a:r>
          </a:p>
        </p:txBody>
      </p:sp>
      <p:sp>
        <p:nvSpPr>
          <p:cNvPr id="5" name="Rectangle 4">
            <a:extLst>
              <a:ext uri="{FF2B5EF4-FFF2-40B4-BE49-F238E27FC236}">
                <a16:creationId xmlns:a16="http://schemas.microsoft.com/office/drawing/2014/main" id="{97D1CC22-835E-31B6-011B-975EDFEB5B7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B70AE4C-0953-31CA-C0E6-5722407B299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B1F82C4F-035A-DD8A-B374-2351BA58821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D7618D-9306-5FE0-A0CF-11284FE3891D}"/>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Suppose that the market price falls to $650.</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Now, two consumers, Winston and Julia, are buying:</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b="0" i="0" dirty="0" smtClean="0"/>
                        <m:t>Winston</m:t>
                      </m:r>
                      <m:r>
                        <m:rPr>
                          <m:nor/>
                        </m:rPr>
                        <a:rPr lang="en-US" altLang="zh-TW" sz="2400" b="0" i="0" dirty="0" smtClean="0"/>
                        <m:t>′</m:t>
                      </m:r>
                      <m:r>
                        <m:rPr>
                          <m:nor/>
                        </m:rPr>
                        <a:rPr lang="en-US" altLang="zh-TW" sz="2400" b="0" i="0" dirty="0" smtClean="0"/>
                        <m:t>s</m:t>
                      </m:r>
                      <m:r>
                        <m:rPr>
                          <m:nor/>
                        </m:rPr>
                        <a:rPr lang="en-US" altLang="zh-TW" sz="2400" b="0" i="0" dirty="0" smtClean="0"/>
                        <m:t> </m:t>
                      </m:r>
                      <m:r>
                        <m:rPr>
                          <m:nor/>
                        </m:rPr>
                        <a:rPr lang="en-US" altLang="zh-TW" sz="2400" b="0" i="0" dirty="0" smtClean="0"/>
                        <m:t>CS</m:t>
                      </m:r>
                      <m:r>
                        <m:rPr>
                          <m:nor/>
                        </m:rPr>
                        <a:rPr lang="en-US" altLang="zh-TW" sz="2400" b="0" i="0" dirty="0" smtClean="0"/>
                        <m:t>=</m:t>
                      </m:r>
                      <m:r>
                        <m:rPr>
                          <m:nor/>
                        </m:rPr>
                        <a:rPr lang="en-US" altLang="zh-TW" sz="2400" b="0" i="0" dirty="0" smtClean="0"/>
                        <m:t>WTP</m:t>
                      </m:r>
                      <m:r>
                        <m:rPr>
                          <m:nor/>
                        </m:rPr>
                        <a:rPr lang="en-US" altLang="zh-TW" sz="2400" b="0" i="0" dirty="0" smtClean="0"/>
                        <m:t>−</m:t>
                      </m:r>
                      <m:r>
                        <m:rPr>
                          <m:nor/>
                        </m:rPr>
                        <a:rPr lang="en-US" altLang="zh-TW" sz="2400" dirty="0"/>
                        <m:t>P</m:t>
                      </m:r>
                      <m:r>
                        <m:rPr>
                          <m:nor/>
                        </m:rPr>
                        <a:rPr lang="en-US" altLang="zh-TW" sz="2400" dirty="0"/>
                        <m:t>=$1000−$650=$350</m:t>
                      </m:r>
                    </m:oMath>
                  </m:oMathPara>
                </a14:m>
                <a:endParaRPr lang="en-US" altLang="zh-TW" sz="2400" dirty="0"/>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b="0" i="0" dirty="0" smtClean="0"/>
                        <m:t>Julia</m:t>
                      </m:r>
                      <m:r>
                        <m:rPr>
                          <m:nor/>
                        </m:rPr>
                        <a:rPr lang="en-US" altLang="zh-TW" sz="2400" dirty="0"/>
                        <m:t>′</m:t>
                      </m:r>
                      <m:r>
                        <m:rPr>
                          <m:nor/>
                        </m:rPr>
                        <a:rPr lang="en-US" altLang="zh-TW" sz="2400" dirty="0"/>
                        <m:t>s</m:t>
                      </m:r>
                      <m:r>
                        <m:rPr>
                          <m:nor/>
                        </m:rPr>
                        <a:rPr lang="en-US" altLang="zh-TW" sz="2400" dirty="0"/>
                        <m:t> </m:t>
                      </m:r>
                      <m:r>
                        <m:rPr>
                          <m:nor/>
                        </m:rPr>
                        <a:rPr lang="en-US" altLang="zh-TW" sz="2400" dirty="0"/>
                        <m:t>CS</m:t>
                      </m:r>
                      <m:r>
                        <m:rPr>
                          <m:nor/>
                        </m:rPr>
                        <a:rPr lang="en-US" altLang="zh-TW" sz="2400" dirty="0"/>
                        <m:t>=</m:t>
                      </m:r>
                      <m:r>
                        <m:rPr>
                          <m:nor/>
                        </m:rPr>
                        <a:rPr lang="en-US" altLang="zh-TW" sz="2400" dirty="0"/>
                        <m:t>WTP</m:t>
                      </m:r>
                      <m:r>
                        <m:rPr>
                          <m:nor/>
                        </m:rPr>
                        <a:rPr lang="en-US" altLang="zh-TW" sz="2400" dirty="0"/>
                        <m:t>−</m:t>
                      </m:r>
                      <m:r>
                        <m:rPr>
                          <m:nor/>
                        </m:rPr>
                        <a:rPr lang="en-US" altLang="zh-TW" sz="2400" dirty="0"/>
                        <m:t>P</m:t>
                      </m:r>
                      <m:r>
                        <m:rPr>
                          <m:nor/>
                        </m:rPr>
                        <a:rPr lang="en-US" altLang="zh-TW" sz="2400" dirty="0"/>
                        <m:t>=$800−$650=$150</m:t>
                      </m:r>
                    </m:oMath>
                  </m:oMathPara>
                </a14:m>
                <a:endParaRPr lang="en-US" altLang="zh-TW" sz="2400" dirty="0"/>
              </a:p>
              <a:p>
                <a:pPr marL="0" indent="0">
                  <a:spcBef>
                    <a:spcPts val="576"/>
                  </a:spcBef>
                  <a:buNone/>
                  <a:defRPr sz="2000">
                    <a:solidFill>
                      <a:srgbClr val="000000"/>
                    </a:solidFill>
                    <a:latin typeface="Garamond"/>
                  </a:defRPr>
                </a:pPr>
                <a:endParaRPr lang="en-US" altLang="zh-TW" sz="500" dirty="0"/>
              </a:p>
              <a:p>
                <a:pPr>
                  <a:spcBef>
                    <a:spcPts val="576"/>
                  </a:spcBef>
                  <a:defRPr sz="2000">
                    <a:solidFill>
                      <a:srgbClr val="000000"/>
                    </a:solidFill>
                    <a:latin typeface="Garamond"/>
                  </a:defRPr>
                </a:pPr>
                <a:r>
                  <a:rPr lang="en-US" altLang="zh-TW" sz="2400" dirty="0"/>
                  <a:t>The market’s consumer surplus is the sum of Winston and Julia’s CS, $500.</a:t>
                </a:r>
              </a:p>
              <a:p>
                <a:pPr>
                  <a:spcBef>
                    <a:spcPts val="576"/>
                  </a:spcBef>
                  <a:defRPr sz="2000">
                    <a:solidFill>
                      <a:srgbClr val="000000"/>
                    </a:solidFill>
                    <a:latin typeface="Garamond"/>
                  </a:defRPr>
                </a:pPr>
                <a:endParaRPr lang="en-US" altLang="zh-TW" sz="500" dirty="0"/>
              </a:p>
            </p:txBody>
          </p:sp>
        </mc:Choice>
        <mc:Fallback xmlns="">
          <p:sp>
            <p:nvSpPr>
              <p:cNvPr id="3" name="Content Placeholder 2">
                <a:extLst>
                  <a:ext uri="{FF2B5EF4-FFF2-40B4-BE49-F238E27FC236}">
                    <a16:creationId xmlns:a16="http://schemas.microsoft.com/office/drawing/2014/main" id="{6AD7618D-9306-5FE0-A0CF-11284FE3891D}"/>
                  </a:ext>
                </a:extLst>
              </p:cNvPr>
              <p:cNvSpPr>
                <a:spLocks noGrp="1" noRot="1" noChangeAspect="1" noMove="1" noResize="1" noEditPoints="1" noAdjustHandles="1" noChangeArrowheads="1" noChangeShapeType="1" noTextEdit="1"/>
              </p:cNvSpPr>
              <p:nvPr>
                <p:ph idx="1"/>
              </p:nvPr>
            </p:nvSpPr>
            <p:spPr>
              <a:xfrm>
                <a:off x="5029199" y="1300900"/>
                <a:ext cx="6702428" cy="5081046"/>
              </a:xfrm>
              <a:blipFill>
                <a:blip r:embed="rId2"/>
                <a:stretch>
                  <a:fillRect l="-1183" t="-959" r="-100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B6E1948B-D29A-623B-1344-AB52CC9D44AD}"/>
              </a:ext>
            </a:extLst>
          </p:cNvPr>
          <p:cNvPicPr>
            <a:picLocks noChangeAspect="1"/>
          </p:cNvPicPr>
          <p:nvPr/>
        </p:nvPicPr>
        <p:blipFill>
          <a:blip r:embed="rId3"/>
          <a:srcRect/>
          <a:stretch/>
        </p:blipFill>
        <p:spPr>
          <a:xfrm>
            <a:off x="457198" y="1300900"/>
            <a:ext cx="4572000" cy="4572000"/>
          </a:xfrm>
          <a:prstGeom prst="rect">
            <a:avLst/>
          </a:prstGeom>
        </p:spPr>
      </p:pic>
      <p:graphicFrame>
        <p:nvGraphicFramePr>
          <p:cNvPr id="8" name="Table 7">
            <a:extLst>
              <a:ext uri="{FF2B5EF4-FFF2-40B4-BE49-F238E27FC236}">
                <a16:creationId xmlns:a16="http://schemas.microsoft.com/office/drawing/2014/main" id="{2A927F74-B2CA-113D-8738-8A7CC47A1743}"/>
              </a:ext>
            </a:extLst>
          </p:cNvPr>
          <p:cNvGraphicFramePr>
            <a:graphicFrameLocks noGrp="1"/>
          </p:cNvGraphicFramePr>
          <p:nvPr/>
        </p:nvGraphicFramePr>
        <p:xfrm>
          <a:off x="5438775" y="1732700"/>
          <a:ext cx="6292852" cy="1854200"/>
        </p:xfrm>
        <a:graphic>
          <a:graphicData uri="http://schemas.openxmlformats.org/drawingml/2006/table">
            <a:tbl>
              <a:tblPr firstRow="1" bandRow="1">
                <a:tableStyleId>{5C22544A-7EE6-4342-B048-85BDC9FD1C3A}</a:tableStyleId>
              </a:tblPr>
              <a:tblGrid>
                <a:gridCol w="3146426">
                  <a:extLst>
                    <a:ext uri="{9D8B030D-6E8A-4147-A177-3AD203B41FA5}">
                      <a16:colId xmlns:a16="http://schemas.microsoft.com/office/drawing/2014/main" val="880846657"/>
                    </a:ext>
                  </a:extLst>
                </a:gridCol>
                <a:gridCol w="3146426">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Name</a:t>
                      </a:r>
                    </a:p>
                  </a:txBody>
                  <a:tcPr>
                    <a:solidFill>
                      <a:srgbClr val="77122C"/>
                    </a:solidFill>
                  </a:tcPr>
                </a:tc>
                <a:tc>
                  <a:txBody>
                    <a:bodyPr/>
                    <a:lstStyle/>
                    <a:p>
                      <a:r>
                        <a:rPr lang="en-US" dirty="0">
                          <a:latin typeface="Garamond" panose="02020404030301010803" pitchFamily="18" charset="0"/>
                        </a:rPr>
                        <a:t>Willingness to Pay</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Winston</a:t>
                      </a:r>
                    </a:p>
                  </a:txBody>
                  <a:tcPr/>
                </a:tc>
                <a:tc>
                  <a:txBody>
                    <a:bodyPr/>
                    <a:lstStyle/>
                    <a:p>
                      <a:r>
                        <a:rPr lang="en-US" dirty="0">
                          <a:latin typeface="Garamond" panose="02020404030301010803" pitchFamily="18" charset="0"/>
                        </a:rPr>
                        <a:t>$1,000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Julia</a:t>
                      </a:r>
                    </a:p>
                  </a:txBody>
                  <a:tcPr/>
                </a:tc>
                <a:tc>
                  <a:txBody>
                    <a:bodyPr/>
                    <a:lstStyle/>
                    <a:p>
                      <a:r>
                        <a:rPr lang="en-US" dirty="0">
                          <a:latin typeface="Garamond" panose="02020404030301010803" pitchFamily="18" charset="0"/>
                        </a:rPr>
                        <a:t>$800</a:t>
                      </a:r>
                    </a:p>
                  </a:txBody>
                  <a:tcPr/>
                </a:tc>
                <a:extLst>
                  <a:ext uri="{0D108BD9-81ED-4DB2-BD59-A6C34878D82A}">
                    <a16:rowId xmlns:a16="http://schemas.microsoft.com/office/drawing/2014/main" val="1073458744"/>
                  </a:ext>
                </a:extLst>
              </a:tr>
              <a:tr h="370840">
                <a:tc>
                  <a:txBody>
                    <a:bodyPr/>
                    <a:lstStyle/>
                    <a:p>
                      <a:r>
                        <a:rPr lang="en-US" dirty="0">
                          <a:latin typeface="Garamond" panose="02020404030301010803" pitchFamily="18" charset="0"/>
                        </a:rPr>
                        <a:t>O’Brien</a:t>
                      </a:r>
                    </a:p>
                  </a:txBody>
                  <a:tcPr/>
                </a:tc>
                <a:tc>
                  <a:txBody>
                    <a:bodyPr/>
                    <a:lstStyle/>
                    <a:p>
                      <a:r>
                        <a:rPr lang="en-US" dirty="0">
                          <a:latin typeface="Garamond" panose="02020404030301010803" pitchFamily="18" charset="0"/>
                        </a:rPr>
                        <a:t>$500</a:t>
                      </a:r>
                    </a:p>
                  </a:txBody>
                  <a:tcPr/>
                </a:tc>
                <a:extLst>
                  <a:ext uri="{0D108BD9-81ED-4DB2-BD59-A6C34878D82A}">
                    <a16:rowId xmlns:a16="http://schemas.microsoft.com/office/drawing/2014/main" val="2037339122"/>
                  </a:ext>
                </a:extLst>
              </a:tr>
              <a:tr h="370840">
                <a:tc>
                  <a:txBody>
                    <a:bodyPr/>
                    <a:lstStyle/>
                    <a:p>
                      <a:r>
                        <a:rPr lang="en-US" dirty="0">
                          <a:latin typeface="Garamond" panose="02020404030301010803" pitchFamily="18" charset="0"/>
                        </a:rPr>
                        <a:t>Charrington</a:t>
                      </a:r>
                    </a:p>
                  </a:txBody>
                  <a:tcPr/>
                </a:tc>
                <a:tc>
                  <a:txBody>
                    <a:bodyPr/>
                    <a:lstStyle/>
                    <a:p>
                      <a:r>
                        <a:rPr lang="en-US" dirty="0">
                          <a:latin typeface="Garamond" panose="02020404030301010803" pitchFamily="18" charset="0"/>
                        </a:rPr>
                        <a:t>$100</a:t>
                      </a:r>
                    </a:p>
                  </a:txBody>
                  <a:tcPr/>
                </a:tc>
                <a:extLst>
                  <a:ext uri="{0D108BD9-81ED-4DB2-BD59-A6C34878D82A}">
                    <a16:rowId xmlns:a16="http://schemas.microsoft.com/office/drawing/2014/main" val="3604178459"/>
                  </a:ext>
                </a:extLst>
              </a:tr>
            </a:tbl>
          </a:graphicData>
        </a:graphic>
      </p:graphicFrame>
      <p:pic>
        <p:nvPicPr>
          <p:cNvPr id="12" name="Picture 11" descr="A graph of a graph&#10;&#10;AI-generated content may be incorrect.">
            <a:extLst>
              <a:ext uri="{FF2B5EF4-FFF2-40B4-BE49-F238E27FC236}">
                <a16:creationId xmlns:a16="http://schemas.microsoft.com/office/drawing/2014/main" id="{33C0E7DF-3C47-3A07-B84A-985CA93E1B73}"/>
              </a:ext>
            </a:extLst>
          </p:cNvPr>
          <p:cNvPicPr>
            <a:picLocks noChangeAspect="1"/>
          </p:cNvPicPr>
          <p:nvPr/>
        </p:nvPicPr>
        <p:blipFill>
          <a:blip r:embed="rId4"/>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322199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F52A0-A373-852C-E9A9-428105BB8BE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DE7770-D029-C1A6-8971-6166B3725D8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A8A86-8F4A-E415-8892-01EBFBD4761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Demand and Consumer Surplus</a:t>
            </a:r>
          </a:p>
        </p:txBody>
      </p:sp>
      <p:sp>
        <p:nvSpPr>
          <p:cNvPr id="5" name="Rectangle 4">
            <a:extLst>
              <a:ext uri="{FF2B5EF4-FFF2-40B4-BE49-F238E27FC236}">
                <a16:creationId xmlns:a16="http://schemas.microsoft.com/office/drawing/2014/main" id="{24D5AE75-E954-3819-BCAC-E9A2C77DF57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F348ABD-A385-B547-02B1-B13684103FE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26AA894C-71AC-8200-1051-C74B66BCE58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D32C683-7489-2542-F617-5F05E75FA925}"/>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The height of the demand curve represents the values buyers place on the good: WTP</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Each buyer’s consumer surplus (for consumers purchasing the good) is their willingness to pay minus the price.</a:t>
            </a:r>
            <a:endParaRPr lang="en-US" altLang="zh-TW" sz="20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sum of the consumer surplus of all buyers in the market is called total consumer surplus, which is the benefit that buyers derive from a market as the buyers themselves perceive it.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a graph, the area below the demand curve and above the price represents total consumer surplus.</a:t>
            </a:r>
          </a:p>
          <a:p>
            <a:pPr>
              <a:spcBef>
                <a:spcPts val="576"/>
              </a:spcBef>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105111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A48C-98D9-177E-8345-A5F7A6A5D93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B23B1A-6AC4-07F7-5C8E-72CF4A8C21B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4D67A-B2C4-C9D1-C674-BA5037CA52A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Individual Consumer Surplus</a:t>
            </a:r>
          </a:p>
        </p:txBody>
      </p:sp>
      <p:sp>
        <p:nvSpPr>
          <p:cNvPr id="5" name="Rectangle 4">
            <a:extLst>
              <a:ext uri="{FF2B5EF4-FFF2-40B4-BE49-F238E27FC236}">
                <a16:creationId xmlns:a16="http://schemas.microsoft.com/office/drawing/2014/main" id="{93C828C4-E9A3-6C45-9A6F-AAC9DD226A9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11905A0-C4A9-DAB4-8936-CEBD257F444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F189D53-7DCA-D111-D51A-293CEF59242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EE86D-8FAB-DC90-ADF2-B0A1562BE3F0}"/>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Suppose we have a smooth market demand curve.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At Q=4, the marginal buyer is willing to pay $700.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Suppose that the market price was $500.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Then, their consumer surplus would be:</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dirty="0"/>
                        <m:t>CS</m:t>
                      </m:r>
                      <m:r>
                        <m:rPr>
                          <m:nor/>
                        </m:rPr>
                        <a:rPr lang="en-US" altLang="zh-TW" sz="2400" dirty="0"/>
                        <m:t>=</m:t>
                      </m:r>
                      <m:r>
                        <m:rPr>
                          <m:nor/>
                        </m:rPr>
                        <a:rPr lang="en-US" altLang="zh-TW" sz="2400" dirty="0"/>
                        <m:t>WTP</m:t>
                      </m:r>
                      <m:r>
                        <m:rPr>
                          <m:nor/>
                        </m:rPr>
                        <a:rPr lang="en-US" altLang="zh-TW" sz="2400" dirty="0"/>
                        <m:t>−</m:t>
                      </m:r>
                      <m:r>
                        <m:rPr>
                          <m:nor/>
                        </m:rPr>
                        <a:rPr lang="en-US" altLang="zh-TW" sz="2400" dirty="0"/>
                        <m:t>P</m:t>
                      </m:r>
                      <m:r>
                        <m:rPr>
                          <m:nor/>
                        </m:rPr>
                        <a:rPr lang="en-US" altLang="zh-TW" sz="2400" dirty="0"/>
                        <m:t>=$700−$500=$200</m:t>
                      </m:r>
                    </m:oMath>
                  </m:oMathPara>
                </a14:m>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Expand this logic for each individual buyer to get the visualization of the total consumer surplus.</a:t>
                </a:r>
              </a:p>
            </p:txBody>
          </p:sp>
        </mc:Choice>
        <mc:Fallback xmlns="">
          <p:sp>
            <p:nvSpPr>
              <p:cNvPr id="3" name="Content Placeholder 2">
                <a:extLst>
                  <a:ext uri="{FF2B5EF4-FFF2-40B4-BE49-F238E27FC236}">
                    <a16:creationId xmlns:a16="http://schemas.microsoft.com/office/drawing/2014/main" id="{954EE86D-8FAB-DC90-ADF2-B0A1562BE3F0}"/>
                  </a:ext>
                </a:extLst>
              </p:cNvPr>
              <p:cNvSpPr>
                <a:spLocks noGrp="1" noRot="1" noChangeAspect="1" noMove="1" noResize="1" noEditPoints="1" noAdjustHandles="1" noChangeArrowheads="1" noChangeShapeType="1" noTextEdit="1"/>
              </p:cNvSpPr>
              <p:nvPr>
                <p:ph idx="1"/>
              </p:nvPr>
            </p:nvSpPr>
            <p:spPr>
              <a:xfrm>
                <a:off x="5029199" y="1300900"/>
                <a:ext cx="6702428" cy="5081046"/>
              </a:xfrm>
              <a:blipFill>
                <a:blip r:embed="rId2"/>
                <a:stretch>
                  <a:fillRect l="-1183" t="-95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F5CE8A1-181C-3ADB-7830-45D9FFC0BBC3}"/>
              </a:ext>
            </a:extLst>
          </p:cNvPr>
          <p:cNvPicPr>
            <a:picLocks noChangeAspect="1"/>
          </p:cNvPicPr>
          <p:nvPr/>
        </p:nvPicPr>
        <p:blipFill>
          <a:blip r:embed="rId3"/>
          <a:srcRect/>
          <a:stretch/>
        </p:blipFill>
        <p:spPr>
          <a:xfrm>
            <a:off x="457198" y="1300900"/>
            <a:ext cx="4572000" cy="4572000"/>
          </a:xfrm>
          <a:prstGeom prst="rect">
            <a:avLst/>
          </a:prstGeom>
        </p:spPr>
      </p:pic>
      <p:pic>
        <p:nvPicPr>
          <p:cNvPr id="16" name="Picture 15" descr="A graph of a line&#10;&#10;AI-generated content may be incorrect.">
            <a:extLst>
              <a:ext uri="{FF2B5EF4-FFF2-40B4-BE49-F238E27FC236}">
                <a16:creationId xmlns:a16="http://schemas.microsoft.com/office/drawing/2014/main" id="{F404C200-35B6-EBD8-D648-754BE2C2E617}"/>
              </a:ext>
            </a:extLst>
          </p:cNvPr>
          <p:cNvPicPr>
            <a:picLocks noChangeAspect="1"/>
          </p:cNvPicPr>
          <p:nvPr/>
        </p:nvPicPr>
        <p:blipFill>
          <a:blip r:embed="rId4"/>
          <a:stretch>
            <a:fillRect/>
          </a:stretch>
        </p:blipFill>
        <p:spPr>
          <a:xfrm>
            <a:off x="457197" y="1300900"/>
            <a:ext cx="4572000" cy="4572000"/>
          </a:xfrm>
          <a:prstGeom prst="rect">
            <a:avLst/>
          </a:prstGeom>
        </p:spPr>
      </p:pic>
      <p:pic>
        <p:nvPicPr>
          <p:cNvPr id="18" name="Picture 17" descr="A graph of a line&#10;&#10;AI-generated content may be incorrect.">
            <a:extLst>
              <a:ext uri="{FF2B5EF4-FFF2-40B4-BE49-F238E27FC236}">
                <a16:creationId xmlns:a16="http://schemas.microsoft.com/office/drawing/2014/main" id="{EC8CC1D2-5953-B5FB-048F-144CB1E2B6DF}"/>
              </a:ext>
            </a:extLst>
          </p:cNvPr>
          <p:cNvPicPr>
            <a:picLocks noChangeAspect="1"/>
          </p:cNvPicPr>
          <p:nvPr/>
        </p:nvPicPr>
        <p:blipFill>
          <a:blip r:embed="rId5"/>
          <a:stretch>
            <a:fillRect/>
          </a:stretch>
        </p:blipFill>
        <p:spPr>
          <a:xfrm>
            <a:off x="457196" y="1300900"/>
            <a:ext cx="4572000" cy="4572000"/>
          </a:xfrm>
          <a:prstGeom prst="rect">
            <a:avLst/>
          </a:prstGeom>
        </p:spPr>
      </p:pic>
      <p:pic>
        <p:nvPicPr>
          <p:cNvPr id="20" name="Picture 19" descr="A graph of a line&#10;&#10;AI-generated content may be incorrect.">
            <a:extLst>
              <a:ext uri="{FF2B5EF4-FFF2-40B4-BE49-F238E27FC236}">
                <a16:creationId xmlns:a16="http://schemas.microsoft.com/office/drawing/2014/main" id="{6FB89AFE-E71A-DBEA-D48B-3D7D8DC0DF75}"/>
              </a:ext>
            </a:extLst>
          </p:cNvPr>
          <p:cNvPicPr>
            <a:picLocks noChangeAspect="1"/>
          </p:cNvPicPr>
          <p:nvPr/>
        </p:nvPicPr>
        <p:blipFill>
          <a:blip r:embed="rId6"/>
          <a:stretch>
            <a:fillRect/>
          </a:stretch>
        </p:blipFill>
        <p:spPr>
          <a:xfrm>
            <a:off x="457195" y="1300900"/>
            <a:ext cx="4572000" cy="4572000"/>
          </a:xfrm>
          <a:prstGeom prst="rect">
            <a:avLst/>
          </a:prstGeom>
        </p:spPr>
      </p:pic>
    </p:spTree>
    <p:extLst>
      <p:ext uri="{BB962C8B-B14F-4D97-AF65-F5344CB8AC3E}">
        <p14:creationId xmlns:p14="http://schemas.microsoft.com/office/powerpoint/2010/main" val="192078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CD095-1BC0-42DE-3F13-86E29A4D80D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F1DF90-5683-FC19-1843-C5FBD01BFAF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E9361-ADBA-C380-DFF4-AF2A8CD1895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Total Consumer Surplus</a:t>
            </a:r>
          </a:p>
        </p:txBody>
      </p:sp>
      <p:sp>
        <p:nvSpPr>
          <p:cNvPr id="5" name="Rectangle 4">
            <a:extLst>
              <a:ext uri="{FF2B5EF4-FFF2-40B4-BE49-F238E27FC236}">
                <a16:creationId xmlns:a16="http://schemas.microsoft.com/office/drawing/2014/main" id="{0C171C13-C919-B5CE-2BFF-B2A748F5360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2109901-6139-7A85-5727-FC84511AAED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A766E6B-F100-CF9C-6B6B-FCAE8DBCD3F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FD853B-88A4-61A2-5012-8AE997F7A34C}"/>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Suppose that the market price is P, quantity traded in the market is Q.</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Then, total consumer surplus can be represented as the triangle below D and above P.</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formula for finding the area of a triangle is:</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dirty="0"/>
                        <m:t>CS</m:t>
                      </m:r>
                      <m:r>
                        <m:rPr>
                          <m:nor/>
                        </m:rPr>
                        <a:rPr lang="en-US" altLang="zh-TW" sz="2400" dirty="0"/>
                        <m:t>=</m:t>
                      </m:r>
                      <m:f>
                        <m:fPr>
                          <m:ctrlPr>
                            <a:rPr lang="en-US" altLang="zh-TW" sz="2400" i="1" dirty="0" smtClean="0">
                              <a:latin typeface="Cambria Math" panose="02040503050406030204" pitchFamily="18" charset="0"/>
                            </a:rPr>
                          </m:ctrlPr>
                        </m:fPr>
                        <m:num>
                          <m:r>
                            <m:rPr>
                              <m:nor/>
                            </m:rPr>
                            <a:rPr lang="en-US" altLang="zh-TW" sz="2400" b="0" i="0" dirty="0" smtClean="0"/>
                            <m:t>1</m:t>
                          </m:r>
                        </m:num>
                        <m:den>
                          <m:r>
                            <m:rPr>
                              <m:nor/>
                            </m:rPr>
                            <a:rPr lang="en-US" altLang="zh-TW" sz="2400" b="0" i="0" dirty="0" smtClean="0"/>
                            <m:t>2</m:t>
                          </m:r>
                        </m:den>
                      </m:f>
                      <m:r>
                        <a:rPr lang="en-US" altLang="zh-TW" sz="2400" i="1" dirty="0" smtClean="0">
                          <a:latin typeface="Cambria Math" panose="02040503050406030204" pitchFamily="18" charset="0"/>
                          <a:ea typeface="Cambria Math" panose="02040503050406030204" pitchFamily="18" charset="0"/>
                        </a:rPr>
                        <m:t>×</m:t>
                      </m:r>
                      <m:r>
                        <m:rPr>
                          <m:nor/>
                        </m:rPr>
                        <a:rPr lang="en-US" altLang="zh-TW" sz="2400" b="0" i="0" dirty="0" smtClean="0"/>
                        <m:t>height</m:t>
                      </m:r>
                      <m:r>
                        <a:rPr lang="en-US" altLang="zh-TW" sz="2400" i="1" dirty="0" smtClean="0">
                          <a:latin typeface="Cambria Math" panose="02040503050406030204" pitchFamily="18" charset="0"/>
                          <a:ea typeface="Cambria Math" panose="02040503050406030204" pitchFamily="18" charset="0"/>
                        </a:rPr>
                        <m:t>×</m:t>
                      </m:r>
                      <m:r>
                        <m:rPr>
                          <m:nor/>
                        </m:rPr>
                        <a:rPr lang="en-US" altLang="zh-TW" sz="2400" b="0" i="0" dirty="0" smtClean="0"/>
                        <m:t>base</m:t>
                      </m:r>
                    </m:oMath>
                  </m:oMathPara>
                </a14:m>
                <a:endParaRPr lang="en-US" altLang="zh-TW" sz="2400" dirty="0"/>
              </a:p>
              <a:p>
                <a:pPr>
                  <a:spcBef>
                    <a:spcPts val="576"/>
                  </a:spcBef>
                  <a:defRPr sz="2000">
                    <a:solidFill>
                      <a:srgbClr val="000000"/>
                    </a:solidFill>
                    <a:latin typeface="Garamond"/>
                  </a:defRPr>
                </a:pPr>
                <a:endParaRPr lang="en-US" altLang="zh-TW" sz="500" dirty="0"/>
              </a:p>
              <a:p>
                <a:pPr>
                  <a:spcBef>
                    <a:spcPts val="576"/>
                  </a:spcBef>
                  <a:defRPr sz="2000">
                    <a:solidFill>
                      <a:srgbClr val="000000"/>
                    </a:solidFill>
                    <a:latin typeface="Garamond"/>
                  </a:defRPr>
                </a:pPr>
                <a:r>
                  <a:rPr lang="en-US" altLang="zh-TW" sz="2400" dirty="0"/>
                  <a:t>In this specific case:</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dirty="0"/>
                        <m:t>CS</m:t>
                      </m:r>
                      <m:r>
                        <m:rPr>
                          <m:nor/>
                        </m:rPr>
                        <a:rPr lang="en-US" altLang="zh-TW" sz="2400" dirty="0"/>
                        <m:t>=</m:t>
                      </m:r>
                      <m:f>
                        <m:fPr>
                          <m:ctrlPr>
                            <a:rPr lang="en-US" altLang="zh-TW" sz="2400" i="1" dirty="0">
                              <a:latin typeface="Cambria Math" panose="02040503050406030204" pitchFamily="18" charset="0"/>
                            </a:rPr>
                          </m:ctrlPr>
                        </m:fPr>
                        <m:num>
                          <m:r>
                            <m:rPr>
                              <m:nor/>
                            </m:rPr>
                            <a:rPr lang="en-US" altLang="zh-TW" sz="2400" dirty="0"/>
                            <m:t>1</m:t>
                          </m:r>
                        </m:num>
                        <m:den>
                          <m:r>
                            <m:rPr>
                              <m:nor/>
                            </m:rPr>
                            <a:rPr lang="en-US" altLang="zh-TW" sz="2400" dirty="0"/>
                            <m:t>2</m:t>
                          </m:r>
                        </m:den>
                      </m:f>
                      <m:r>
                        <a:rPr lang="en-US" altLang="zh-TW" sz="2400" i="1" dirty="0">
                          <a:latin typeface="Cambria Math" panose="02040503050406030204" pitchFamily="18" charset="0"/>
                          <a:ea typeface="Cambria Math" panose="02040503050406030204" pitchFamily="18" charset="0"/>
                        </a:rPr>
                        <m:t>×</m:t>
                      </m:r>
                      <m:r>
                        <m:rPr>
                          <m:nor/>
                        </m:rPr>
                        <a:rPr lang="en-US" altLang="zh-TW" sz="2400" b="0" i="0" dirty="0" smtClean="0"/>
                        <m:t>500</m:t>
                      </m:r>
                      <m:r>
                        <a:rPr lang="en-US" altLang="zh-TW" sz="2400" i="1" dirty="0">
                          <a:latin typeface="Cambria Math" panose="02040503050406030204" pitchFamily="18" charset="0"/>
                          <a:ea typeface="Cambria Math" panose="02040503050406030204" pitchFamily="18" charset="0"/>
                        </a:rPr>
                        <m:t>×</m:t>
                      </m:r>
                      <m:r>
                        <m:rPr>
                          <m:nor/>
                        </m:rPr>
                        <a:rPr lang="en-US" altLang="zh-TW" sz="2400" b="0" i="0" dirty="0" smtClean="0"/>
                        <m:t>5=1,250</m:t>
                      </m:r>
                    </m:oMath>
                  </m:oMathPara>
                </a14:m>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CDFD853B-88A4-61A2-5012-8AE997F7A34C}"/>
                  </a:ext>
                </a:extLst>
              </p:cNvPr>
              <p:cNvSpPr>
                <a:spLocks noGrp="1" noRot="1" noChangeAspect="1" noMove="1" noResize="1" noEditPoints="1" noAdjustHandles="1" noChangeArrowheads="1" noChangeShapeType="1" noTextEdit="1"/>
              </p:cNvSpPr>
              <p:nvPr>
                <p:ph idx="1"/>
              </p:nvPr>
            </p:nvSpPr>
            <p:spPr>
              <a:xfrm>
                <a:off x="5029199" y="1300900"/>
                <a:ext cx="6702428" cy="5081046"/>
              </a:xfrm>
              <a:blipFill>
                <a:blip r:embed="rId2"/>
                <a:stretch>
                  <a:fillRect l="-1183" t="-959" r="-100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94F8250-F917-B987-3B3D-74FC2C9848FF}"/>
              </a:ext>
            </a:extLst>
          </p:cNvPr>
          <p:cNvPicPr>
            <a:picLocks noChangeAspect="1"/>
          </p:cNvPicPr>
          <p:nvPr/>
        </p:nvPicPr>
        <p:blipFill>
          <a:blip r:embed="rId3"/>
          <a:srcRect/>
          <a:stretch/>
        </p:blipFill>
        <p:spPr>
          <a:xfrm>
            <a:off x="457198" y="1300900"/>
            <a:ext cx="4572000" cy="4572000"/>
          </a:xfrm>
          <a:prstGeom prst="rect">
            <a:avLst/>
          </a:prstGeom>
        </p:spPr>
      </p:pic>
      <p:pic>
        <p:nvPicPr>
          <p:cNvPr id="9" name="Picture 8" descr="A diagram of a line&#10;&#10;AI-generated content may be incorrect.">
            <a:extLst>
              <a:ext uri="{FF2B5EF4-FFF2-40B4-BE49-F238E27FC236}">
                <a16:creationId xmlns:a16="http://schemas.microsoft.com/office/drawing/2014/main" id="{00C7EBF3-4793-92B8-F874-BE3437C17BE4}"/>
              </a:ext>
            </a:extLst>
          </p:cNvPr>
          <p:cNvPicPr>
            <a:picLocks noChangeAspect="1"/>
          </p:cNvPicPr>
          <p:nvPr/>
        </p:nvPicPr>
        <p:blipFill>
          <a:blip r:embed="rId4"/>
          <a:stretch>
            <a:fillRect/>
          </a:stretch>
        </p:blipFill>
        <p:spPr>
          <a:xfrm>
            <a:off x="457197" y="1300900"/>
            <a:ext cx="4572000" cy="4572000"/>
          </a:xfrm>
          <a:prstGeom prst="rect">
            <a:avLst/>
          </a:prstGeom>
        </p:spPr>
      </p:pic>
      <p:pic>
        <p:nvPicPr>
          <p:cNvPr id="12" name="Picture 11" descr="A diagram of a triangle&#10;&#10;AI-generated content may be incorrect.">
            <a:extLst>
              <a:ext uri="{FF2B5EF4-FFF2-40B4-BE49-F238E27FC236}">
                <a16:creationId xmlns:a16="http://schemas.microsoft.com/office/drawing/2014/main" id="{E1221041-A99D-110E-3DD8-F91818B1DB34}"/>
              </a:ext>
            </a:extLst>
          </p:cNvPr>
          <p:cNvPicPr>
            <a:picLocks noChangeAspect="1"/>
          </p:cNvPicPr>
          <p:nvPr/>
        </p:nvPicPr>
        <p:blipFill>
          <a:blip r:embed="rId5"/>
          <a:stretch>
            <a:fillRect/>
          </a:stretch>
        </p:blipFill>
        <p:spPr>
          <a:xfrm>
            <a:off x="457196" y="1300900"/>
            <a:ext cx="4572000" cy="4572000"/>
          </a:xfrm>
          <a:prstGeom prst="rect">
            <a:avLst/>
          </a:prstGeom>
        </p:spPr>
      </p:pic>
    </p:spTree>
    <p:extLst>
      <p:ext uri="{BB962C8B-B14F-4D97-AF65-F5344CB8AC3E}">
        <p14:creationId xmlns:p14="http://schemas.microsoft.com/office/powerpoint/2010/main" val="10642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5EF4D-3E1F-E04E-8498-5DF43E3B8E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2CFC3F-4F6B-5A6C-FCD3-7C21479E498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1B447-73E8-4FE5-DC80-30858114A1E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Consumer Surplus and Prices</a:t>
            </a:r>
          </a:p>
        </p:txBody>
      </p:sp>
      <p:sp>
        <p:nvSpPr>
          <p:cNvPr id="5" name="Rectangle 4">
            <a:extLst>
              <a:ext uri="{FF2B5EF4-FFF2-40B4-BE49-F238E27FC236}">
                <a16:creationId xmlns:a16="http://schemas.microsoft.com/office/drawing/2014/main" id="{73952022-272F-CB3E-9F9D-6664A916E82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D14449F-BACB-A664-9DE0-FBFE54419E4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25A1553-39B7-D38C-9B86-F916B0F5E0D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524D2B3C-1F68-C4AC-16D0-89B724C52CFE}"/>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When prices increase, consumer surplus decreases.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From our previous example, suppose that the price increases to $700.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new consumer surplus shrinks to $450.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decrease in total CS comes from two sources:</a:t>
            </a:r>
          </a:p>
          <a:p>
            <a:pPr lvl="1">
              <a:spcBef>
                <a:spcPts val="576"/>
              </a:spcBef>
              <a:defRPr sz="2000">
                <a:solidFill>
                  <a:srgbClr val="000000"/>
                </a:solidFill>
                <a:latin typeface="Garamond"/>
              </a:defRPr>
            </a:pPr>
            <a:r>
              <a:rPr lang="en-US" altLang="zh-TW" sz="2000" dirty="0"/>
              <a:t>Some consumers are going to leave the market, as the market price exceeds their WTP.</a:t>
            </a:r>
            <a:endParaRPr lang="en-US" altLang="zh-TW" sz="1600" dirty="0"/>
          </a:p>
          <a:p>
            <a:pPr lvl="1">
              <a:spcBef>
                <a:spcPts val="576"/>
              </a:spcBef>
              <a:defRPr sz="2000">
                <a:solidFill>
                  <a:srgbClr val="000000"/>
                </a:solidFill>
                <a:latin typeface="Garamond"/>
              </a:defRPr>
            </a:pPr>
            <a:r>
              <a:rPr lang="en-US" altLang="zh-TW" sz="2000" dirty="0"/>
              <a:t>The remaining consumers would be worse-off due to them paying more for the good.</a:t>
            </a:r>
          </a:p>
        </p:txBody>
      </p:sp>
      <p:pic>
        <p:nvPicPr>
          <p:cNvPr id="10" name="Picture 9">
            <a:extLst>
              <a:ext uri="{FF2B5EF4-FFF2-40B4-BE49-F238E27FC236}">
                <a16:creationId xmlns:a16="http://schemas.microsoft.com/office/drawing/2014/main" id="{6384FAD8-28DC-41C1-AE1D-04B2C2E1C834}"/>
              </a:ext>
            </a:extLst>
          </p:cNvPr>
          <p:cNvPicPr>
            <a:picLocks noChangeAspect="1"/>
          </p:cNvPicPr>
          <p:nvPr/>
        </p:nvPicPr>
        <p:blipFill>
          <a:blip r:embed="rId2"/>
          <a:srcRect/>
          <a:stretch/>
        </p:blipFill>
        <p:spPr>
          <a:xfrm>
            <a:off x="457198" y="1300900"/>
            <a:ext cx="4572000" cy="4572000"/>
          </a:xfrm>
          <a:prstGeom prst="rect">
            <a:avLst/>
          </a:prstGeom>
        </p:spPr>
      </p:pic>
      <p:pic>
        <p:nvPicPr>
          <p:cNvPr id="11" name="Picture 10" descr="A graph of a line&#10;&#10;AI-generated content may be incorrect.">
            <a:extLst>
              <a:ext uri="{FF2B5EF4-FFF2-40B4-BE49-F238E27FC236}">
                <a16:creationId xmlns:a16="http://schemas.microsoft.com/office/drawing/2014/main" id="{53699FC4-E366-4095-6357-5093D818A3CC}"/>
              </a:ext>
            </a:extLst>
          </p:cNvPr>
          <p:cNvPicPr>
            <a:picLocks noChangeAspect="1"/>
          </p:cNvPicPr>
          <p:nvPr/>
        </p:nvPicPr>
        <p:blipFill>
          <a:blip r:embed="rId3"/>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1087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02470-902D-8EB4-0D71-C2B012F738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8495FE1-9ADA-9869-C9CF-81BD61CC23C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6CE9A-4270-E376-2D31-ADB54980C23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Consumer Surplus and Prices</a:t>
            </a:r>
          </a:p>
        </p:txBody>
      </p:sp>
      <p:sp>
        <p:nvSpPr>
          <p:cNvPr id="5" name="Rectangle 4">
            <a:extLst>
              <a:ext uri="{FF2B5EF4-FFF2-40B4-BE49-F238E27FC236}">
                <a16:creationId xmlns:a16="http://schemas.microsoft.com/office/drawing/2014/main" id="{24593E01-2B30-D3A0-199B-02658962703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02C9D90-6BD8-3B67-3BC0-10C786783D7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62C58D3-D71B-D9DF-0F03-8AE9A8B06F6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9E81287-DBBB-3EED-B36F-D9228822A566}"/>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Expressed in a graph, we find that:</a:t>
            </a:r>
          </a:p>
          <a:p>
            <a:pPr lvl="1">
              <a:spcBef>
                <a:spcPts val="576"/>
              </a:spcBef>
              <a:defRPr sz="2000">
                <a:solidFill>
                  <a:srgbClr val="000000"/>
                </a:solidFill>
                <a:latin typeface="Garamond"/>
              </a:defRPr>
            </a:pPr>
            <a:r>
              <a:rPr lang="en-US" altLang="zh-TW" sz="2000" dirty="0"/>
              <a:t>Total CS under market price $500 was A+B+C.</a:t>
            </a:r>
            <a:endParaRPr lang="en-US" altLang="zh-TW" sz="1200" dirty="0"/>
          </a:p>
          <a:p>
            <a:pPr lvl="1">
              <a:spcBef>
                <a:spcPts val="576"/>
              </a:spcBef>
              <a:defRPr sz="2000">
                <a:solidFill>
                  <a:srgbClr val="000000"/>
                </a:solidFill>
                <a:latin typeface="Garamond"/>
              </a:defRPr>
            </a:pPr>
            <a:r>
              <a:rPr lang="en-US" altLang="zh-TW" sz="2000" dirty="0"/>
              <a:t>Total CS when prices rise to $700 is A.</a:t>
            </a:r>
          </a:p>
          <a:p>
            <a:pPr lvl="1">
              <a:spcBef>
                <a:spcPts val="576"/>
              </a:spcBef>
              <a:defRPr sz="2000">
                <a:solidFill>
                  <a:srgbClr val="000000"/>
                </a:solidFill>
                <a:latin typeface="Garamond"/>
              </a:defRPr>
            </a:pPr>
            <a:r>
              <a:rPr lang="en-US" altLang="zh-TW" sz="2000" dirty="0"/>
              <a:t>C (blue triangle) is the CS lost due to consumers leaving the market as buyers.</a:t>
            </a:r>
          </a:p>
          <a:p>
            <a:pPr lvl="1">
              <a:spcBef>
                <a:spcPts val="576"/>
              </a:spcBef>
              <a:defRPr sz="2000">
                <a:solidFill>
                  <a:srgbClr val="000000"/>
                </a:solidFill>
                <a:latin typeface="Garamond"/>
              </a:defRPr>
            </a:pPr>
            <a:r>
              <a:rPr lang="en-US" altLang="zh-TW" sz="2000" dirty="0"/>
              <a:t>B (green rectangle) is the CS lost due to remaining consumers paying more for the good.</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Read the textbook for the opposite scenario: CS increases when the market price falls.</a:t>
            </a:r>
          </a:p>
          <a:p>
            <a:pPr>
              <a:spcBef>
                <a:spcPts val="576"/>
              </a:spcBef>
              <a:defRPr sz="2000">
                <a:solidFill>
                  <a:srgbClr val="000000"/>
                </a:solidFill>
                <a:latin typeface="Garamond"/>
              </a:defRPr>
            </a:pPr>
            <a:endParaRPr lang="en-US" altLang="zh-TW" sz="2400" dirty="0"/>
          </a:p>
        </p:txBody>
      </p:sp>
      <p:pic>
        <p:nvPicPr>
          <p:cNvPr id="10" name="Picture 9">
            <a:extLst>
              <a:ext uri="{FF2B5EF4-FFF2-40B4-BE49-F238E27FC236}">
                <a16:creationId xmlns:a16="http://schemas.microsoft.com/office/drawing/2014/main" id="{FA876000-DA5C-7339-EF98-992210D3D013}"/>
              </a:ext>
            </a:extLst>
          </p:cNvPr>
          <p:cNvPicPr>
            <a:picLocks noChangeAspect="1"/>
          </p:cNvPicPr>
          <p:nvPr/>
        </p:nvPicPr>
        <p:blipFill>
          <a:blip r:embed="rId2"/>
          <a:srcRect/>
          <a:stretch/>
        </p:blipFill>
        <p:spPr>
          <a:xfrm>
            <a:off x="457198" y="1300900"/>
            <a:ext cx="4572000" cy="4572000"/>
          </a:xfrm>
          <a:prstGeom prst="rect">
            <a:avLst/>
          </a:prstGeom>
        </p:spPr>
      </p:pic>
      <p:pic>
        <p:nvPicPr>
          <p:cNvPr id="14" name="Picture 13" descr="A diagram of a triangle&#10;&#10;AI-generated content may be incorrect.">
            <a:extLst>
              <a:ext uri="{FF2B5EF4-FFF2-40B4-BE49-F238E27FC236}">
                <a16:creationId xmlns:a16="http://schemas.microsoft.com/office/drawing/2014/main" id="{A7981584-1FEB-293F-AFAD-C271FE60B69B}"/>
              </a:ext>
            </a:extLst>
          </p:cNvPr>
          <p:cNvPicPr>
            <a:picLocks noChangeAspect="1"/>
          </p:cNvPicPr>
          <p:nvPr/>
        </p:nvPicPr>
        <p:blipFill>
          <a:blip r:embed="rId3"/>
          <a:stretch>
            <a:fillRect/>
          </a:stretch>
        </p:blipFill>
        <p:spPr>
          <a:xfrm>
            <a:off x="457199" y="1300900"/>
            <a:ext cx="4572000" cy="4572000"/>
          </a:xfrm>
          <a:prstGeom prst="rect">
            <a:avLst/>
          </a:prstGeom>
        </p:spPr>
      </p:pic>
    </p:spTree>
    <p:extLst>
      <p:ext uri="{BB962C8B-B14F-4D97-AF65-F5344CB8AC3E}">
        <p14:creationId xmlns:p14="http://schemas.microsoft.com/office/powerpoint/2010/main" val="14018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0DC43-72D4-033F-980B-E2105C6D38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CA6F50-368B-2C72-3201-F7D0585818F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4EBD77-DB92-2DAE-7BB6-87DB5ACAC2A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Consumer Surplus: Exercise</a:t>
            </a:r>
          </a:p>
        </p:txBody>
      </p:sp>
      <p:sp>
        <p:nvSpPr>
          <p:cNvPr id="5" name="Rectangle 4">
            <a:extLst>
              <a:ext uri="{FF2B5EF4-FFF2-40B4-BE49-F238E27FC236}">
                <a16:creationId xmlns:a16="http://schemas.microsoft.com/office/drawing/2014/main" id="{05613265-3367-D1A1-20CF-EBF26DA8295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C0F422B-D1C1-1654-D65B-4C9B23D83CE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CCEEB6E-AE93-4A45-0222-04C419D38F2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DC4F07B-3C3C-B574-83B3-F2681CFCFF51}"/>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What is the marginal buyer’s WTP at…</a:t>
            </a:r>
          </a:p>
          <a:p>
            <a:pPr lvl="1">
              <a:spcBef>
                <a:spcPts val="576"/>
              </a:spcBef>
              <a:defRPr sz="2000">
                <a:solidFill>
                  <a:srgbClr val="000000"/>
                </a:solidFill>
                <a:latin typeface="Garamond"/>
              </a:defRPr>
            </a:pPr>
            <a:r>
              <a:rPr lang="en-US" altLang="zh-TW" sz="2000" dirty="0"/>
              <a:t>Q=40: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Find the CS for…</a:t>
            </a:r>
          </a:p>
          <a:p>
            <a:pPr lvl="1">
              <a:spcBef>
                <a:spcPts val="576"/>
              </a:spcBef>
              <a:defRPr sz="2000">
                <a:solidFill>
                  <a:srgbClr val="000000"/>
                </a:solidFill>
                <a:latin typeface="Garamond"/>
              </a:defRPr>
            </a:pPr>
            <a:r>
              <a:rPr lang="en-US" altLang="zh-TW" sz="2000" dirty="0"/>
              <a:t>P=$7:</a:t>
            </a:r>
          </a:p>
          <a:p>
            <a:pPr lvl="1">
              <a:spcBef>
                <a:spcPts val="576"/>
              </a:spcBef>
              <a:defRPr sz="2000">
                <a:solidFill>
                  <a:srgbClr val="000000"/>
                </a:solidFill>
                <a:latin typeface="Garamond"/>
              </a:defRPr>
            </a:pPr>
            <a:r>
              <a:rPr lang="en-US" altLang="zh-TW" sz="2000" dirty="0"/>
              <a:t>P=$5:</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How much of the increase in CS when the price decreases from $7 to $5 is due to…</a:t>
            </a:r>
          </a:p>
          <a:p>
            <a:pPr lvl="1">
              <a:spcBef>
                <a:spcPts val="576"/>
              </a:spcBef>
              <a:defRPr sz="2000">
                <a:solidFill>
                  <a:srgbClr val="000000"/>
                </a:solidFill>
                <a:latin typeface="Garamond"/>
              </a:defRPr>
            </a:pPr>
            <a:r>
              <a:rPr lang="en-US" altLang="zh-TW" sz="2000" dirty="0"/>
              <a:t>Buyers entering the market:</a:t>
            </a:r>
          </a:p>
          <a:p>
            <a:pPr lvl="1">
              <a:spcBef>
                <a:spcPts val="576"/>
              </a:spcBef>
              <a:defRPr sz="2000">
                <a:solidFill>
                  <a:srgbClr val="000000"/>
                </a:solidFill>
                <a:latin typeface="Garamond"/>
              </a:defRPr>
            </a:pPr>
            <a:r>
              <a:rPr lang="en-US" altLang="zh-TW" sz="2000" dirty="0"/>
              <a:t>Existing buyers paying a lower price:</a:t>
            </a:r>
          </a:p>
        </p:txBody>
      </p:sp>
      <p:pic>
        <p:nvPicPr>
          <p:cNvPr id="10" name="Picture 9">
            <a:extLst>
              <a:ext uri="{FF2B5EF4-FFF2-40B4-BE49-F238E27FC236}">
                <a16:creationId xmlns:a16="http://schemas.microsoft.com/office/drawing/2014/main" id="{94D61B7D-41BA-A668-C8C5-EE00D76F2520}"/>
              </a:ext>
            </a:extLst>
          </p:cNvPr>
          <p:cNvPicPr>
            <a:picLocks noChangeAspect="1"/>
          </p:cNvPicPr>
          <p:nvPr/>
        </p:nvPicPr>
        <p:blipFill>
          <a:blip r:embed="rId2"/>
          <a:srcRect/>
          <a:stretch/>
        </p:blipFill>
        <p:spPr>
          <a:xfrm>
            <a:off x="457198" y="1300900"/>
            <a:ext cx="4572000" cy="4572000"/>
          </a:xfrm>
          <a:prstGeom prst="rect">
            <a:avLst/>
          </a:prstGeom>
        </p:spPr>
      </p:pic>
      <p:sp>
        <p:nvSpPr>
          <p:cNvPr id="8" name="Rectangle 7">
            <a:extLst>
              <a:ext uri="{FF2B5EF4-FFF2-40B4-BE49-F238E27FC236}">
                <a16:creationId xmlns:a16="http://schemas.microsoft.com/office/drawing/2014/main" id="{F50184A2-9CE1-69A4-D406-06476AAD566E}"/>
              </a:ext>
            </a:extLst>
          </p:cNvPr>
          <p:cNvSpPr/>
          <p:nvPr/>
        </p:nvSpPr>
        <p:spPr>
          <a:xfrm>
            <a:off x="6597331" y="1785690"/>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$6</a:t>
            </a:r>
            <a:endParaRPr lang="en-US" sz="2000" dirty="0">
              <a:solidFill>
                <a:srgbClr val="000000"/>
              </a:solidFill>
              <a:latin typeface="Garamond"/>
            </a:endParaRPr>
          </a:p>
        </p:txBody>
      </p:sp>
      <p:sp>
        <p:nvSpPr>
          <p:cNvPr id="12" name="Rectangle 11">
            <a:extLst>
              <a:ext uri="{FF2B5EF4-FFF2-40B4-BE49-F238E27FC236}">
                <a16:creationId xmlns:a16="http://schemas.microsoft.com/office/drawing/2014/main" id="{458AD431-8E68-B2D8-B2B3-C624D8ADDA5A}"/>
              </a:ext>
            </a:extLst>
          </p:cNvPr>
          <p:cNvSpPr/>
          <p:nvPr/>
        </p:nvSpPr>
        <p:spPr>
          <a:xfrm>
            <a:off x="6597326" y="2872914"/>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45</a:t>
            </a:r>
            <a:endParaRPr lang="en-US" sz="2000" dirty="0">
              <a:solidFill>
                <a:srgbClr val="000000"/>
              </a:solidFill>
              <a:latin typeface="Garamond"/>
            </a:endParaRPr>
          </a:p>
        </p:txBody>
      </p:sp>
      <p:sp>
        <p:nvSpPr>
          <p:cNvPr id="13" name="Rectangle 12">
            <a:extLst>
              <a:ext uri="{FF2B5EF4-FFF2-40B4-BE49-F238E27FC236}">
                <a16:creationId xmlns:a16="http://schemas.microsoft.com/office/drawing/2014/main" id="{77796519-12F3-B95B-7BAD-D21118D4D38D}"/>
              </a:ext>
            </a:extLst>
          </p:cNvPr>
          <p:cNvSpPr/>
          <p:nvPr/>
        </p:nvSpPr>
        <p:spPr>
          <a:xfrm>
            <a:off x="6597325" y="3269692"/>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125</a:t>
            </a:r>
            <a:endParaRPr lang="en-US" sz="2000" dirty="0">
              <a:solidFill>
                <a:srgbClr val="000000"/>
              </a:solidFill>
              <a:latin typeface="Garamond"/>
            </a:endParaRPr>
          </a:p>
        </p:txBody>
      </p:sp>
      <p:pic>
        <p:nvPicPr>
          <p:cNvPr id="16" name="Picture 15" descr="A graph of a line&#10;&#10;AI-generated content may be incorrect.">
            <a:extLst>
              <a:ext uri="{FF2B5EF4-FFF2-40B4-BE49-F238E27FC236}">
                <a16:creationId xmlns:a16="http://schemas.microsoft.com/office/drawing/2014/main" id="{C4E88EA9-334B-1AA1-9D4B-0D8636C3129E}"/>
              </a:ext>
            </a:extLst>
          </p:cNvPr>
          <p:cNvPicPr>
            <a:picLocks noChangeAspect="1"/>
          </p:cNvPicPr>
          <p:nvPr/>
        </p:nvPicPr>
        <p:blipFill>
          <a:blip r:embed="rId3"/>
          <a:stretch>
            <a:fillRect/>
          </a:stretch>
        </p:blipFill>
        <p:spPr>
          <a:xfrm>
            <a:off x="457199" y="1300900"/>
            <a:ext cx="4572000" cy="4572000"/>
          </a:xfrm>
          <a:prstGeom prst="rect">
            <a:avLst/>
          </a:prstGeom>
        </p:spPr>
      </p:pic>
      <p:sp>
        <p:nvSpPr>
          <p:cNvPr id="17" name="Rectangle 16">
            <a:extLst>
              <a:ext uri="{FF2B5EF4-FFF2-40B4-BE49-F238E27FC236}">
                <a16:creationId xmlns:a16="http://schemas.microsoft.com/office/drawing/2014/main" id="{25123A99-7371-F7FA-A431-93520AA0858A}"/>
              </a:ext>
            </a:extLst>
          </p:cNvPr>
          <p:cNvSpPr/>
          <p:nvPr/>
        </p:nvSpPr>
        <p:spPr>
          <a:xfrm>
            <a:off x="8626151" y="4720764"/>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60</a:t>
            </a:r>
            <a:endParaRPr lang="en-US" sz="2000" dirty="0">
              <a:solidFill>
                <a:srgbClr val="000000"/>
              </a:solidFill>
              <a:latin typeface="Garamond"/>
            </a:endParaRPr>
          </a:p>
        </p:txBody>
      </p:sp>
      <p:sp>
        <p:nvSpPr>
          <p:cNvPr id="18" name="Rectangle 17">
            <a:extLst>
              <a:ext uri="{FF2B5EF4-FFF2-40B4-BE49-F238E27FC236}">
                <a16:creationId xmlns:a16="http://schemas.microsoft.com/office/drawing/2014/main" id="{E8FE21A6-8CC8-1CA9-7EEE-248472E9D1B2}"/>
              </a:ext>
            </a:extLst>
          </p:cNvPr>
          <p:cNvSpPr/>
          <p:nvPr/>
        </p:nvSpPr>
        <p:spPr>
          <a:xfrm>
            <a:off x="9582148" y="5128434"/>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20</a:t>
            </a:r>
            <a:endParaRPr lang="en-US" sz="2000" dirty="0">
              <a:solidFill>
                <a:srgbClr val="000000"/>
              </a:solidFill>
              <a:latin typeface="Garamond"/>
            </a:endParaRPr>
          </a:p>
        </p:txBody>
      </p:sp>
    </p:spTree>
    <p:extLst>
      <p:ext uri="{BB962C8B-B14F-4D97-AF65-F5344CB8AC3E}">
        <p14:creationId xmlns:p14="http://schemas.microsoft.com/office/powerpoint/2010/main" val="6659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5718F05A-9AEA-F06B-44FD-2D8F3C789D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95A852-6A9D-B465-0A64-5AF8FF41F29A}"/>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Producer Surplus</a:t>
            </a:r>
            <a:endParaRPr sz="4000" dirty="0">
              <a:solidFill>
                <a:schemeClr val="bg1"/>
              </a:solidFill>
            </a:endParaRPr>
          </a:p>
        </p:txBody>
      </p:sp>
    </p:spTree>
    <p:extLst>
      <p:ext uri="{BB962C8B-B14F-4D97-AF65-F5344CB8AC3E}">
        <p14:creationId xmlns:p14="http://schemas.microsoft.com/office/powerpoint/2010/main" val="132424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F0773-F21F-06C8-4F80-47664838B1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CDA983-3FBA-ADFB-636B-11FB30DA984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F943CA-C545-26BD-8E28-F39E6266706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Introduction</a:t>
            </a:r>
          </a:p>
        </p:txBody>
      </p:sp>
      <p:sp>
        <p:nvSpPr>
          <p:cNvPr id="5" name="Rectangle 4">
            <a:extLst>
              <a:ext uri="{FF2B5EF4-FFF2-40B4-BE49-F238E27FC236}">
                <a16:creationId xmlns:a16="http://schemas.microsoft.com/office/drawing/2014/main" id="{A079FB29-EBDA-57F8-721F-3E345C3D046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13DAC62-D179-F5D4-505A-45EF42D65B45}"/>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B4A8E41-4353-6026-BB12-21AE093E60E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4D47808E-DD1E-C6ED-B2AE-C474DC62F273}"/>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Principle #5: “Markets are usually a good way to organize economic activity”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So far, we found that markets…</a:t>
            </a:r>
          </a:p>
          <a:p>
            <a:pPr lvl="1">
              <a:spcBef>
                <a:spcPts val="576"/>
              </a:spcBef>
              <a:defRPr sz="2000">
                <a:solidFill>
                  <a:srgbClr val="000000"/>
                </a:solidFill>
                <a:latin typeface="Garamond"/>
              </a:defRPr>
            </a:pPr>
            <a:r>
              <a:rPr lang="en-US" altLang="zh-TW" sz="2000" dirty="0"/>
              <a:t>Automatically drive the market price to its equilibrium, and</a:t>
            </a:r>
          </a:p>
          <a:p>
            <a:pPr lvl="1">
              <a:spcBef>
                <a:spcPts val="576"/>
              </a:spcBef>
              <a:defRPr sz="2000">
                <a:solidFill>
                  <a:srgbClr val="000000"/>
                </a:solidFill>
                <a:latin typeface="Garamond"/>
              </a:defRPr>
            </a:pPr>
            <a:r>
              <a:rPr lang="en-US" altLang="zh-TW" sz="2000" dirty="0"/>
              <a:t>It matches the market quantity demanded to market quantity supplied.</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This automatic adjustment of prices to drive the market is nice…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But how can we be sure that it guarantees that individuals participating in this market the best possible outcome?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this chapter, we discuss Welfare Economics. </a:t>
            </a:r>
          </a:p>
        </p:txBody>
      </p:sp>
    </p:spTree>
    <p:extLst>
      <p:ext uri="{BB962C8B-B14F-4D97-AF65-F5344CB8AC3E}">
        <p14:creationId xmlns:p14="http://schemas.microsoft.com/office/powerpoint/2010/main" val="36510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32C5E-CAA3-4DBF-E582-1AECF336A0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A41A07-A396-E9F2-DFA8-285E88BAAEB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7EADD5-A1BD-FF3E-9C1B-B8EC407D54B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Producer Surplus</a:t>
            </a:r>
          </a:p>
        </p:txBody>
      </p:sp>
      <p:sp>
        <p:nvSpPr>
          <p:cNvPr id="5" name="Rectangle 4">
            <a:extLst>
              <a:ext uri="{FF2B5EF4-FFF2-40B4-BE49-F238E27FC236}">
                <a16:creationId xmlns:a16="http://schemas.microsoft.com/office/drawing/2014/main" id="{C4991515-3621-54E7-A76F-9AFCBB924D7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81189A2-9C3C-F0CD-24E2-5FD459BE257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405F21C-0AF6-3BBA-99A9-B1DAD9FF0F1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D10671E-F036-439A-36A2-7EF2C2E83CD9}"/>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The cost of production is the value of everything a seller must give up to produce a good, including the opportunity cost.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 producer’s </a:t>
            </a:r>
            <a:r>
              <a:rPr lang="en-US" altLang="zh-TW" sz="2400" b="1" dirty="0"/>
              <a:t>Willingness to Sell </a:t>
            </a:r>
            <a:r>
              <a:rPr lang="en-US" altLang="zh-TW" sz="2400" dirty="0"/>
              <a:t>(WTS) is the minimum amount that a seller will accept for the sale of a good or service.</a:t>
            </a:r>
          </a:p>
          <a:p>
            <a:pPr lvl="1">
              <a:spcBef>
                <a:spcPts val="576"/>
              </a:spcBef>
              <a:defRPr sz="2000">
                <a:solidFill>
                  <a:srgbClr val="000000"/>
                </a:solidFill>
                <a:latin typeface="Garamond"/>
              </a:defRPr>
            </a:pPr>
            <a:r>
              <a:rPr lang="en-US" altLang="zh-TW" sz="2000" dirty="0"/>
              <a:t>The cost is a measure of WTS</a:t>
            </a:r>
          </a:p>
          <a:p>
            <a:pPr lvl="1">
              <a:spcBef>
                <a:spcPts val="576"/>
              </a:spcBef>
              <a:defRPr sz="2000">
                <a:solidFill>
                  <a:srgbClr val="000000"/>
                </a:solidFill>
                <a:latin typeface="Garamond"/>
              </a:defRPr>
            </a:pPr>
            <a:r>
              <a:rPr lang="en-US" altLang="zh-TW" sz="2000" dirty="0"/>
              <a:t>The producer only produces and sells goods and services if the price is greater than the cost.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a:t>
            </a:r>
            <a:r>
              <a:rPr lang="en-US" altLang="zh-TW" sz="2400" b="1" dirty="0"/>
              <a:t>Producer Surplus</a:t>
            </a:r>
            <a:r>
              <a:rPr lang="en-US" altLang="zh-TW" sz="2400" dirty="0"/>
              <a:t> (PS) is the amount a seller is paid for a good, minus the sellers’ cost of producing it.</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1">
              <a:spcBef>
                <a:spcPts val="576"/>
              </a:spcBef>
              <a:defRPr sz="2000">
                <a:solidFill>
                  <a:srgbClr val="000000"/>
                </a:solidFill>
                <a:latin typeface="Garamond"/>
              </a:defRPr>
            </a:pPr>
            <a:r>
              <a:rPr lang="en-US" altLang="zh-TW" sz="2000" dirty="0"/>
              <a:t>This is a monetary measure of the benefits sellers receive from participating in a market.</a:t>
            </a:r>
          </a:p>
        </p:txBody>
      </p:sp>
      <p:sp>
        <p:nvSpPr>
          <p:cNvPr id="8" name="Rectangle: Rounded Corners 7">
            <a:extLst>
              <a:ext uri="{FF2B5EF4-FFF2-40B4-BE49-F238E27FC236}">
                <a16:creationId xmlns:a16="http://schemas.microsoft.com/office/drawing/2014/main" id="{CE171E20-8858-EA7F-C20A-1B913F1F75FC}"/>
              </a:ext>
            </a:extLst>
          </p:cNvPr>
          <p:cNvSpPr/>
          <p:nvPr/>
        </p:nvSpPr>
        <p:spPr>
          <a:xfrm>
            <a:off x="914400" y="5114925"/>
            <a:ext cx="10275454" cy="73837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Producer Surplus = Price – Willingness to Sell</a:t>
            </a:r>
          </a:p>
        </p:txBody>
      </p:sp>
    </p:spTree>
    <p:extLst>
      <p:ext uri="{BB962C8B-B14F-4D97-AF65-F5344CB8AC3E}">
        <p14:creationId xmlns:p14="http://schemas.microsoft.com/office/powerpoint/2010/main" val="4176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5E06-E34A-EE5A-9231-DD0AEC2ABD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52E182-C619-D60F-2EAD-819DDAE9752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61968-EEBF-595D-1111-17E8CB52D87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Willingness to Sell to Supply</a:t>
            </a:r>
          </a:p>
        </p:txBody>
      </p:sp>
      <p:sp>
        <p:nvSpPr>
          <p:cNvPr id="5" name="Rectangle 4">
            <a:extLst>
              <a:ext uri="{FF2B5EF4-FFF2-40B4-BE49-F238E27FC236}">
                <a16:creationId xmlns:a16="http://schemas.microsoft.com/office/drawing/2014/main" id="{2A41BE1C-6BE9-E3C0-4B1B-A2C2A5B5DEB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09FE152-41BB-913F-0CC3-E6974937510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8420499-CA2A-1B9B-F900-D94BE67CEF0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0573BBD8-3DEE-67A8-EC07-4DCE26C34763}"/>
              </a:ext>
            </a:extLst>
          </p:cNvPr>
          <p:cNvSpPr>
            <a:spLocks noGrp="1"/>
          </p:cNvSpPr>
          <p:nvPr>
            <p:ph idx="1"/>
          </p:nvPr>
        </p:nvSpPr>
        <p:spPr>
          <a:xfrm>
            <a:off x="457199" y="1300900"/>
            <a:ext cx="11189855" cy="5557100"/>
          </a:xfrm>
        </p:spPr>
        <p:txBody>
          <a:bodyPr>
            <a:normAutofit/>
          </a:bodyPr>
          <a:lstStyle/>
          <a:p>
            <a:pPr>
              <a:spcBef>
                <a:spcPts val="576"/>
              </a:spcBef>
              <a:defRPr sz="2000">
                <a:solidFill>
                  <a:srgbClr val="000000"/>
                </a:solidFill>
                <a:latin typeface="Garamond"/>
              </a:defRPr>
            </a:pPr>
            <a:r>
              <a:rPr lang="en-US" altLang="zh-TW" sz="2400" dirty="0"/>
              <a:t>Consider a market for fine swords with three sellers: Athos, Porthos, Aramis. Each can produce and sell one sword. The sellers’ willingness to sell is given as:</a:t>
            </a:r>
          </a:p>
          <a:p>
            <a:pPr lvl="3">
              <a:spcBef>
                <a:spcPts val="576"/>
              </a:spcBef>
              <a:defRPr sz="2000">
                <a:solidFill>
                  <a:srgbClr val="000000"/>
                </a:solidFill>
                <a:latin typeface="Garamond"/>
              </a:defRPr>
            </a:pPr>
            <a:endParaRPr lang="en-US" altLang="zh-TW" sz="12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Based on this information, we can find the supply schedule as:</a:t>
            </a:r>
          </a:p>
          <a:p>
            <a:pPr>
              <a:spcBef>
                <a:spcPts val="576"/>
              </a:spcBef>
              <a:defRPr sz="2000">
                <a:solidFill>
                  <a:srgbClr val="000000"/>
                </a:solidFill>
                <a:latin typeface="Garamond"/>
              </a:defRPr>
            </a:pPr>
            <a:endParaRPr lang="en-US" altLang="zh-TW" sz="2400" dirty="0"/>
          </a:p>
        </p:txBody>
      </p:sp>
      <p:graphicFrame>
        <p:nvGraphicFramePr>
          <p:cNvPr id="8" name="Table 7">
            <a:extLst>
              <a:ext uri="{FF2B5EF4-FFF2-40B4-BE49-F238E27FC236}">
                <a16:creationId xmlns:a16="http://schemas.microsoft.com/office/drawing/2014/main" id="{B705ABD0-2C87-4395-1B02-94A4902D18CE}"/>
              </a:ext>
            </a:extLst>
          </p:cNvPr>
          <p:cNvGraphicFramePr>
            <a:graphicFrameLocks noGrp="1"/>
          </p:cNvGraphicFramePr>
          <p:nvPr>
            <p:extLst>
              <p:ext uri="{D42A27DB-BD31-4B8C-83A1-F6EECF244321}">
                <p14:modId xmlns:p14="http://schemas.microsoft.com/office/powerpoint/2010/main" val="905392130"/>
              </p:ext>
            </p:extLst>
          </p:nvPr>
        </p:nvGraphicFramePr>
        <p:xfrm>
          <a:off x="2031469" y="2095589"/>
          <a:ext cx="8125884" cy="1483360"/>
        </p:xfrm>
        <a:graphic>
          <a:graphicData uri="http://schemas.openxmlformats.org/drawingml/2006/table">
            <a:tbl>
              <a:tblPr firstRow="1" bandRow="1">
                <a:tableStyleId>{5C22544A-7EE6-4342-B048-85BDC9FD1C3A}</a:tableStyleId>
              </a:tblPr>
              <a:tblGrid>
                <a:gridCol w="4062942">
                  <a:extLst>
                    <a:ext uri="{9D8B030D-6E8A-4147-A177-3AD203B41FA5}">
                      <a16:colId xmlns:a16="http://schemas.microsoft.com/office/drawing/2014/main" val="880846657"/>
                    </a:ext>
                  </a:extLst>
                </a:gridCol>
                <a:gridCol w="4062942">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Name</a:t>
                      </a:r>
                    </a:p>
                  </a:txBody>
                  <a:tcPr>
                    <a:solidFill>
                      <a:srgbClr val="77122C"/>
                    </a:solidFill>
                  </a:tcPr>
                </a:tc>
                <a:tc>
                  <a:txBody>
                    <a:bodyPr/>
                    <a:lstStyle/>
                    <a:p>
                      <a:r>
                        <a:rPr lang="en-US" dirty="0">
                          <a:latin typeface="Garamond" panose="02020404030301010803" pitchFamily="18" charset="0"/>
                        </a:rPr>
                        <a:t>Willingness to Sell</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Athos</a:t>
                      </a:r>
                    </a:p>
                  </a:txBody>
                  <a:tcPr/>
                </a:tc>
                <a:tc>
                  <a:txBody>
                    <a:bodyPr/>
                    <a:lstStyle/>
                    <a:p>
                      <a:r>
                        <a:rPr lang="en-US" dirty="0">
                          <a:latin typeface="Garamond" panose="02020404030301010803" pitchFamily="18" charset="0"/>
                        </a:rPr>
                        <a:t>$100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Porthos</a:t>
                      </a:r>
                    </a:p>
                  </a:txBody>
                  <a:tcPr/>
                </a:tc>
                <a:tc>
                  <a:txBody>
                    <a:bodyPr/>
                    <a:lstStyle/>
                    <a:p>
                      <a:r>
                        <a:rPr lang="en-US" dirty="0">
                          <a:latin typeface="Garamond" panose="02020404030301010803" pitchFamily="18" charset="0"/>
                        </a:rPr>
                        <a:t>$200</a:t>
                      </a:r>
                    </a:p>
                  </a:txBody>
                  <a:tcPr/>
                </a:tc>
                <a:extLst>
                  <a:ext uri="{0D108BD9-81ED-4DB2-BD59-A6C34878D82A}">
                    <a16:rowId xmlns:a16="http://schemas.microsoft.com/office/drawing/2014/main" val="1073458744"/>
                  </a:ext>
                </a:extLst>
              </a:tr>
              <a:tr h="370840">
                <a:tc>
                  <a:txBody>
                    <a:bodyPr/>
                    <a:lstStyle/>
                    <a:p>
                      <a:r>
                        <a:rPr lang="en-US" dirty="0">
                          <a:latin typeface="Garamond" panose="02020404030301010803" pitchFamily="18" charset="0"/>
                        </a:rPr>
                        <a:t>Aramis</a:t>
                      </a:r>
                    </a:p>
                  </a:txBody>
                  <a:tcPr/>
                </a:tc>
                <a:tc>
                  <a:txBody>
                    <a:bodyPr/>
                    <a:lstStyle/>
                    <a:p>
                      <a:r>
                        <a:rPr lang="en-US" dirty="0">
                          <a:latin typeface="Garamond" panose="02020404030301010803" pitchFamily="18" charset="0"/>
                        </a:rPr>
                        <a:t>$400</a:t>
                      </a:r>
                    </a:p>
                  </a:txBody>
                  <a:tcPr/>
                </a:tc>
                <a:extLst>
                  <a:ext uri="{0D108BD9-81ED-4DB2-BD59-A6C34878D82A}">
                    <a16:rowId xmlns:a16="http://schemas.microsoft.com/office/drawing/2014/main" val="2037339122"/>
                  </a:ext>
                </a:extLst>
              </a:tr>
            </a:tbl>
          </a:graphicData>
        </a:graphic>
      </p:graphicFrame>
      <p:graphicFrame>
        <p:nvGraphicFramePr>
          <p:cNvPr id="9" name="Table 8">
            <a:extLst>
              <a:ext uri="{FF2B5EF4-FFF2-40B4-BE49-F238E27FC236}">
                <a16:creationId xmlns:a16="http://schemas.microsoft.com/office/drawing/2014/main" id="{BF686DD2-7895-1065-4C53-787E21FEE276}"/>
              </a:ext>
            </a:extLst>
          </p:cNvPr>
          <p:cNvGraphicFramePr>
            <a:graphicFrameLocks noGrp="1"/>
          </p:cNvGraphicFramePr>
          <p:nvPr>
            <p:extLst>
              <p:ext uri="{D42A27DB-BD31-4B8C-83A1-F6EECF244321}">
                <p14:modId xmlns:p14="http://schemas.microsoft.com/office/powerpoint/2010/main" val="1822118496"/>
              </p:ext>
            </p:extLst>
          </p:nvPr>
        </p:nvGraphicFramePr>
        <p:xfrm>
          <a:off x="1989184" y="4243478"/>
          <a:ext cx="8125884" cy="1854200"/>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880846657"/>
                    </a:ext>
                  </a:extLst>
                </a:gridCol>
                <a:gridCol w="2708628">
                  <a:extLst>
                    <a:ext uri="{9D8B030D-6E8A-4147-A177-3AD203B41FA5}">
                      <a16:colId xmlns:a16="http://schemas.microsoft.com/office/drawing/2014/main" val="4236137262"/>
                    </a:ext>
                  </a:extLst>
                </a:gridCol>
                <a:gridCol w="2708628">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Seller</a:t>
                      </a:r>
                    </a:p>
                  </a:txBody>
                  <a:tcPr>
                    <a:solidFill>
                      <a:srgbClr val="77122C"/>
                    </a:solidFill>
                  </a:tcPr>
                </a:tc>
                <a:tc>
                  <a:txBody>
                    <a:bodyPr/>
                    <a:lstStyle/>
                    <a:p>
                      <a:r>
                        <a:rPr lang="en-US" dirty="0">
                          <a:latin typeface="Garamond" panose="02020404030301010803" pitchFamily="18" charset="0"/>
                        </a:rPr>
                        <a:t>Quantity Supplied</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$99 or Below</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215892438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$100 to $199</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$200 to $399</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36041784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Above $400</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692997211"/>
                  </a:ext>
                </a:extLst>
              </a:tr>
            </a:tbl>
          </a:graphicData>
        </a:graphic>
      </p:graphicFrame>
      <p:graphicFrame>
        <p:nvGraphicFramePr>
          <p:cNvPr id="10" name="Table 9">
            <a:extLst>
              <a:ext uri="{FF2B5EF4-FFF2-40B4-BE49-F238E27FC236}">
                <a16:creationId xmlns:a16="http://schemas.microsoft.com/office/drawing/2014/main" id="{9DDF72D5-F6F5-DF15-00CD-E8CA75430FB6}"/>
              </a:ext>
            </a:extLst>
          </p:cNvPr>
          <p:cNvGraphicFramePr>
            <a:graphicFrameLocks noGrp="1"/>
          </p:cNvGraphicFramePr>
          <p:nvPr>
            <p:extLst>
              <p:ext uri="{D42A27DB-BD31-4B8C-83A1-F6EECF244321}">
                <p14:modId xmlns:p14="http://schemas.microsoft.com/office/powerpoint/2010/main" val="2970964393"/>
              </p:ext>
            </p:extLst>
          </p:nvPr>
        </p:nvGraphicFramePr>
        <p:xfrm>
          <a:off x="1989184" y="4243478"/>
          <a:ext cx="8125884" cy="1854200"/>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880846657"/>
                    </a:ext>
                  </a:extLst>
                </a:gridCol>
                <a:gridCol w="2708628">
                  <a:extLst>
                    <a:ext uri="{9D8B030D-6E8A-4147-A177-3AD203B41FA5}">
                      <a16:colId xmlns:a16="http://schemas.microsoft.com/office/drawing/2014/main" val="4236137262"/>
                    </a:ext>
                  </a:extLst>
                </a:gridCol>
                <a:gridCol w="2708628">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Seller</a:t>
                      </a:r>
                    </a:p>
                  </a:txBody>
                  <a:tcPr>
                    <a:solidFill>
                      <a:srgbClr val="77122C"/>
                    </a:solidFill>
                  </a:tcPr>
                </a:tc>
                <a:tc>
                  <a:txBody>
                    <a:bodyPr/>
                    <a:lstStyle/>
                    <a:p>
                      <a:r>
                        <a:rPr lang="en-US" dirty="0">
                          <a:latin typeface="Garamond" panose="02020404030301010803" pitchFamily="18" charset="0"/>
                        </a:rPr>
                        <a:t>Quantity Supplied</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$99 or Below</a:t>
                      </a:r>
                    </a:p>
                  </a:txBody>
                  <a:tcPr/>
                </a:tc>
                <a:tc>
                  <a:txBody>
                    <a:bodyPr/>
                    <a:lstStyle/>
                    <a:p>
                      <a:r>
                        <a:rPr lang="en-US" dirty="0">
                          <a:latin typeface="Garamond" panose="02020404030301010803" pitchFamily="18" charset="0"/>
                        </a:rPr>
                        <a:t>Nobody</a:t>
                      </a:r>
                    </a:p>
                  </a:txBody>
                  <a:tcPr/>
                </a:tc>
                <a:tc>
                  <a:txBody>
                    <a:bodyPr/>
                    <a:lstStyle/>
                    <a:p>
                      <a:r>
                        <a:rPr lang="en-US" dirty="0">
                          <a:latin typeface="Garamond" panose="02020404030301010803" pitchFamily="18" charset="0"/>
                        </a:rPr>
                        <a:t>0</a:t>
                      </a:r>
                    </a:p>
                  </a:txBody>
                  <a:tcPr/>
                </a:tc>
                <a:extLst>
                  <a:ext uri="{0D108BD9-81ED-4DB2-BD59-A6C34878D82A}">
                    <a16:rowId xmlns:a16="http://schemas.microsoft.com/office/drawing/2014/main" val="215892438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$100 to $199</a:t>
                      </a:r>
                    </a:p>
                  </a:txBody>
                  <a:tcPr/>
                </a:tc>
                <a:tc>
                  <a:txBody>
                    <a:bodyPr/>
                    <a:lstStyle/>
                    <a:p>
                      <a:r>
                        <a:rPr lang="en-US" dirty="0">
                          <a:latin typeface="Garamond" panose="02020404030301010803" pitchFamily="18" charset="0"/>
                        </a:rPr>
                        <a:t>Athos</a:t>
                      </a:r>
                    </a:p>
                  </a:txBody>
                  <a:tcPr/>
                </a:tc>
                <a:tc>
                  <a:txBody>
                    <a:bodyPr/>
                    <a:lstStyle/>
                    <a:p>
                      <a:r>
                        <a:rPr lang="en-US" dirty="0">
                          <a:latin typeface="Garamond" panose="02020404030301010803" pitchFamily="18" charset="0"/>
                        </a:rPr>
                        <a:t>1</a:t>
                      </a: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$200 to $399</a:t>
                      </a:r>
                    </a:p>
                  </a:txBody>
                  <a:tcPr/>
                </a:tc>
                <a:tc>
                  <a:txBody>
                    <a:bodyPr/>
                    <a:lstStyle/>
                    <a:p>
                      <a:r>
                        <a:rPr lang="en-US" dirty="0">
                          <a:latin typeface="Garamond" panose="02020404030301010803" pitchFamily="18" charset="0"/>
                        </a:rPr>
                        <a:t>Athos &amp; Porthos</a:t>
                      </a:r>
                    </a:p>
                  </a:txBody>
                  <a:tcPr/>
                </a:tc>
                <a:tc>
                  <a:txBody>
                    <a:bodyPr/>
                    <a:lstStyle/>
                    <a:p>
                      <a:r>
                        <a:rPr lang="en-US" dirty="0">
                          <a:latin typeface="Garamond" panose="02020404030301010803" pitchFamily="18" charset="0"/>
                        </a:rPr>
                        <a:t>2</a:t>
                      </a:r>
                    </a:p>
                  </a:txBody>
                  <a:tcPr/>
                </a:tc>
                <a:extLst>
                  <a:ext uri="{0D108BD9-81ED-4DB2-BD59-A6C34878D82A}">
                    <a16:rowId xmlns:a16="http://schemas.microsoft.com/office/drawing/2014/main" val="36041784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Above $400</a:t>
                      </a:r>
                    </a:p>
                  </a:txBody>
                  <a:tcPr/>
                </a:tc>
                <a:tc>
                  <a:txBody>
                    <a:bodyPr/>
                    <a:lstStyle/>
                    <a:p>
                      <a:r>
                        <a:rPr lang="en-US" dirty="0">
                          <a:latin typeface="Garamond" panose="02020404030301010803" pitchFamily="18" charset="0"/>
                        </a:rPr>
                        <a:t>Everyone</a:t>
                      </a:r>
                    </a:p>
                  </a:txBody>
                  <a:tcPr/>
                </a:tc>
                <a:tc>
                  <a:txBody>
                    <a:bodyPr/>
                    <a:lstStyle/>
                    <a:p>
                      <a:r>
                        <a:rPr lang="en-US" dirty="0">
                          <a:latin typeface="Garamond" panose="02020404030301010803" pitchFamily="18" charset="0"/>
                        </a:rPr>
                        <a:t>3</a:t>
                      </a:r>
                    </a:p>
                  </a:txBody>
                  <a:tcPr/>
                </a:tc>
                <a:extLst>
                  <a:ext uri="{0D108BD9-81ED-4DB2-BD59-A6C34878D82A}">
                    <a16:rowId xmlns:a16="http://schemas.microsoft.com/office/drawing/2014/main" val="692997211"/>
                  </a:ext>
                </a:extLst>
              </a:tr>
            </a:tbl>
          </a:graphicData>
        </a:graphic>
      </p:graphicFrame>
    </p:spTree>
    <p:extLst>
      <p:ext uri="{BB962C8B-B14F-4D97-AF65-F5344CB8AC3E}">
        <p14:creationId xmlns:p14="http://schemas.microsoft.com/office/powerpoint/2010/main" val="30194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9FF0A-47DA-E92D-2A8F-5BCAB784E46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4DE84BA-20C6-ED6B-C757-053BD081836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F1D9-D97F-54B6-86E0-78C15089DEF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Willingness to Sell to Supply</a:t>
            </a:r>
          </a:p>
        </p:txBody>
      </p:sp>
      <p:sp>
        <p:nvSpPr>
          <p:cNvPr id="5" name="Rectangle 4">
            <a:extLst>
              <a:ext uri="{FF2B5EF4-FFF2-40B4-BE49-F238E27FC236}">
                <a16:creationId xmlns:a16="http://schemas.microsoft.com/office/drawing/2014/main" id="{C6F4ED23-A5E8-E439-CE2B-A6435E0A80D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25D0DE-E151-D621-C1AF-FF6BCB939B2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25045ED-0DE0-1DEF-4F51-20B870969D8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592D21B3-ECED-853E-9369-59DA03F98F04}"/>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This supply schedule can be graphed as a “step function,” similar to the case with demand.</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This is the supply curve in the market for fine swords with 3 sellers.</a:t>
            </a:r>
          </a:p>
        </p:txBody>
      </p:sp>
      <p:pic>
        <p:nvPicPr>
          <p:cNvPr id="10" name="Picture 9">
            <a:extLst>
              <a:ext uri="{FF2B5EF4-FFF2-40B4-BE49-F238E27FC236}">
                <a16:creationId xmlns:a16="http://schemas.microsoft.com/office/drawing/2014/main" id="{8D6AD320-2189-A54F-0A69-847D529FE35E}"/>
              </a:ext>
            </a:extLst>
          </p:cNvPr>
          <p:cNvPicPr>
            <a:picLocks noChangeAspect="1"/>
          </p:cNvPicPr>
          <p:nvPr/>
        </p:nvPicPr>
        <p:blipFill>
          <a:blip r:embed="rId2"/>
          <a:srcRect/>
          <a:stretch/>
        </p:blipFill>
        <p:spPr>
          <a:xfrm>
            <a:off x="457198" y="1300900"/>
            <a:ext cx="4572000" cy="4572000"/>
          </a:xfrm>
          <a:prstGeom prst="rect">
            <a:avLst/>
          </a:prstGeom>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6A7D4D73-9DCB-293C-8E31-930AE477E449}"/>
                  </a:ext>
                </a:extLst>
              </p:cNvPr>
              <p:cNvGraphicFramePr>
                <a:graphicFrameLocks noGrp="1"/>
              </p:cNvGraphicFramePr>
              <p:nvPr>
                <p:extLst>
                  <p:ext uri="{D42A27DB-BD31-4B8C-83A1-F6EECF244321}">
                    <p14:modId xmlns:p14="http://schemas.microsoft.com/office/powerpoint/2010/main" val="4072236683"/>
                  </p:ext>
                </p:extLst>
              </p:nvPr>
            </p:nvGraphicFramePr>
            <p:xfrm>
              <a:off x="5465809" y="2116455"/>
              <a:ext cx="6265818" cy="1891348"/>
            </p:xfrm>
            <a:graphic>
              <a:graphicData uri="http://schemas.openxmlformats.org/drawingml/2006/table">
                <a:tbl>
                  <a:tblPr firstRow="1" bandRow="1">
                    <a:tableStyleId>{5C22544A-7EE6-4342-B048-85BDC9FD1C3A}</a:tableStyleId>
                  </a:tblPr>
                  <a:tblGrid>
                    <a:gridCol w="2088606">
                      <a:extLst>
                        <a:ext uri="{9D8B030D-6E8A-4147-A177-3AD203B41FA5}">
                          <a16:colId xmlns:a16="http://schemas.microsoft.com/office/drawing/2014/main" val="880846657"/>
                        </a:ext>
                      </a:extLst>
                    </a:gridCol>
                    <a:gridCol w="2088606">
                      <a:extLst>
                        <a:ext uri="{9D8B030D-6E8A-4147-A177-3AD203B41FA5}">
                          <a16:colId xmlns:a16="http://schemas.microsoft.com/office/drawing/2014/main" val="4236137262"/>
                        </a:ext>
                      </a:extLst>
                    </a:gridCol>
                    <a:gridCol w="2088606">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Seller</a:t>
                          </a:r>
                        </a:p>
                      </a:txBody>
                      <a:tcPr>
                        <a:solidFill>
                          <a:srgbClr val="77122C"/>
                        </a:solidFill>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nor/>
                                      </m:rPr>
                                      <a:rPr lang="en-US" dirty="0" smtClean="0">
                                        <a:latin typeface="Garamond" panose="02020404030301010803" pitchFamily="18" charset="0"/>
                                      </a:rPr>
                                      <m:t>Q</m:t>
                                    </m:r>
                                  </m:e>
                                  <m:sup>
                                    <m:r>
                                      <m:rPr>
                                        <m:nor/>
                                      </m:rPr>
                                      <a:rPr lang="en-US" b="1" i="0" dirty="0" smtClean="0">
                                        <a:latin typeface="Garamond" panose="02020404030301010803" pitchFamily="18" charset="0"/>
                                      </a:rPr>
                                      <m:t>S</m:t>
                                    </m:r>
                                  </m:sup>
                                </m:sSup>
                              </m:oMath>
                            </m:oMathPara>
                          </a14:m>
                          <a:endParaRPr lang="en-US" dirty="0">
                            <a:latin typeface="Garamond" panose="02020404030301010803" pitchFamily="18" charset="0"/>
                          </a:endParaRP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$99 or Below</a:t>
                          </a:r>
                        </a:p>
                      </a:txBody>
                      <a:tcPr/>
                    </a:tc>
                    <a:tc>
                      <a:txBody>
                        <a:bodyPr/>
                        <a:lstStyle/>
                        <a:p>
                          <a:r>
                            <a:rPr lang="en-US" dirty="0">
                              <a:latin typeface="Garamond" panose="02020404030301010803" pitchFamily="18" charset="0"/>
                            </a:rPr>
                            <a:t>Nobody</a:t>
                          </a:r>
                        </a:p>
                      </a:txBody>
                      <a:tcPr/>
                    </a:tc>
                    <a:tc>
                      <a:txBody>
                        <a:bodyPr/>
                        <a:lstStyle/>
                        <a:p>
                          <a:r>
                            <a:rPr lang="en-US" dirty="0">
                              <a:latin typeface="Garamond" panose="02020404030301010803" pitchFamily="18" charset="0"/>
                            </a:rPr>
                            <a:t>0</a:t>
                          </a:r>
                        </a:p>
                      </a:txBody>
                      <a:tcPr/>
                    </a:tc>
                    <a:extLst>
                      <a:ext uri="{0D108BD9-81ED-4DB2-BD59-A6C34878D82A}">
                        <a16:rowId xmlns:a16="http://schemas.microsoft.com/office/drawing/2014/main" val="215892438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$100 to $199</a:t>
                          </a:r>
                        </a:p>
                      </a:txBody>
                      <a:tcPr/>
                    </a:tc>
                    <a:tc>
                      <a:txBody>
                        <a:bodyPr/>
                        <a:lstStyle/>
                        <a:p>
                          <a:r>
                            <a:rPr lang="en-US" dirty="0">
                              <a:latin typeface="Garamond" panose="02020404030301010803" pitchFamily="18" charset="0"/>
                            </a:rPr>
                            <a:t>Athos</a:t>
                          </a:r>
                        </a:p>
                      </a:txBody>
                      <a:tcPr/>
                    </a:tc>
                    <a:tc>
                      <a:txBody>
                        <a:bodyPr/>
                        <a:lstStyle/>
                        <a:p>
                          <a:r>
                            <a:rPr lang="en-US" dirty="0">
                              <a:latin typeface="Garamond" panose="02020404030301010803" pitchFamily="18" charset="0"/>
                            </a:rPr>
                            <a:t>1</a:t>
                          </a: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$200 to $399</a:t>
                          </a:r>
                        </a:p>
                      </a:txBody>
                      <a:tcPr/>
                    </a:tc>
                    <a:tc>
                      <a:txBody>
                        <a:bodyPr/>
                        <a:lstStyle/>
                        <a:p>
                          <a:r>
                            <a:rPr lang="en-US" dirty="0">
                              <a:latin typeface="Garamond" panose="02020404030301010803" pitchFamily="18" charset="0"/>
                            </a:rPr>
                            <a:t>Athos &amp; Porthos</a:t>
                          </a:r>
                        </a:p>
                      </a:txBody>
                      <a:tcPr/>
                    </a:tc>
                    <a:tc>
                      <a:txBody>
                        <a:bodyPr/>
                        <a:lstStyle/>
                        <a:p>
                          <a:r>
                            <a:rPr lang="en-US" dirty="0">
                              <a:latin typeface="Garamond" panose="02020404030301010803" pitchFamily="18" charset="0"/>
                            </a:rPr>
                            <a:t>2</a:t>
                          </a:r>
                        </a:p>
                      </a:txBody>
                      <a:tcPr/>
                    </a:tc>
                    <a:extLst>
                      <a:ext uri="{0D108BD9-81ED-4DB2-BD59-A6C34878D82A}">
                        <a16:rowId xmlns:a16="http://schemas.microsoft.com/office/drawing/2014/main" val="36041784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Above $400</a:t>
                          </a:r>
                        </a:p>
                      </a:txBody>
                      <a:tcPr/>
                    </a:tc>
                    <a:tc>
                      <a:txBody>
                        <a:bodyPr/>
                        <a:lstStyle/>
                        <a:p>
                          <a:r>
                            <a:rPr lang="en-US" dirty="0">
                              <a:latin typeface="Garamond" panose="02020404030301010803" pitchFamily="18" charset="0"/>
                            </a:rPr>
                            <a:t>Everyone</a:t>
                          </a:r>
                        </a:p>
                      </a:txBody>
                      <a:tcPr/>
                    </a:tc>
                    <a:tc>
                      <a:txBody>
                        <a:bodyPr/>
                        <a:lstStyle/>
                        <a:p>
                          <a:r>
                            <a:rPr lang="en-US" dirty="0">
                              <a:latin typeface="Garamond" panose="02020404030301010803" pitchFamily="18" charset="0"/>
                            </a:rPr>
                            <a:t>3</a:t>
                          </a:r>
                        </a:p>
                      </a:txBody>
                      <a:tcPr/>
                    </a:tc>
                    <a:extLst>
                      <a:ext uri="{0D108BD9-81ED-4DB2-BD59-A6C34878D82A}">
                        <a16:rowId xmlns:a16="http://schemas.microsoft.com/office/drawing/2014/main" val="692997211"/>
                      </a:ext>
                    </a:extLst>
                  </a:tr>
                </a:tbl>
              </a:graphicData>
            </a:graphic>
          </p:graphicFrame>
        </mc:Choice>
        <mc:Fallback xmlns="">
          <p:graphicFrame>
            <p:nvGraphicFramePr>
              <p:cNvPr id="8" name="Table 7">
                <a:extLst>
                  <a:ext uri="{FF2B5EF4-FFF2-40B4-BE49-F238E27FC236}">
                    <a16:creationId xmlns:a16="http://schemas.microsoft.com/office/drawing/2014/main" id="{6A7D4D73-9DCB-293C-8E31-930AE477E449}"/>
                  </a:ext>
                </a:extLst>
              </p:cNvPr>
              <p:cNvGraphicFramePr>
                <a:graphicFrameLocks noGrp="1"/>
              </p:cNvGraphicFramePr>
              <p:nvPr>
                <p:extLst>
                  <p:ext uri="{D42A27DB-BD31-4B8C-83A1-F6EECF244321}">
                    <p14:modId xmlns:p14="http://schemas.microsoft.com/office/powerpoint/2010/main" val="4072236683"/>
                  </p:ext>
                </p:extLst>
              </p:nvPr>
            </p:nvGraphicFramePr>
            <p:xfrm>
              <a:off x="5465809" y="2116455"/>
              <a:ext cx="6265818" cy="1891348"/>
            </p:xfrm>
            <a:graphic>
              <a:graphicData uri="http://schemas.openxmlformats.org/drawingml/2006/table">
                <a:tbl>
                  <a:tblPr firstRow="1" bandRow="1">
                    <a:tableStyleId>{5C22544A-7EE6-4342-B048-85BDC9FD1C3A}</a:tableStyleId>
                  </a:tblPr>
                  <a:tblGrid>
                    <a:gridCol w="2088606">
                      <a:extLst>
                        <a:ext uri="{9D8B030D-6E8A-4147-A177-3AD203B41FA5}">
                          <a16:colId xmlns:a16="http://schemas.microsoft.com/office/drawing/2014/main" val="880846657"/>
                        </a:ext>
                      </a:extLst>
                    </a:gridCol>
                    <a:gridCol w="2088606">
                      <a:extLst>
                        <a:ext uri="{9D8B030D-6E8A-4147-A177-3AD203B41FA5}">
                          <a16:colId xmlns:a16="http://schemas.microsoft.com/office/drawing/2014/main" val="4236137262"/>
                        </a:ext>
                      </a:extLst>
                    </a:gridCol>
                    <a:gridCol w="2088606">
                      <a:extLst>
                        <a:ext uri="{9D8B030D-6E8A-4147-A177-3AD203B41FA5}">
                          <a16:colId xmlns:a16="http://schemas.microsoft.com/office/drawing/2014/main" val="948955433"/>
                        </a:ext>
                      </a:extLst>
                    </a:gridCol>
                  </a:tblGrid>
                  <a:tr h="407988">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Seller</a:t>
                          </a:r>
                        </a:p>
                      </a:txBody>
                      <a:tcPr>
                        <a:solidFill>
                          <a:srgbClr val="77122C"/>
                        </a:solidFill>
                      </a:tcPr>
                    </a:tc>
                    <a:tc>
                      <a:txBody>
                        <a:bodyPr/>
                        <a:lstStyle/>
                        <a:p>
                          <a:endParaRPr lang="en-US"/>
                        </a:p>
                      </a:txBody>
                      <a:tcPr>
                        <a:blipFill>
                          <a:blip r:embed="rId3"/>
                          <a:stretch>
                            <a:fillRect l="-200292" t="-7463" r="-1166" b="-386567"/>
                          </a:stretch>
                        </a:blip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$99 or Below</a:t>
                          </a:r>
                        </a:p>
                      </a:txBody>
                      <a:tcPr/>
                    </a:tc>
                    <a:tc>
                      <a:txBody>
                        <a:bodyPr/>
                        <a:lstStyle/>
                        <a:p>
                          <a:r>
                            <a:rPr lang="en-US" dirty="0">
                              <a:latin typeface="Garamond" panose="02020404030301010803" pitchFamily="18" charset="0"/>
                            </a:rPr>
                            <a:t>Nobody</a:t>
                          </a:r>
                        </a:p>
                      </a:txBody>
                      <a:tcPr/>
                    </a:tc>
                    <a:tc>
                      <a:txBody>
                        <a:bodyPr/>
                        <a:lstStyle/>
                        <a:p>
                          <a:r>
                            <a:rPr lang="en-US" dirty="0">
                              <a:latin typeface="Garamond" panose="02020404030301010803" pitchFamily="18" charset="0"/>
                            </a:rPr>
                            <a:t>0</a:t>
                          </a:r>
                        </a:p>
                      </a:txBody>
                      <a:tcPr/>
                    </a:tc>
                    <a:extLst>
                      <a:ext uri="{0D108BD9-81ED-4DB2-BD59-A6C34878D82A}">
                        <a16:rowId xmlns:a16="http://schemas.microsoft.com/office/drawing/2014/main" val="215892438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$100 to $199</a:t>
                          </a:r>
                        </a:p>
                      </a:txBody>
                      <a:tcPr/>
                    </a:tc>
                    <a:tc>
                      <a:txBody>
                        <a:bodyPr/>
                        <a:lstStyle/>
                        <a:p>
                          <a:r>
                            <a:rPr lang="en-US" dirty="0">
                              <a:latin typeface="Garamond" panose="02020404030301010803" pitchFamily="18" charset="0"/>
                            </a:rPr>
                            <a:t>Athos</a:t>
                          </a:r>
                        </a:p>
                      </a:txBody>
                      <a:tcPr/>
                    </a:tc>
                    <a:tc>
                      <a:txBody>
                        <a:bodyPr/>
                        <a:lstStyle/>
                        <a:p>
                          <a:r>
                            <a:rPr lang="en-US" dirty="0">
                              <a:latin typeface="Garamond" panose="02020404030301010803" pitchFamily="18" charset="0"/>
                            </a:rPr>
                            <a:t>1</a:t>
                          </a: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$200 to $399</a:t>
                          </a:r>
                        </a:p>
                      </a:txBody>
                      <a:tcPr/>
                    </a:tc>
                    <a:tc>
                      <a:txBody>
                        <a:bodyPr/>
                        <a:lstStyle/>
                        <a:p>
                          <a:r>
                            <a:rPr lang="en-US" dirty="0">
                              <a:latin typeface="Garamond" panose="02020404030301010803" pitchFamily="18" charset="0"/>
                            </a:rPr>
                            <a:t>Athos &amp; Porthos</a:t>
                          </a:r>
                        </a:p>
                      </a:txBody>
                      <a:tcPr/>
                    </a:tc>
                    <a:tc>
                      <a:txBody>
                        <a:bodyPr/>
                        <a:lstStyle/>
                        <a:p>
                          <a:r>
                            <a:rPr lang="en-US" dirty="0">
                              <a:latin typeface="Garamond" panose="02020404030301010803" pitchFamily="18" charset="0"/>
                            </a:rPr>
                            <a:t>2</a:t>
                          </a:r>
                        </a:p>
                      </a:txBody>
                      <a:tcPr/>
                    </a:tc>
                    <a:extLst>
                      <a:ext uri="{0D108BD9-81ED-4DB2-BD59-A6C34878D82A}">
                        <a16:rowId xmlns:a16="http://schemas.microsoft.com/office/drawing/2014/main" val="36041784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Above $400</a:t>
                          </a:r>
                        </a:p>
                      </a:txBody>
                      <a:tcPr/>
                    </a:tc>
                    <a:tc>
                      <a:txBody>
                        <a:bodyPr/>
                        <a:lstStyle/>
                        <a:p>
                          <a:r>
                            <a:rPr lang="en-US" dirty="0">
                              <a:latin typeface="Garamond" panose="02020404030301010803" pitchFamily="18" charset="0"/>
                            </a:rPr>
                            <a:t>Everyone</a:t>
                          </a:r>
                        </a:p>
                      </a:txBody>
                      <a:tcPr/>
                    </a:tc>
                    <a:tc>
                      <a:txBody>
                        <a:bodyPr/>
                        <a:lstStyle/>
                        <a:p>
                          <a:r>
                            <a:rPr lang="en-US" dirty="0">
                              <a:latin typeface="Garamond" panose="02020404030301010803" pitchFamily="18" charset="0"/>
                            </a:rPr>
                            <a:t>3</a:t>
                          </a:r>
                        </a:p>
                      </a:txBody>
                      <a:tcPr/>
                    </a:tc>
                    <a:extLst>
                      <a:ext uri="{0D108BD9-81ED-4DB2-BD59-A6C34878D82A}">
                        <a16:rowId xmlns:a16="http://schemas.microsoft.com/office/drawing/2014/main" val="692997211"/>
                      </a:ext>
                    </a:extLst>
                  </a:tr>
                </a:tbl>
              </a:graphicData>
            </a:graphic>
          </p:graphicFrame>
        </mc:Fallback>
      </mc:AlternateContent>
      <p:pic>
        <p:nvPicPr>
          <p:cNvPr id="12" name="Picture 11">
            <a:extLst>
              <a:ext uri="{FF2B5EF4-FFF2-40B4-BE49-F238E27FC236}">
                <a16:creationId xmlns:a16="http://schemas.microsoft.com/office/drawing/2014/main" id="{3FFC4F2A-22A3-6639-97B7-157AE880CDE4}"/>
              </a:ext>
            </a:extLst>
          </p:cNvPr>
          <p:cNvPicPr>
            <a:picLocks noChangeAspect="1"/>
          </p:cNvPicPr>
          <p:nvPr/>
        </p:nvPicPr>
        <p:blipFill>
          <a:blip r:embed="rId4"/>
          <a:srcRect/>
          <a:stretch/>
        </p:blipFill>
        <p:spPr>
          <a:xfrm>
            <a:off x="457197" y="1300900"/>
            <a:ext cx="4572000" cy="4572000"/>
          </a:xfrm>
          <a:prstGeom prst="rect">
            <a:avLst/>
          </a:prstGeom>
        </p:spPr>
      </p:pic>
    </p:spTree>
    <p:extLst>
      <p:ext uri="{BB962C8B-B14F-4D97-AF65-F5344CB8AC3E}">
        <p14:creationId xmlns:p14="http://schemas.microsoft.com/office/powerpoint/2010/main" val="35102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E5A2E-BB9E-79EA-FEEE-276393F037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078F4A-1ACC-6CFB-3CA5-542F8222F5E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CFB47-14B8-5811-C074-8FA387CFE4F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Willingness to Sell to Supply</a:t>
            </a:r>
          </a:p>
        </p:txBody>
      </p:sp>
      <p:sp>
        <p:nvSpPr>
          <p:cNvPr id="5" name="Rectangle 4">
            <a:extLst>
              <a:ext uri="{FF2B5EF4-FFF2-40B4-BE49-F238E27FC236}">
                <a16:creationId xmlns:a16="http://schemas.microsoft.com/office/drawing/2014/main" id="{0F49A055-ACA8-64F3-3987-179A778B455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30BD0C5-0DC4-D5A2-9637-E75943FCA72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E985E32-04D9-DC5C-6841-AA83E6B57BB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BB4BEE0-2811-E306-7A21-5F400AEA679A}"/>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So, the height of the supply curve represents the willingness to sell of the </a:t>
            </a:r>
            <a:r>
              <a:rPr lang="en-US" altLang="zh-TW" sz="2400" b="1" dirty="0"/>
              <a:t>Marginal Seller</a:t>
            </a:r>
            <a:r>
              <a:rPr lang="en-US" altLang="zh-TW" sz="2400" dirty="0"/>
              <a:t>, the seller who would leave the market if the price was any lower.</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We refer to the cost of the marginal seller as </a:t>
            </a:r>
            <a:r>
              <a:rPr lang="en-US" altLang="zh-TW" sz="2400" b="1" dirty="0"/>
              <a:t>Marginal Cost</a:t>
            </a:r>
            <a:r>
              <a:rPr lang="en-US" altLang="zh-TW" sz="2400" dirty="0"/>
              <a: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Similar to the “choppy” demand function’s case, as we add more sellers to this market, the supply curve gets smoother.</a:t>
            </a:r>
          </a:p>
        </p:txBody>
      </p:sp>
      <p:pic>
        <p:nvPicPr>
          <p:cNvPr id="10" name="Picture 9">
            <a:extLst>
              <a:ext uri="{FF2B5EF4-FFF2-40B4-BE49-F238E27FC236}">
                <a16:creationId xmlns:a16="http://schemas.microsoft.com/office/drawing/2014/main" id="{A5D3039E-D43B-AD2D-D771-2D66A54F37D3}"/>
              </a:ext>
            </a:extLst>
          </p:cNvPr>
          <p:cNvPicPr>
            <a:picLocks noChangeAspect="1"/>
          </p:cNvPicPr>
          <p:nvPr/>
        </p:nvPicPr>
        <p:blipFill>
          <a:blip r:embed="rId2"/>
          <a:srcRect/>
          <a:stretch/>
        </p:blipFill>
        <p:spPr>
          <a:xfrm>
            <a:off x="457198" y="1300900"/>
            <a:ext cx="4572000" cy="4572000"/>
          </a:xfrm>
          <a:prstGeom prst="rect">
            <a:avLst/>
          </a:prstGeom>
        </p:spPr>
      </p:pic>
    </p:spTree>
    <p:extLst>
      <p:ext uri="{BB962C8B-B14F-4D97-AF65-F5344CB8AC3E}">
        <p14:creationId xmlns:p14="http://schemas.microsoft.com/office/powerpoint/2010/main" val="31245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C1B3-01B7-6913-432C-4FC66F327B5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A0E8EF-90C0-CF33-0666-3CBD00A76D7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57720-B0DE-97A4-9CF0-3FF0B2F23A6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Supply and Producer Surplus</a:t>
            </a:r>
          </a:p>
        </p:txBody>
      </p:sp>
      <p:sp>
        <p:nvSpPr>
          <p:cNvPr id="5" name="Rectangle 4">
            <a:extLst>
              <a:ext uri="{FF2B5EF4-FFF2-40B4-BE49-F238E27FC236}">
                <a16:creationId xmlns:a16="http://schemas.microsoft.com/office/drawing/2014/main" id="{BE304C13-AD74-FF70-30B3-67775619288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3E3F271-4B6F-A472-34A9-93AA738AC8F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F3CC854-1228-331D-E6D7-DEFB0FF54FD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88A3B8-5999-51A3-ADAE-966E36AD621B}"/>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Suppose that the market price is determined as $300.</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Both Athos and Porthos would be willing to sell in this market, and:</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b="0" i="0" dirty="0" smtClean="0"/>
                        <m:t>Athos</m:t>
                      </m:r>
                      <m:r>
                        <m:rPr>
                          <m:nor/>
                        </m:rPr>
                        <a:rPr lang="en-US" altLang="zh-TW" sz="2400" dirty="0"/>
                        <m:t>′ </m:t>
                      </m:r>
                      <m:r>
                        <m:rPr>
                          <m:nor/>
                        </m:rPr>
                        <a:rPr lang="en-US" altLang="zh-TW" sz="2400" b="0" i="0" dirty="0" smtClean="0"/>
                        <m:t>P</m:t>
                      </m:r>
                      <m:r>
                        <m:rPr>
                          <m:nor/>
                        </m:rPr>
                        <a:rPr lang="en-US" altLang="zh-TW" sz="2400" dirty="0"/>
                        <m:t>S</m:t>
                      </m:r>
                      <m:r>
                        <m:rPr>
                          <m:nor/>
                        </m:rPr>
                        <a:rPr lang="en-US" altLang="zh-TW" sz="2400" dirty="0"/>
                        <m:t>=</m:t>
                      </m:r>
                      <m:r>
                        <m:rPr>
                          <m:nor/>
                        </m:rPr>
                        <a:rPr lang="en-US" altLang="zh-TW" sz="2400" b="0" i="0" dirty="0" smtClean="0"/>
                        <m:t>P</m:t>
                      </m:r>
                      <m:r>
                        <m:rPr>
                          <m:nor/>
                        </m:rPr>
                        <a:rPr lang="en-US" altLang="zh-TW" sz="2400" dirty="0"/>
                        <m:t>−</m:t>
                      </m:r>
                      <m:r>
                        <m:rPr>
                          <m:nor/>
                        </m:rPr>
                        <a:rPr lang="en-US" altLang="zh-TW" sz="2400" b="0" i="0" dirty="0" smtClean="0"/>
                        <m:t>WTS</m:t>
                      </m:r>
                      <m:r>
                        <m:rPr>
                          <m:nor/>
                        </m:rPr>
                        <a:rPr lang="en-US" altLang="zh-TW" sz="2400" dirty="0"/>
                        <m:t>=$</m:t>
                      </m:r>
                      <m:r>
                        <m:rPr>
                          <m:nor/>
                        </m:rPr>
                        <a:rPr lang="en-US" altLang="zh-TW" sz="2400" b="0" i="0" dirty="0" smtClean="0"/>
                        <m:t>300</m:t>
                      </m:r>
                      <m:r>
                        <m:rPr>
                          <m:nor/>
                        </m:rPr>
                        <a:rPr lang="en-US" altLang="zh-TW" sz="2400" dirty="0"/>
                        <m:t>−$</m:t>
                      </m:r>
                      <m:r>
                        <m:rPr>
                          <m:nor/>
                        </m:rPr>
                        <a:rPr lang="en-US" altLang="zh-TW" sz="2400" b="0" i="0" dirty="0" smtClean="0"/>
                        <m:t>100</m:t>
                      </m:r>
                      <m:r>
                        <m:rPr>
                          <m:nor/>
                        </m:rPr>
                        <a:rPr lang="en-US" altLang="zh-TW" sz="2400" dirty="0"/>
                        <m:t>=$</m:t>
                      </m:r>
                      <m:r>
                        <m:rPr>
                          <m:nor/>
                        </m:rPr>
                        <a:rPr lang="en-US" altLang="zh-TW" sz="2400" b="0" i="0" dirty="0" smtClean="0"/>
                        <m:t>20</m:t>
                      </m:r>
                      <m:r>
                        <m:rPr>
                          <m:nor/>
                        </m:rPr>
                        <a:rPr lang="en-US" altLang="zh-TW" sz="2400" dirty="0"/>
                        <m:t>0</m:t>
                      </m:r>
                    </m:oMath>
                  </m:oMathPara>
                </a14:m>
                <a:endParaRPr lang="en-US" altLang="zh-TW" sz="2400" dirty="0"/>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b="0" i="0" dirty="0" smtClean="0"/>
                        <m:t>Porthos</m:t>
                      </m:r>
                      <m:r>
                        <m:rPr>
                          <m:nor/>
                        </m:rPr>
                        <a:rPr lang="en-US" altLang="zh-TW" sz="2400" dirty="0"/>
                        <m:t>′ </m:t>
                      </m:r>
                      <m:r>
                        <m:rPr>
                          <m:nor/>
                        </m:rPr>
                        <a:rPr lang="en-US" altLang="zh-TW" sz="2400" b="0" i="0" dirty="0" smtClean="0"/>
                        <m:t>P</m:t>
                      </m:r>
                      <m:r>
                        <m:rPr>
                          <m:nor/>
                        </m:rPr>
                        <a:rPr lang="en-US" altLang="zh-TW" sz="2400" dirty="0"/>
                        <m:t>S</m:t>
                      </m:r>
                      <m:r>
                        <m:rPr>
                          <m:nor/>
                        </m:rPr>
                        <a:rPr lang="en-US" altLang="zh-TW" sz="2400" dirty="0"/>
                        <m:t>=</m:t>
                      </m:r>
                      <m:r>
                        <m:rPr>
                          <m:nor/>
                        </m:rPr>
                        <a:rPr lang="en-US" altLang="zh-TW" sz="2400" b="0" i="0" dirty="0" smtClean="0"/>
                        <m:t>P</m:t>
                      </m:r>
                      <m:r>
                        <m:rPr>
                          <m:nor/>
                        </m:rPr>
                        <a:rPr lang="en-US" altLang="zh-TW" sz="2400" dirty="0"/>
                        <m:t>−</m:t>
                      </m:r>
                      <m:r>
                        <m:rPr>
                          <m:nor/>
                        </m:rPr>
                        <a:rPr lang="en-US" altLang="zh-TW" sz="2400" b="0" i="0" dirty="0" smtClean="0"/>
                        <m:t>WTS</m:t>
                      </m:r>
                      <m:r>
                        <m:rPr>
                          <m:nor/>
                        </m:rPr>
                        <a:rPr lang="en-US" altLang="zh-TW" sz="2400" dirty="0"/>
                        <m:t>=$</m:t>
                      </m:r>
                      <m:r>
                        <m:rPr>
                          <m:nor/>
                        </m:rPr>
                        <a:rPr lang="en-US" altLang="zh-TW" sz="2400" b="0" i="0" dirty="0" smtClean="0"/>
                        <m:t>300</m:t>
                      </m:r>
                      <m:r>
                        <m:rPr>
                          <m:nor/>
                        </m:rPr>
                        <a:rPr lang="en-US" altLang="zh-TW" sz="2400" dirty="0"/>
                        <m:t>−$</m:t>
                      </m:r>
                      <m:r>
                        <m:rPr>
                          <m:nor/>
                        </m:rPr>
                        <a:rPr lang="en-US" altLang="zh-TW" sz="2400" b="0" i="0" dirty="0" smtClean="0"/>
                        <m:t>200</m:t>
                      </m:r>
                      <m:r>
                        <m:rPr>
                          <m:nor/>
                        </m:rPr>
                        <a:rPr lang="en-US" altLang="zh-TW" sz="2400" dirty="0"/>
                        <m:t>=$1</m:t>
                      </m:r>
                      <m:r>
                        <m:rPr>
                          <m:nor/>
                        </m:rPr>
                        <a:rPr lang="en-US" altLang="zh-TW" sz="2400" b="0" i="0" dirty="0" smtClean="0"/>
                        <m:t>0</m:t>
                      </m:r>
                      <m:r>
                        <m:rPr>
                          <m:nor/>
                        </m:rPr>
                        <a:rPr lang="en-US" altLang="zh-TW" sz="2400" dirty="0"/>
                        <m:t>0</m:t>
                      </m:r>
                    </m:oMath>
                  </m:oMathPara>
                </a14:m>
                <a:endParaRPr lang="en-US" altLang="zh-TW" sz="2400" dirty="0"/>
              </a:p>
              <a:p>
                <a:pPr>
                  <a:spcBef>
                    <a:spcPts val="576"/>
                  </a:spcBef>
                  <a:defRPr sz="2000">
                    <a:solidFill>
                      <a:srgbClr val="000000"/>
                    </a:solidFill>
                    <a:latin typeface="Garamond"/>
                  </a:defRPr>
                </a:pPr>
                <a:endParaRPr lang="en-US" altLang="zh-TW" sz="500" dirty="0"/>
              </a:p>
              <a:p>
                <a:pPr>
                  <a:spcBef>
                    <a:spcPts val="576"/>
                  </a:spcBef>
                  <a:defRPr sz="2000">
                    <a:solidFill>
                      <a:srgbClr val="000000"/>
                    </a:solidFill>
                    <a:latin typeface="Garamond"/>
                  </a:defRPr>
                </a:pPr>
                <a:r>
                  <a:rPr lang="en-US" altLang="zh-TW" sz="2400" dirty="0"/>
                  <a:t>Total producer surplus is $300.</a:t>
                </a:r>
              </a:p>
            </p:txBody>
          </p:sp>
        </mc:Choice>
        <mc:Fallback xmlns="">
          <p:sp>
            <p:nvSpPr>
              <p:cNvPr id="3" name="Content Placeholder 2">
                <a:extLst>
                  <a:ext uri="{FF2B5EF4-FFF2-40B4-BE49-F238E27FC236}">
                    <a16:creationId xmlns:a16="http://schemas.microsoft.com/office/drawing/2014/main" id="{4A88A3B8-5999-51A3-ADAE-966E36AD621B}"/>
                  </a:ext>
                </a:extLst>
              </p:cNvPr>
              <p:cNvSpPr>
                <a:spLocks noGrp="1" noRot="1" noChangeAspect="1" noMove="1" noResize="1" noEditPoints="1" noAdjustHandles="1" noChangeArrowheads="1" noChangeShapeType="1" noTextEdit="1"/>
              </p:cNvSpPr>
              <p:nvPr>
                <p:ph idx="1"/>
              </p:nvPr>
            </p:nvSpPr>
            <p:spPr>
              <a:xfrm>
                <a:off x="5029199" y="1300900"/>
                <a:ext cx="6702428" cy="5081046"/>
              </a:xfrm>
              <a:blipFill>
                <a:blip r:embed="rId2"/>
                <a:stretch>
                  <a:fillRect l="-1183" t="-959" r="-218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9900914-A44D-333E-CBF6-5C266F857474}"/>
              </a:ext>
            </a:extLst>
          </p:cNvPr>
          <p:cNvPicPr>
            <a:picLocks noChangeAspect="1"/>
          </p:cNvPicPr>
          <p:nvPr/>
        </p:nvPicPr>
        <p:blipFill>
          <a:blip r:embed="rId3"/>
          <a:srcRect/>
          <a:stretch/>
        </p:blipFill>
        <p:spPr>
          <a:xfrm>
            <a:off x="457198" y="1300900"/>
            <a:ext cx="4572000" cy="4572000"/>
          </a:xfrm>
          <a:prstGeom prst="rect">
            <a:avLst/>
          </a:prstGeom>
        </p:spPr>
      </p:pic>
      <p:graphicFrame>
        <p:nvGraphicFramePr>
          <p:cNvPr id="9" name="Table 8">
            <a:extLst>
              <a:ext uri="{FF2B5EF4-FFF2-40B4-BE49-F238E27FC236}">
                <a16:creationId xmlns:a16="http://schemas.microsoft.com/office/drawing/2014/main" id="{5C23D61F-FA30-6AA3-15CE-A31FC05B471C}"/>
              </a:ext>
            </a:extLst>
          </p:cNvPr>
          <p:cNvGraphicFramePr>
            <a:graphicFrameLocks noGrp="1"/>
          </p:cNvGraphicFramePr>
          <p:nvPr>
            <p:extLst>
              <p:ext uri="{D42A27DB-BD31-4B8C-83A1-F6EECF244321}">
                <p14:modId xmlns:p14="http://schemas.microsoft.com/office/powerpoint/2010/main" val="1085477632"/>
              </p:ext>
            </p:extLst>
          </p:nvPr>
        </p:nvGraphicFramePr>
        <p:xfrm>
          <a:off x="5438773" y="1732700"/>
          <a:ext cx="6292854" cy="1483360"/>
        </p:xfrm>
        <a:graphic>
          <a:graphicData uri="http://schemas.openxmlformats.org/drawingml/2006/table">
            <a:tbl>
              <a:tblPr firstRow="1" bandRow="1">
                <a:tableStyleId>{5C22544A-7EE6-4342-B048-85BDC9FD1C3A}</a:tableStyleId>
              </a:tblPr>
              <a:tblGrid>
                <a:gridCol w="3146427">
                  <a:extLst>
                    <a:ext uri="{9D8B030D-6E8A-4147-A177-3AD203B41FA5}">
                      <a16:colId xmlns:a16="http://schemas.microsoft.com/office/drawing/2014/main" val="880846657"/>
                    </a:ext>
                  </a:extLst>
                </a:gridCol>
                <a:gridCol w="3146427">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Name</a:t>
                      </a:r>
                    </a:p>
                  </a:txBody>
                  <a:tcPr>
                    <a:solidFill>
                      <a:srgbClr val="77122C"/>
                    </a:solidFill>
                  </a:tcPr>
                </a:tc>
                <a:tc>
                  <a:txBody>
                    <a:bodyPr/>
                    <a:lstStyle/>
                    <a:p>
                      <a:r>
                        <a:rPr lang="en-US" dirty="0">
                          <a:latin typeface="Garamond" panose="02020404030301010803" pitchFamily="18" charset="0"/>
                        </a:rPr>
                        <a:t>Willingness to Sell</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Athos</a:t>
                      </a:r>
                    </a:p>
                  </a:txBody>
                  <a:tcPr/>
                </a:tc>
                <a:tc>
                  <a:txBody>
                    <a:bodyPr/>
                    <a:lstStyle/>
                    <a:p>
                      <a:r>
                        <a:rPr lang="en-US" dirty="0">
                          <a:latin typeface="Garamond" panose="02020404030301010803" pitchFamily="18" charset="0"/>
                        </a:rPr>
                        <a:t>$100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Porthos</a:t>
                      </a:r>
                    </a:p>
                  </a:txBody>
                  <a:tcPr/>
                </a:tc>
                <a:tc>
                  <a:txBody>
                    <a:bodyPr/>
                    <a:lstStyle/>
                    <a:p>
                      <a:r>
                        <a:rPr lang="en-US" dirty="0">
                          <a:latin typeface="Garamond" panose="02020404030301010803" pitchFamily="18" charset="0"/>
                        </a:rPr>
                        <a:t>$200</a:t>
                      </a:r>
                    </a:p>
                  </a:txBody>
                  <a:tcPr/>
                </a:tc>
                <a:extLst>
                  <a:ext uri="{0D108BD9-81ED-4DB2-BD59-A6C34878D82A}">
                    <a16:rowId xmlns:a16="http://schemas.microsoft.com/office/drawing/2014/main" val="1073458744"/>
                  </a:ext>
                </a:extLst>
              </a:tr>
              <a:tr h="370840">
                <a:tc>
                  <a:txBody>
                    <a:bodyPr/>
                    <a:lstStyle/>
                    <a:p>
                      <a:r>
                        <a:rPr lang="en-US" dirty="0">
                          <a:latin typeface="Garamond" panose="02020404030301010803" pitchFamily="18" charset="0"/>
                        </a:rPr>
                        <a:t>Aramis</a:t>
                      </a:r>
                    </a:p>
                  </a:txBody>
                  <a:tcPr/>
                </a:tc>
                <a:tc>
                  <a:txBody>
                    <a:bodyPr/>
                    <a:lstStyle/>
                    <a:p>
                      <a:r>
                        <a:rPr lang="en-US" dirty="0">
                          <a:latin typeface="Garamond" panose="02020404030301010803" pitchFamily="18" charset="0"/>
                        </a:rPr>
                        <a:t>$400</a:t>
                      </a:r>
                    </a:p>
                  </a:txBody>
                  <a:tcPr/>
                </a:tc>
                <a:extLst>
                  <a:ext uri="{0D108BD9-81ED-4DB2-BD59-A6C34878D82A}">
                    <a16:rowId xmlns:a16="http://schemas.microsoft.com/office/drawing/2014/main" val="2037339122"/>
                  </a:ext>
                </a:extLst>
              </a:tr>
            </a:tbl>
          </a:graphicData>
        </a:graphic>
      </p:graphicFrame>
      <p:pic>
        <p:nvPicPr>
          <p:cNvPr id="15" name="Picture 14" descr="A graph with a blue square&#10;&#10;AI-generated content may be incorrect.">
            <a:extLst>
              <a:ext uri="{FF2B5EF4-FFF2-40B4-BE49-F238E27FC236}">
                <a16:creationId xmlns:a16="http://schemas.microsoft.com/office/drawing/2014/main" id="{770AA85F-3514-D058-AD91-2B14C2AF163B}"/>
              </a:ext>
            </a:extLst>
          </p:cNvPr>
          <p:cNvPicPr>
            <a:picLocks noChangeAspect="1"/>
          </p:cNvPicPr>
          <p:nvPr/>
        </p:nvPicPr>
        <p:blipFill>
          <a:blip r:embed="rId4"/>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3171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58788-0769-B999-FB88-B31430043D7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CC697D-818F-DED0-ECFF-2FB9FECFE5C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435F7-DF3F-30F5-1DE0-590DDF034A0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Supply and Producer Surplus</a:t>
            </a:r>
          </a:p>
        </p:txBody>
      </p:sp>
      <p:sp>
        <p:nvSpPr>
          <p:cNvPr id="5" name="Rectangle 4">
            <a:extLst>
              <a:ext uri="{FF2B5EF4-FFF2-40B4-BE49-F238E27FC236}">
                <a16:creationId xmlns:a16="http://schemas.microsoft.com/office/drawing/2014/main" id="{EE36610F-F0F7-BAFB-23F5-09216D174D6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B8619C7-BE9B-7047-3C3A-B4D24248B54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0384A44-2026-02A2-FDB4-696F42A621D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1FAD447-F8E2-ACA9-5904-1A35CA748E4F}"/>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The height of the supply curve represents the cost of producing the good: WTS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Each seller’s producer surplus (for sellers selling the good) is the market price minus their willingness to sell.</a:t>
            </a:r>
            <a:endParaRPr lang="en-US" altLang="zh-TW" sz="20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sum of the producer surplus of all sellers in the market is called total producer surplus, which is the benefit that sellers derive from a market.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a graph, the area below the market price and above the supply curve represents total producer surplus.</a:t>
            </a:r>
          </a:p>
          <a:p>
            <a:pPr>
              <a:spcBef>
                <a:spcPts val="576"/>
              </a:spcBef>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16768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4B428-91AD-70F0-F0ED-E5DFDFA271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BFE9DE-AC29-A694-3AB3-7AE3DEF4F8E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877E8-85D2-6F5D-F08A-9EA319A6452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Individual Producer Surplus</a:t>
            </a:r>
          </a:p>
        </p:txBody>
      </p:sp>
      <p:sp>
        <p:nvSpPr>
          <p:cNvPr id="5" name="Rectangle 4">
            <a:extLst>
              <a:ext uri="{FF2B5EF4-FFF2-40B4-BE49-F238E27FC236}">
                <a16:creationId xmlns:a16="http://schemas.microsoft.com/office/drawing/2014/main" id="{104A2476-59EE-8CD9-6C59-B06B724625E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E55515E-8962-9D20-DF7F-93D7F282AE3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F0ED951-F94E-17B2-C563-9C18FDBA6B2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D57034-6F7E-9626-9308-57691CFB5667}"/>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Suppose we have a smooth market supply curve.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At Q=6, the marginal seller is willing to sell at $60.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Suppose that the market price was $80.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Then, their producer surplus would be:</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b="0" i="0" dirty="0" smtClean="0"/>
                        <m:t>P</m:t>
                      </m:r>
                      <m:r>
                        <m:rPr>
                          <m:nor/>
                        </m:rPr>
                        <a:rPr lang="en-US" altLang="zh-TW" sz="2400" dirty="0"/>
                        <m:t>S</m:t>
                      </m:r>
                      <m:r>
                        <m:rPr>
                          <m:nor/>
                        </m:rPr>
                        <a:rPr lang="en-US" altLang="zh-TW" sz="2400" dirty="0"/>
                        <m:t>=</m:t>
                      </m:r>
                      <m:r>
                        <m:rPr>
                          <m:nor/>
                        </m:rPr>
                        <a:rPr lang="en-US" altLang="zh-TW" sz="2400" b="0" i="0" dirty="0" smtClean="0"/>
                        <m:t>P</m:t>
                      </m:r>
                      <m:r>
                        <m:rPr>
                          <m:nor/>
                        </m:rPr>
                        <a:rPr lang="en-US" altLang="zh-TW" sz="2400" dirty="0"/>
                        <m:t>−</m:t>
                      </m:r>
                      <m:r>
                        <m:rPr>
                          <m:nor/>
                        </m:rPr>
                        <a:rPr lang="en-US" altLang="zh-TW" sz="2400" b="0" i="0" dirty="0" smtClean="0"/>
                        <m:t>WTS</m:t>
                      </m:r>
                      <m:r>
                        <m:rPr>
                          <m:nor/>
                        </m:rPr>
                        <a:rPr lang="en-US" altLang="zh-TW" sz="2400" dirty="0"/>
                        <m:t>=$</m:t>
                      </m:r>
                      <m:r>
                        <m:rPr>
                          <m:nor/>
                        </m:rPr>
                        <a:rPr lang="en-US" altLang="zh-TW" sz="2400" b="0" i="0" dirty="0" smtClean="0"/>
                        <m:t>8</m:t>
                      </m:r>
                      <m:r>
                        <m:rPr>
                          <m:nor/>
                        </m:rPr>
                        <a:rPr lang="en-US" altLang="zh-TW" sz="2400" dirty="0"/>
                        <m:t>0−$</m:t>
                      </m:r>
                      <m:r>
                        <m:rPr>
                          <m:nor/>
                        </m:rPr>
                        <a:rPr lang="en-US" altLang="zh-TW" sz="2400" b="0" i="0" dirty="0" smtClean="0"/>
                        <m:t>6</m:t>
                      </m:r>
                      <m:r>
                        <m:rPr>
                          <m:nor/>
                        </m:rPr>
                        <a:rPr lang="en-US" altLang="zh-TW" sz="2400" dirty="0"/>
                        <m:t>0=$</m:t>
                      </m:r>
                      <m:r>
                        <m:rPr>
                          <m:nor/>
                        </m:rPr>
                        <a:rPr lang="en-US" altLang="zh-TW" sz="2400" b="0" i="0" dirty="0" smtClean="0"/>
                        <m:t>2</m:t>
                      </m:r>
                      <m:r>
                        <m:rPr>
                          <m:nor/>
                        </m:rPr>
                        <a:rPr lang="en-US" altLang="zh-TW" sz="2400" dirty="0"/>
                        <m:t>0</m:t>
                      </m:r>
                    </m:oMath>
                  </m:oMathPara>
                </a14:m>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Expand this logic for each individual seller to get the visualization of the total producer surplus.</a:t>
                </a:r>
              </a:p>
            </p:txBody>
          </p:sp>
        </mc:Choice>
        <mc:Fallback>
          <p:sp>
            <p:nvSpPr>
              <p:cNvPr id="3" name="Content Placeholder 2">
                <a:extLst>
                  <a:ext uri="{FF2B5EF4-FFF2-40B4-BE49-F238E27FC236}">
                    <a16:creationId xmlns:a16="http://schemas.microsoft.com/office/drawing/2014/main" id="{F3D57034-6F7E-9626-9308-57691CFB5667}"/>
                  </a:ext>
                </a:extLst>
              </p:cNvPr>
              <p:cNvSpPr>
                <a:spLocks noGrp="1" noRot="1" noChangeAspect="1" noMove="1" noResize="1" noEditPoints="1" noAdjustHandles="1" noChangeArrowheads="1" noChangeShapeType="1" noTextEdit="1"/>
              </p:cNvSpPr>
              <p:nvPr>
                <p:ph idx="1"/>
              </p:nvPr>
            </p:nvSpPr>
            <p:spPr>
              <a:xfrm>
                <a:off x="5029199" y="1300900"/>
                <a:ext cx="6702428" cy="4937975"/>
              </a:xfrm>
              <a:blipFill>
                <a:blip r:embed="rId2"/>
                <a:stretch>
                  <a:fillRect l="-1183" t="-98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2436E9D-19A0-11A4-0BF3-9FA95BE0F009}"/>
              </a:ext>
            </a:extLst>
          </p:cNvPr>
          <p:cNvPicPr>
            <a:picLocks noChangeAspect="1"/>
          </p:cNvPicPr>
          <p:nvPr/>
        </p:nvPicPr>
        <p:blipFill>
          <a:blip r:embed="rId3"/>
          <a:srcRect/>
          <a:stretch/>
        </p:blipFill>
        <p:spPr>
          <a:xfrm>
            <a:off x="457198" y="1300900"/>
            <a:ext cx="4572000" cy="4572000"/>
          </a:xfrm>
          <a:prstGeom prst="rect">
            <a:avLst/>
          </a:prstGeom>
        </p:spPr>
      </p:pic>
      <p:pic>
        <p:nvPicPr>
          <p:cNvPr id="9" name="Picture 8" descr="A graph of a line&#10;&#10;AI-generated content may be incorrect.">
            <a:extLst>
              <a:ext uri="{FF2B5EF4-FFF2-40B4-BE49-F238E27FC236}">
                <a16:creationId xmlns:a16="http://schemas.microsoft.com/office/drawing/2014/main" id="{D22887BA-1404-9A60-BD7A-D901708E3E69}"/>
              </a:ext>
            </a:extLst>
          </p:cNvPr>
          <p:cNvPicPr>
            <a:picLocks noChangeAspect="1"/>
          </p:cNvPicPr>
          <p:nvPr/>
        </p:nvPicPr>
        <p:blipFill>
          <a:blip r:embed="rId4"/>
          <a:stretch>
            <a:fillRect/>
          </a:stretch>
        </p:blipFill>
        <p:spPr>
          <a:xfrm>
            <a:off x="457197" y="1300900"/>
            <a:ext cx="4572000" cy="4572000"/>
          </a:xfrm>
          <a:prstGeom prst="rect">
            <a:avLst/>
          </a:prstGeom>
        </p:spPr>
      </p:pic>
      <p:pic>
        <p:nvPicPr>
          <p:cNvPr id="12" name="Picture 11" descr="A graph of a line&#10;&#10;AI-generated content may be incorrect.">
            <a:extLst>
              <a:ext uri="{FF2B5EF4-FFF2-40B4-BE49-F238E27FC236}">
                <a16:creationId xmlns:a16="http://schemas.microsoft.com/office/drawing/2014/main" id="{77BE6D78-C511-1271-30B1-196AC0E3F22A}"/>
              </a:ext>
            </a:extLst>
          </p:cNvPr>
          <p:cNvPicPr>
            <a:picLocks noChangeAspect="1"/>
          </p:cNvPicPr>
          <p:nvPr/>
        </p:nvPicPr>
        <p:blipFill>
          <a:blip r:embed="rId5"/>
          <a:stretch>
            <a:fillRect/>
          </a:stretch>
        </p:blipFill>
        <p:spPr>
          <a:xfrm>
            <a:off x="457196" y="1300900"/>
            <a:ext cx="4572000" cy="4572000"/>
          </a:xfrm>
          <a:prstGeom prst="rect">
            <a:avLst/>
          </a:prstGeom>
        </p:spPr>
      </p:pic>
      <p:pic>
        <p:nvPicPr>
          <p:cNvPr id="14" name="Picture 13" descr="A graph of a line&#10;&#10;AI-generated content may be incorrect.">
            <a:extLst>
              <a:ext uri="{FF2B5EF4-FFF2-40B4-BE49-F238E27FC236}">
                <a16:creationId xmlns:a16="http://schemas.microsoft.com/office/drawing/2014/main" id="{F46073FC-9EFA-96F9-6CF9-F56D84E8F945}"/>
              </a:ext>
            </a:extLst>
          </p:cNvPr>
          <p:cNvPicPr>
            <a:picLocks noChangeAspect="1"/>
          </p:cNvPicPr>
          <p:nvPr/>
        </p:nvPicPr>
        <p:blipFill>
          <a:blip r:embed="rId6"/>
          <a:stretch>
            <a:fillRect/>
          </a:stretch>
        </p:blipFill>
        <p:spPr>
          <a:xfrm>
            <a:off x="457199" y="1300900"/>
            <a:ext cx="4572000" cy="4572000"/>
          </a:xfrm>
          <a:prstGeom prst="rect">
            <a:avLst/>
          </a:prstGeom>
        </p:spPr>
      </p:pic>
    </p:spTree>
    <p:extLst>
      <p:ext uri="{BB962C8B-B14F-4D97-AF65-F5344CB8AC3E}">
        <p14:creationId xmlns:p14="http://schemas.microsoft.com/office/powerpoint/2010/main" val="22291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37F32-7D51-77E1-10EF-E75731CB9BF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D2DE1F-09D1-1876-F71E-960A245830B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04CC5-E622-725D-E642-A0452FE5596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Total Producer Surplus</a:t>
            </a:r>
          </a:p>
        </p:txBody>
      </p:sp>
      <p:sp>
        <p:nvSpPr>
          <p:cNvPr id="5" name="Rectangle 4">
            <a:extLst>
              <a:ext uri="{FF2B5EF4-FFF2-40B4-BE49-F238E27FC236}">
                <a16:creationId xmlns:a16="http://schemas.microsoft.com/office/drawing/2014/main" id="{0E3B892A-8E44-1849-A7F6-4D32C65AC45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347D7AE-9137-1908-472C-97B4FCDCD93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BCF6EBB-9C3D-8403-D1C9-962E8906300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64AD542-53EE-8073-26AB-8E0E7AB529F0}"/>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Suppose that the market price is P, quantity traded in the market is Q.</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Then, total consumer surplus can be represented as the triangle below P and above S.</a:t>
                </a:r>
              </a:p>
              <a:p>
                <a:pPr marL="0" indent="0">
                  <a:spcBef>
                    <a:spcPts val="576"/>
                  </a:spcBef>
                  <a:buNone/>
                  <a:defRPr sz="2000">
                    <a:solidFill>
                      <a:srgbClr val="000000"/>
                    </a:solidFill>
                    <a:latin typeface="Garamond"/>
                  </a:defRPr>
                </a:pPr>
                <a:endParaRPr lang="en-US" altLang="zh-TW" sz="500" dirty="0"/>
              </a:p>
              <a:p>
                <a:pPr>
                  <a:spcBef>
                    <a:spcPts val="576"/>
                  </a:spcBef>
                  <a:defRPr sz="2000">
                    <a:solidFill>
                      <a:srgbClr val="000000"/>
                    </a:solidFill>
                    <a:latin typeface="Garamond"/>
                  </a:defRPr>
                </a:pPr>
                <a:r>
                  <a:rPr lang="en-US" altLang="zh-TW" sz="2400" dirty="0"/>
                  <a:t>In this specific case illustrated in the graph, the total producer surplus in the market is:</a:t>
                </a:r>
              </a:p>
              <a:p>
                <a:pPr>
                  <a:spcBef>
                    <a:spcPts val="576"/>
                  </a:spcBef>
                  <a:defRPr sz="2000">
                    <a:solidFill>
                      <a:srgbClr val="000000"/>
                    </a:solidFill>
                    <a:latin typeface="Garamond"/>
                  </a:defRPr>
                </a:pPr>
                <a:endParaRPr lang="en-US" altLang="zh-TW" sz="500" dirty="0"/>
              </a:p>
              <a:p>
                <a:pPr marL="0" indent="0">
                  <a:spcBef>
                    <a:spcPts val="576"/>
                  </a:spcBef>
                  <a:buNone/>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400" b="0" i="0" dirty="0" smtClean="0"/>
                        <m:t>P</m:t>
                      </m:r>
                      <m:r>
                        <m:rPr>
                          <m:nor/>
                        </m:rPr>
                        <a:rPr lang="en-US" altLang="zh-TW" sz="2400" dirty="0"/>
                        <m:t>S</m:t>
                      </m:r>
                      <m:r>
                        <m:rPr>
                          <m:nor/>
                        </m:rPr>
                        <a:rPr lang="en-US" altLang="zh-TW" sz="2400" dirty="0"/>
                        <m:t>=</m:t>
                      </m:r>
                      <m:f>
                        <m:fPr>
                          <m:ctrlPr>
                            <a:rPr lang="en-US" altLang="zh-TW" sz="2400" i="1" dirty="0">
                              <a:latin typeface="Cambria Math" panose="02040503050406030204" pitchFamily="18" charset="0"/>
                            </a:rPr>
                          </m:ctrlPr>
                        </m:fPr>
                        <m:num>
                          <m:r>
                            <m:rPr>
                              <m:nor/>
                            </m:rPr>
                            <a:rPr lang="en-US" altLang="zh-TW" sz="2400" dirty="0"/>
                            <m:t>1</m:t>
                          </m:r>
                        </m:num>
                        <m:den>
                          <m:r>
                            <m:rPr>
                              <m:nor/>
                            </m:rPr>
                            <a:rPr lang="en-US" altLang="zh-TW" sz="2400" dirty="0"/>
                            <m:t>2</m:t>
                          </m:r>
                        </m:den>
                      </m:f>
                      <m:r>
                        <a:rPr lang="en-US" altLang="zh-TW" sz="2400" i="1" dirty="0">
                          <a:latin typeface="Cambria Math" panose="02040503050406030204" pitchFamily="18" charset="0"/>
                          <a:ea typeface="Cambria Math" panose="02040503050406030204" pitchFamily="18" charset="0"/>
                        </a:rPr>
                        <m:t>×</m:t>
                      </m:r>
                      <m:r>
                        <m:rPr>
                          <m:nor/>
                        </m:rPr>
                        <a:rPr lang="en-US" altLang="zh-TW" sz="2400" dirty="0"/>
                        <m:t>$</m:t>
                      </m:r>
                      <m:r>
                        <m:rPr>
                          <m:nor/>
                        </m:rPr>
                        <a:rPr lang="en-US" altLang="zh-TW" sz="2400" b="0" i="0" dirty="0" smtClean="0"/>
                        <m:t>60</m:t>
                      </m:r>
                      <m:r>
                        <a:rPr lang="en-US" altLang="zh-TW" sz="2400" i="1" dirty="0">
                          <a:latin typeface="Cambria Math" panose="02040503050406030204" pitchFamily="18" charset="0"/>
                          <a:ea typeface="Cambria Math" panose="02040503050406030204" pitchFamily="18" charset="0"/>
                        </a:rPr>
                        <m:t>×</m:t>
                      </m:r>
                      <m:r>
                        <m:rPr>
                          <m:nor/>
                        </m:rPr>
                        <a:rPr lang="en-US" altLang="zh-TW" sz="2400" b="0" i="0" dirty="0" smtClean="0"/>
                        <m:t>6=</m:t>
                      </m:r>
                      <m:r>
                        <m:rPr>
                          <m:nor/>
                        </m:rPr>
                        <a:rPr lang="en-US" altLang="zh-TW" sz="2400" b="0" i="0" dirty="0" smtClean="0"/>
                        <m:t>$</m:t>
                      </m:r>
                      <m:r>
                        <m:rPr>
                          <m:nor/>
                        </m:rPr>
                        <a:rPr lang="en-US" altLang="zh-TW" sz="2400" b="0" i="0" dirty="0" smtClean="0"/>
                        <m:t>180</m:t>
                      </m:r>
                    </m:oMath>
                  </m:oMathPara>
                </a14:m>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mc:Choice>
        <mc:Fallback>
          <p:sp>
            <p:nvSpPr>
              <p:cNvPr id="3" name="Content Placeholder 2">
                <a:extLst>
                  <a:ext uri="{FF2B5EF4-FFF2-40B4-BE49-F238E27FC236}">
                    <a16:creationId xmlns:a16="http://schemas.microsoft.com/office/drawing/2014/main" id="{D64AD542-53EE-8073-26AB-8E0E7AB529F0}"/>
                  </a:ext>
                </a:extLst>
              </p:cNvPr>
              <p:cNvSpPr>
                <a:spLocks noGrp="1" noRot="1" noChangeAspect="1" noMove="1" noResize="1" noEditPoints="1" noAdjustHandles="1" noChangeArrowheads="1" noChangeShapeType="1" noTextEdit="1"/>
              </p:cNvSpPr>
              <p:nvPr>
                <p:ph idx="1"/>
              </p:nvPr>
            </p:nvSpPr>
            <p:spPr>
              <a:xfrm>
                <a:off x="5029199" y="1300900"/>
                <a:ext cx="6702428" cy="5081046"/>
              </a:xfrm>
              <a:blipFill>
                <a:blip r:embed="rId2"/>
                <a:stretch>
                  <a:fillRect l="-1183" t="-959" r="-209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0762822-4A74-AAAA-1F16-AD788E4359D8}"/>
              </a:ext>
            </a:extLst>
          </p:cNvPr>
          <p:cNvPicPr>
            <a:picLocks noChangeAspect="1"/>
          </p:cNvPicPr>
          <p:nvPr/>
        </p:nvPicPr>
        <p:blipFill>
          <a:blip r:embed="rId3"/>
          <a:srcRect/>
          <a:stretch/>
        </p:blipFill>
        <p:spPr>
          <a:xfrm>
            <a:off x="457198" y="1300900"/>
            <a:ext cx="4572000" cy="4572000"/>
          </a:xfrm>
          <a:prstGeom prst="rect">
            <a:avLst/>
          </a:prstGeom>
        </p:spPr>
      </p:pic>
      <p:pic>
        <p:nvPicPr>
          <p:cNvPr id="11" name="Picture 10" descr="A graph of a line&#10;&#10;AI-generated content may be incorrect.">
            <a:extLst>
              <a:ext uri="{FF2B5EF4-FFF2-40B4-BE49-F238E27FC236}">
                <a16:creationId xmlns:a16="http://schemas.microsoft.com/office/drawing/2014/main" id="{F0D3BF51-9F8B-27B3-FE0D-41169170F084}"/>
              </a:ext>
            </a:extLst>
          </p:cNvPr>
          <p:cNvPicPr>
            <a:picLocks noChangeAspect="1"/>
          </p:cNvPicPr>
          <p:nvPr/>
        </p:nvPicPr>
        <p:blipFill>
          <a:blip r:embed="rId4"/>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12443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B757F-1283-1C69-DCE4-46EEC521BF3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DCE26E-393C-8DE7-AB91-2AD3197F1E5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07548B-48FD-62F8-07A3-60721687062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Producer Surplus: Exercise</a:t>
            </a:r>
          </a:p>
        </p:txBody>
      </p:sp>
      <p:sp>
        <p:nvSpPr>
          <p:cNvPr id="5" name="Rectangle 4">
            <a:extLst>
              <a:ext uri="{FF2B5EF4-FFF2-40B4-BE49-F238E27FC236}">
                <a16:creationId xmlns:a16="http://schemas.microsoft.com/office/drawing/2014/main" id="{49B50DB5-510B-58AD-0520-D5BC59E6807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F0B7190-3459-AE91-4281-CB3F4976597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8A82C1F-9E19-0697-B224-EB5D3CDC896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FD026F62-E8A3-B480-A1C0-09C9121FE943}"/>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What is the marginal seller’s WTS at…</a:t>
            </a:r>
          </a:p>
          <a:p>
            <a:pPr lvl="1">
              <a:spcBef>
                <a:spcPts val="576"/>
              </a:spcBef>
              <a:defRPr sz="2000">
                <a:solidFill>
                  <a:srgbClr val="000000"/>
                </a:solidFill>
                <a:latin typeface="Garamond"/>
              </a:defRPr>
            </a:pPr>
            <a:r>
              <a:rPr lang="en-US" altLang="zh-TW" sz="2000" dirty="0"/>
              <a:t>Q=4:</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Find the PS for…</a:t>
            </a:r>
          </a:p>
          <a:p>
            <a:pPr lvl="1">
              <a:spcBef>
                <a:spcPts val="576"/>
              </a:spcBef>
              <a:defRPr sz="2000">
                <a:solidFill>
                  <a:srgbClr val="000000"/>
                </a:solidFill>
                <a:latin typeface="Garamond"/>
              </a:defRPr>
            </a:pPr>
            <a:r>
              <a:rPr lang="en-US" altLang="zh-TW" sz="2000" dirty="0"/>
              <a:t>P=$40:</a:t>
            </a:r>
          </a:p>
          <a:p>
            <a:pPr lvl="1">
              <a:spcBef>
                <a:spcPts val="576"/>
              </a:spcBef>
              <a:defRPr sz="2000">
                <a:solidFill>
                  <a:srgbClr val="000000"/>
                </a:solidFill>
                <a:latin typeface="Garamond"/>
              </a:defRPr>
            </a:pPr>
            <a:r>
              <a:rPr lang="en-US" altLang="zh-TW" sz="2000" dirty="0"/>
              <a:t>P=$70: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How much of the increase in PS when the price increases from $40 to $70 is due to…</a:t>
            </a:r>
          </a:p>
          <a:p>
            <a:pPr lvl="1">
              <a:spcBef>
                <a:spcPts val="576"/>
              </a:spcBef>
              <a:defRPr sz="2000">
                <a:solidFill>
                  <a:srgbClr val="000000"/>
                </a:solidFill>
                <a:latin typeface="Garamond"/>
              </a:defRPr>
            </a:pPr>
            <a:r>
              <a:rPr lang="en-US" altLang="zh-TW" sz="2000" dirty="0"/>
              <a:t>Sellers entering the market:</a:t>
            </a:r>
          </a:p>
          <a:p>
            <a:pPr lvl="1">
              <a:spcBef>
                <a:spcPts val="576"/>
              </a:spcBef>
              <a:defRPr sz="2000">
                <a:solidFill>
                  <a:srgbClr val="000000"/>
                </a:solidFill>
                <a:latin typeface="Garamond"/>
              </a:defRPr>
            </a:pPr>
            <a:r>
              <a:rPr lang="en-US" altLang="zh-TW" sz="2000" dirty="0"/>
              <a:t>Existing sellers receiving a higher price:</a:t>
            </a:r>
          </a:p>
        </p:txBody>
      </p:sp>
      <p:pic>
        <p:nvPicPr>
          <p:cNvPr id="10" name="Picture 9">
            <a:extLst>
              <a:ext uri="{FF2B5EF4-FFF2-40B4-BE49-F238E27FC236}">
                <a16:creationId xmlns:a16="http://schemas.microsoft.com/office/drawing/2014/main" id="{C950CE35-5064-99A7-E599-9EB2359D5494}"/>
              </a:ext>
            </a:extLst>
          </p:cNvPr>
          <p:cNvPicPr>
            <a:picLocks noChangeAspect="1"/>
          </p:cNvPicPr>
          <p:nvPr/>
        </p:nvPicPr>
        <p:blipFill>
          <a:blip r:embed="rId2"/>
          <a:srcRect/>
          <a:stretch/>
        </p:blipFill>
        <p:spPr>
          <a:xfrm>
            <a:off x="457198" y="1300900"/>
            <a:ext cx="4572000" cy="4572000"/>
          </a:xfrm>
          <a:prstGeom prst="rect">
            <a:avLst/>
          </a:prstGeom>
        </p:spPr>
      </p:pic>
      <p:sp>
        <p:nvSpPr>
          <p:cNvPr id="8" name="Rectangle 7">
            <a:extLst>
              <a:ext uri="{FF2B5EF4-FFF2-40B4-BE49-F238E27FC236}">
                <a16:creationId xmlns:a16="http://schemas.microsoft.com/office/drawing/2014/main" id="{44EDC1E4-11ED-3D91-00D4-2AAFACB59ABE}"/>
              </a:ext>
            </a:extLst>
          </p:cNvPr>
          <p:cNvSpPr/>
          <p:nvPr/>
        </p:nvSpPr>
        <p:spPr>
          <a:xfrm>
            <a:off x="6597331" y="1785690"/>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$70</a:t>
            </a:r>
            <a:endParaRPr lang="en-US" sz="2000" dirty="0">
              <a:solidFill>
                <a:srgbClr val="000000"/>
              </a:solidFill>
              <a:latin typeface="Garamond"/>
            </a:endParaRPr>
          </a:p>
        </p:txBody>
      </p:sp>
      <p:sp>
        <p:nvSpPr>
          <p:cNvPr id="12" name="Rectangle 11">
            <a:extLst>
              <a:ext uri="{FF2B5EF4-FFF2-40B4-BE49-F238E27FC236}">
                <a16:creationId xmlns:a16="http://schemas.microsoft.com/office/drawing/2014/main" id="{27E15E0D-8A4A-E1DB-FB90-8D00671F4964}"/>
              </a:ext>
            </a:extLst>
          </p:cNvPr>
          <p:cNvSpPr/>
          <p:nvPr/>
        </p:nvSpPr>
        <p:spPr>
          <a:xfrm>
            <a:off x="6661334" y="2872914"/>
            <a:ext cx="690442"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$30</a:t>
            </a:r>
            <a:endParaRPr lang="en-US" sz="2000" dirty="0">
              <a:solidFill>
                <a:srgbClr val="000000"/>
              </a:solidFill>
              <a:latin typeface="Garamond"/>
            </a:endParaRPr>
          </a:p>
        </p:txBody>
      </p:sp>
      <p:sp>
        <p:nvSpPr>
          <p:cNvPr id="13" name="Rectangle 12">
            <a:extLst>
              <a:ext uri="{FF2B5EF4-FFF2-40B4-BE49-F238E27FC236}">
                <a16:creationId xmlns:a16="http://schemas.microsoft.com/office/drawing/2014/main" id="{98D465C0-25C8-DEF8-658E-7FCD8B023746}"/>
              </a:ext>
            </a:extLst>
          </p:cNvPr>
          <p:cNvSpPr/>
          <p:nvPr/>
        </p:nvSpPr>
        <p:spPr>
          <a:xfrm>
            <a:off x="6661333" y="3269692"/>
            <a:ext cx="690443"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$120</a:t>
            </a:r>
            <a:endParaRPr lang="en-US" sz="2000" dirty="0">
              <a:solidFill>
                <a:srgbClr val="000000"/>
              </a:solidFill>
              <a:latin typeface="Garamond"/>
            </a:endParaRPr>
          </a:p>
        </p:txBody>
      </p:sp>
      <p:sp>
        <p:nvSpPr>
          <p:cNvPr id="17" name="Rectangle 16">
            <a:extLst>
              <a:ext uri="{FF2B5EF4-FFF2-40B4-BE49-F238E27FC236}">
                <a16:creationId xmlns:a16="http://schemas.microsoft.com/office/drawing/2014/main" id="{038E5326-6B29-0988-EC56-51E3F9AEE36D}"/>
              </a:ext>
            </a:extLst>
          </p:cNvPr>
          <p:cNvSpPr/>
          <p:nvPr/>
        </p:nvSpPr>
        <p:spPr>
          <a:xfrm>
            <a:off x="8626151" y="4720764"/>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$60</a:t>
            </a:r>
            <a:endParaRPr lang="en-US" sz="2000" dirty="0">
              <a:solidFill>
                <a:srgbClr val="000000"/>
              </a:solidFill>
              <a:latin typeface="Garamond"/>
            </a:endParaRPr>
          </a:p>
        </p:txBody>
      </p:sp>
      <p:sp>
        <p:nvSpPr>
          <p:cNvPr id="18" name="Rectangle 17">
            <a:extLst>
              <a:ext uri="{FF2B5EF4-FFF2-40B4-BE49-F238E27FC236}">
                <a16:creationId xmlns:a16="http://schemas.microsoft.com/office/drawing/2014/main" id="{D798B514-BCB3-8C62-E77F-7B7AB402ADD7}"/>
              </a:ext>
            </a:extLst>
          </p:cNvPr>
          <p:cNvSpPr/>
          <p:nvPr/>
        </p:nvSpPr>
        <p:spPr>
          <a:xfrm>
            <a:off x="9856468" y="5128434"/>
            <a:ext cx="553277" cy="27432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$30</a:t>
            </a:r>
            <a:endParaRPr lang="en-US" sz="2000" dirty="0">
              <a:solidFill>
                <a:srgbClr val="000000"/>
              </a:solidFill>
              <a:latin typeface="Garamond"/>
            </a:endParaRPr>
          </a:p>
        </p:txBody>
      </p:sp>
      <p:pic>
        <p:nvPicPr>
          <p:cNvPr id="11" name="Picture 10" descr="A graph of a line&#10;&#10;AI-generated content may be incorrect.">
            <a:extLst>
              <a:ext uri="{FF2B5EF4-FFF2-40B4-BE49-F238E27FC236}">
                <a16:creationId xmlns:a16="http://schemas.microsoft.com/office/drawing/2014/main" id="{C6E71E66-64FC-6259-3911-A804DE53C589}"/>
              </a:ext>
            </a:extLst>
          </p:cNvPr>
          <p:cNvPicPr>
            <a:picLocks noChangeAspect="1"/>
          </p:cNvPicPr>
          <p:nvPr/>
        </p:nvPicPr>
        <p:blipFill>
          <a:blip r:embed="rId3"/>
          <a:stretch>
            <a:fillRect/>
          </a:stretch>
        </p:blipFill>
        <p:spPr>
          <a:xfrm>
            <a:off x="457197" y="1300900"/>
            <a:ext cx="4572000" cy="4572000"/>
          </a:xfrm>
          <a:prstGeom prst="rect">
            <a:avLst/>
          </a:prstGeom>
        </p:spPr>
      </p:pic>
      <p:pic>
        <p:nvPicPr>
          <p:cNvPr id="15" name="Picture 14" descr="A graph of a line&#10;&#10;AI-generated content may be incorrect.">
            <a:extLst>
              <a:ext uri="{FF2B5EF4-FFF2-40B4-BE49-F238E27FC236}">
                <a16:creationId xmlns:a16="http://schemas.microsoft.com/office/drawing/2014/main" id="{AD750D6B-A39F-9194-89B5-21234F64BB5E}"/>
              </a:ext>
            </a:extLst>
          </p:cNvPr>
          <p:cNvPicPr>
            <a:picLocks noChangeAspect="1"/>
          </p:cNvPicPr>
          <p:nvPr/>
        </p:nvPicPr>
        <p:blipFill>
          <a:blip r:embed="rId4"/>
          <a:stretch>
            <a:fillRect/>
          </a:stretch>
        </p:blipFill>
        <p:spPr>
          <a:xfrm>
            <a:off x="457199" y="1300900"/>
            <a:ext cx="4572000" cy="4572000"/>
          </a:xfrm>
          <a:prstGeom prst="rect">
            <a:avLst/>
          </a:prstGeom>
        </p:spPr>
      </p:pic>
      <p:pic>
        <p:nvPicPr>
          <p:cNvPr id="20" name="Picture 19" descr="A graph of a line&#10;&#10;AI-generated content may be incorrect.">
            <a:extLst>
              <a:ext uri="{FF2B5EF4-FFF2-40B4-BE49-F238E27FC236}">
                <a16:creationId xmlns:a16="http://schemas.microsoft.com/office/drawing/2014/main" id="{A7905BD2-B195-46B2-83CB-313F4D530C0D}"/>
              </a:ext>
            </a:extLst>
          </p:cNvPr>
          <p:cNvPicPr>
            <a:picLocks noChangeAspect="1"/>
          </p:cNvPicPr>
          <p:nvPr/>
        </p:nvPicPr>
        <p:blipFill>
          <a:blip r:embed="rId5"/>
          <a:stretch>
            <a:fillRect/>
          </a:stretch>
        </p:blipFill>
        <p:spPr>
          <a:xfrm>
            <a:off x="457199" y="1300900"/>
            <a:ext cx="4572000" cy="4572000"/>
          </a:xfrm>
          <a:prstGeom prst="rect">
            <a:avLst/>
          </a:prstGeom>
        </p:spPr>
      </p:pic>
    </p:spTree>
    <p:extLst>
      <p:ext uri="{BB962C8B-B14F-4D97-AF65-F5344CB8AC3E}">
        <p14:creationId xmlns:p14="http://schemas.microsoft.com/office/powerpoint/2010/main" val="364478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77D4090D-1CD7-64E5-7056-5804DA85C7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210D80-0E16-AE37-EE04-88678622A5AE}"/>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The Efficiency of Markets</a:t>
            </a:r>
            <a:endParaRPr sz="4000" dirty="0">
              <a:solidFill>
                <a:schemeClr val="bg1"/>
              </a:solidFill>
            </a:endParaRPr>
          </a:p>
        </p:txBody>
      </p:sp>
    </p:spTree>
    <p:extLst>
      <p:ext uri="{BB962C8B-B14F-4D97-AF65-F5344CB8AC3E}">
        <p14:creationId xmlns:p14="http://schemas.microsoft.com/office/powerpoint/2010/main" val="331960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9B9BE-AF65-5659-9D4E-E04A18872DC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08B13E-511B-7802-FB00-A17B1BEB321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6BD40-85BE-D3EA-637B-C1238F13E7B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Welfare Economics</a:t>
            </a:r>
          </a:p>
        </p:txBody>
      </p:sp>
      <p:sp>
        <p:nvSpPr>
          <p:cNvPr id="5" name="Rectangle 4">
            <a:extLst>
              <a:ext uri="{FF2B5EF4-FFF2-40B4-BE49-F238E27FC236}">
                <a16:creationId xmlns:a16="http://schemas.microsoft.com/office/drawing/2014/main" id="{3A452344-DCCD-395D-9C3D-5C5B98D50F9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3ADBDB3-971B-DFC3-D0AC-9C30D74233C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58A03A3-84F3-99D2-969F-D527BD3A8D1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493F6E3A-678C-0413-1AC9-9D6C8FC27C8E}"/>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b="1" dirty="0"/>
              <a:t>Welfare Economics</a:t>
            </a:r>
            <a:r>
              <a:rPr lang="en-US" altLang="zh-TW" sz="2400" dirty="0"/>
              <a:t> is the study of how the allocation of resources affects economic well-being, examining:</a:t>
            </a:r>
          </a:p>
          <a:p>
            <a:pPr lvl="1">
              <a:spcBef>
                <a:spcPts val="576"/>
              </a:spcBef>
              <a:defRPr sz="2000">
                <a:solidFill>
                  <a:srgbClr val="000000"/>
                </a:solidFill>
                <a:latin typeface="Garamond"/>
              </a:defRPr>
            </a:pPr>
            <a:r>
              <a:rPr lang="en-US" altLang="zh-TW" sz="2000" dirty="0"/>
              <a:t>Benefits that buyers and sellers receive from engaging in market transactions.</a:t>
            </a:r>
          </a:p>
          <a:p>
            <a:pPr lvl="1">
              <a:spcBef>
                <a:spcPts val="576"/>
              </a:spcBef>
              <a:defRPr sz="2000">
                <a:solidFill>
                  <a:srgbClr val="000000"/>
                </a:solidFill>
                <a:latin typeface="Garamond"/>
              </a:defRPr>
            </a:pPr>
            <a:r>
              <a:rPr lang="en-US" altLang="zh-TW" sz="2000" dirty="0"/>
              <a:t>How society can make these benefits as large as possible.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Allocation of Resources:</a:t>
            </a:r>
          </a:p>
          <a:p>
            <a:pPr lvl="1">
              <a:spcBef>
                <a:spcPts val="576"/>
              </a:spcBef>
              <a:defRPr sz="2000">
                <a:solidFill>
                  <a:srgbClr val="000000"/>
                </a:solidFill>
                <a:latin typeface="Garamond"/>
              </a:defRPr>
            </a:pPr>
            <a:r>
              <a:rPr lang="en-US" altLang="zh-TW" sz="2000" dirty="0"/>
              <a:t>How much of each good is produced?</a:t>
            </a:r>
          </a:p>
          <a:p>
            <a:pPr lvl="1">
              <a:spcBef>
                <a:spcPts val="576"/>
              </a:spcBef>
              <a:defRPr sz="2000">
                <a:solidFill>
                  <a:srgbClr val="000000"/>
                </a:solidFill>
                <a:latin typeface="Garamond"/>
              </a:defRPr>
            </a:pPr>
            <a:r>
              <a:rPr lang="en-US" altLang="zh-TW" sz="2000" dirty="0"/>
              <a:t>Which producers produce it?</a:t>
            </a:r>
          </a:p>
          <a:p>
            <a:pPr lvl="1">
              <a:spcBef>
                <a:spcPts val="576"/>
              </a:spcBef>
              <a:defRPr sz="2000">
                <a:solidFill>
                  <a:srgbClr val="000000"/>
                </a:solidFill>
                <a:latin typeface="Garamond"/>
              </a:defRPr>
            </a:pPr>
            <a:r>
              <a:rPr lang="en-US" altLang="zh-TW" sz="2000" dirty="0"/>
              <a:t>Which consumers consume it?</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We begin our study of welfare economics by looking at the benefits buyers receive when participating in the market.</a:t>
            </a:r>
          </a:p>
        </p:txBody>
      </p:sp>
    </p:spTree>
    <p:extLst>
      <p:ext uri="{BB962C8B-B14F-4D97-AF65-F5344CB8AC3E}">
        <p14:creationId xmlns:p14="http://schemas.microsoft.com/office/powerpoint/2010/main" val="4031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1BCC8-C2B3-E836-A5FD-18C001D0328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63F61C-8B08-50C3-91C2-9C75C9D7959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10511-AA64-B892-0BDE-2BEA17F9B11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Social Planners</a:t>
            </a:r>
          </a:p>
        </p:txBody>
      </p:sp>
      <p:sp>
        <p:nvSpPr>
          <p:cNvPr id="5" name="Rectangle 4">
            <a:extLst>
              <a:ext uri="{FF2B5EF4-FFF2-40B4-BE49-F238E27FC236}">
                <a16:creationId xmlns:a16="http://schemas.microsoft.com/office/drawing/2014/main" id="{99378B65-6D27-5F36-DFBA-9F775248495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82C9C54-0996-222A-64B9-1253182AB0A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095AD8D-F13C-7EB1-A71C-ABADCAA733F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FAF52972-195B-56FA-C384-E3535904C270}"/>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The central question: “Do competitive markets reach a desirable allocation of resources?”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We rephrase this question: “If there were a benevolent, omniscient, and omnipotent social planner seeking to maximize societal well-being, what would they do?”</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Societal well-being can be defined in many ways, with one of the most prominent debates focusing on the balance between:</a:t>
            </a:r>
          </a:p>
          <a:p>
            <a:pPr lvl="1">
              <a:spcBef>
                <a:spcPts val="576"/>
              </a:spcBef>
              <a:defRPr sz="2000">
                <a:solidFill>
                  <a:srgbClr val="000000"/>
                </a:solidFill>
                <a:latin typeface="Garamond"/>
              </a:defRPr>
            </a:pPr>
            <a:r>
              <a:rPr lang="en-US" altLang="zh-TW" sz="2000" dirty="0"/>
              <a:t>Efficiency: Maximizing the total surplus received by all members of society.</a:t>
            </a:r>
          </a:p>
          <a:p>
            <a:pPr lvl="1">
              <a:spcBef>
                <a:spcPts val="576"/>
              </a:spcBef>
              <a:defRPr sz="2000">
                <a:solidFill>
                  <a:srgbClr val="000000"/>
                </a:solidFill>
                <a:latin typeface="Garamond"/>
              </a:defRPr>
            </a:pPr>
            <a:r>
              <a:rPr lang="en-US" altLang="zh-TW" sz="2000" dirty="0"/>
              <a:t>Equality: Distributing economic prosperity uniformly among the members of society.</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this introduction to welfare economics, we assume that the social planner defines societal well-being in terms of efficiency.</a:t>
            </a:r>
            <a:endParaRPr lang="en-US" altLang="zh-TW" sz="1600" dirty="0"/>
          </a:p>
          <a:p>
            <a:pPr>
              <a:spcBef>
                <a:spcPts val="576"/>
              </a:spcBef>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16943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0245A-A0B4-57F1-EC6E-5E8F4192CA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BC785BD-4785-425C-6D4B-BB9EF975343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A1290-830E-525F-C2A1-7329CF9B281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Total Surplus</a:t>
            </a:r>
          </a:p>
        </p:txBody>
      </p:sp>
      <p:sp>
        <p:nvSpPr>
          <p:cNvPr id="5" name="Rectangle 4">
            <a:extLst>
              <a:ext uri="{FF2B5EF4-FFF2-40B4-BE49-F238E27FC236}">
                <a16:creationId xmlns:a16="http://schemas.microsoft.com/office/drawing/2014/main" id="{AF8386FB-46EE-A271-F57A-63FC0941DC8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2D6FD7E-580F-D977-BFC6-23FE068D272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02AF5EA-C8C8-3E5C-231D-24462EAC3FB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17100DDA-5332-B543-A169-AC1ADE36391E}"/>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Specifically, we assume that the social planner aims to maximize </a:t>
            </a:r>
            <a:r>
              <a:rPr lang="en-US" altLang="zh-TW" sz="2400" b="1" dirty="0"/>
              <a:t>Total Surplus</a:t>
            </a:r>
            <a:r>
              <a:rPr lang="en-US" altLang="zh-TW" sz="2400" dirty="0"/>
              <a:t>, the sum of total consumer surplus and total producer surplus.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Recall that:</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So, total surplus, which is consumer surplus and producer surplus together:</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5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Note that this relationship holds when the price paid by buyers and price received by sellers are equal.</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02FD5367-6F0B-8391-807F-EB46FE15E486}"/>
                  </a:ext>
                </a:extLst>
              </p:cNvPr>
              <p:cNvSpPr/>
              <p:nvPr/>
            </p:nvSpPr>
            <p:spPr>
              <a:xfrm>
                <a:off x="914400" y="4419981"/>
                <a:ext cx="10275454" cy="73837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576"/>
                  </a:spcBef>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800" dirty="0" smtClean="0">
                          <a:solidFill>
                            <a:schemeClr val="bg1"/>
                          </a:solidFill>
                        </a:rPr>
                        <m:t>Total</m:t>
                      </m:r>
                      <m:r>
                        <m:rPr>
                          <m:nor/>
                        </m:rPr>
                        <a:rPr lang="en-US" altLang="zh-TW" sz="2800" dirty="0" smtClean="0">
                          <a:solidFill>
                            <a:schemeClr val="bg1"/>
                          </a:solidFill>
                        </a:rPr>
                        <m:t> </m:t>
                      </m:r>
                      <m:r>
                        <m:rPr>
                          <m:nor/>
                        </m:rPr>
                        <a:rPr lang="en-US" altLang="zh-TW" sz="2800" dirty="0" smtClean="0">
                          <a:solidFill>
                            <a:schemeClr val="bg1"/>
                          </a:solidFill>
                        </a:rPr>
                        <m:t>Surplus</m:t>
                      </m:r>
                      <m:r>
                        <m:rPr>
                          <m:nor/>
                        </m:rPr>
                        <a:rPr lang="en-US" altLang="zh-TW" sz="2800" dirty="0" smtClean="0">
                          <a:solidFill>
                            <a:schemeClr val="bg1"/>
                          </a:solidFill>
                        </a:rPr>
                        <m:t> = </m:t>
                      </m:r>
                      <m:r>
                        <m:rPr>
                          <m:nor/>
                        </m:rPr>
                        <a:rPr lang="en-US" altLang="zh-TW" sz="2800" dirty="0" smtClean="0">
                          <a:solidFill>
                            <a:schemeClr val="bg1"/>
                          </a:solidFill>
                        </a:rPr>
                        <m:t>Value</m:t>
                      </m:r>
                      <m:r>
                        <m:rPr>
                          <m:nor/>
                        </m:rPr>
                        <a:rPr lang="en-US" altLang="zh-TW" sz="2800" dirty="0" smtClean="0">
                          <a:solidFill>
                            <a:schemeClr val="bg1"/>
                          </a:solidFill>
                        </a:rPr>
                        <m:t> </m:t>
                      </m:r>
                      <m:r>
                        <m:rPr>
                          <m:nor/>
                        </m:rPr>
                        <a:rPr lang="en-US" altLang="zh-TW" sz="2800" dirty="0" smtClean="0">
                          <a:solidFill>
                            <a:schemeClr val="bg1"/>
                          </a:solidFill>
                        </a:rPr>
                        <m:t>to</m:t>
                      </m:r>
                      <m:r>
                        <m:rPr>
                          <m:nor/>
                        </m:rPr>
                        <a:rPr lang="en-US" altLang="zh-TW" sz="2800" dirty="0" smtClean="0">
                          <a:solidFill>
                            <a:schemeClr val="bg1"/>
                          </a:solidFill>
                        </a:rPr>
                        <m:t> </m:t>
                      </m:r>
                      <m:r>
                        <m:rPr>
                          <m:nor/>
                        </m:rPr>
                        <a:rPr lang="en-US" altLang="zh-TW" sz="2800" dirty="0" smtClean="0">
                          <a:solidFill>
                            <a:schemeClr val="bg1"/>
                          </a:solidFill>
                        </a:rPr>
                        <m:t>Buyers</m:t>
                      </m:r>
                      <m:r>
                        <m:rPr>
                          <m:nor/>
                        </m:rPr>
                        <a:rPr lang="en-US" altLang="zh-TW" sz="2800" dirty="0" smtClean="0">
                          <a:solidFill>
                            <a:schemeClr val="bg1"/>
                          </a:solidFill>
                        </a:rPr>
                        <m:t> − </m:t>
                      </m:r>
                      <m:r>
                        <m:rPr>
                          <m:nor/>
                        </m:rPr>
                        <a:rPr lang="en-US" altLang="zh-TW" sz="2800" dirty="0" smtClean="0">
                          <a:solidFill>
                            <a:schemeClr val="bg1"/>
                          </a:solidFill>
                        </a:rPr>
                        <m:t>Cost</m:t>
                      </m:r>
                      <m:r>
                        <m:rPr>
                          <m:nor/>
                        </m:rPr>
                        <a:rPr lang="en-US" altLang="zh-TW" sz="2800" dirty="0" smtClean="0">
                          <a:solidFill>
                            <a:schemeClr val="bg1"/>
                          </a:solidFill>
                        </a:rPr>
                        <m:t> </m:t>
                      </m:r>
                      <m:r>
                        <m:rPr>
                          <m:nor/>
                        </m:rPr>
                        <a:rPr lang="en-US" altLang="zh-TW" sz="2800" dirty="0" smtClean="0">
                          <a:solidFill>
                            <a:schemeClr val="bg1"/>
                          </a:solidFill>
                        </a:rPr>
                        <m:t>to</m:t>
                      </m:r>
                      <m:r>
                        <m:rPr>
                          <m:nor/>
                        </m:rPr>
                        <a:rPr lang="en-US" altLang="zh-TW" sz="2800" dirty="0" smtClean="0">
                          <a:solidFill>
                            <a:schemeClr val="bg1"/>
                          </a:solidFill>
                        </a:rPr>
                        <m:t> </m:t>
                      </m:r>
                      <m:r>
                        <m:rPr>
                          <m:nor/>
                        </m:rPr>
                        <a:rPr lang="en-US" altLang="zh-TW" sz="2800" dirty="0" smtClean="0">
                          <a:solidFill>
                            <a:schemeClr val="bg1"/>
                          </a:solidFill>
                        </a:rPr>
                        <m:t>Sellers</m:t>
                      </m:r>
                    </m:oMath>
                  </m:oMathPara>
                </a14:m>
                <a:endParaRPr lang="en-US" altLang="zh-TW" sz="2800" dirty="0">
                  <a:solidFill>
                    <a:schemeClr val="bg1"/>
                  </a:solidFill>
                </a:endParaRPr>
              </a:p>
            </p:txBody>
          </p:sp>
        </mc:Choice>
        <mc:Fallback xmlns="">
          <p:sp>
            <p:nvSpPr>
              <p:cNvPr id="8" name="Rectangle: Rounded Corners 7">
                <a:extLst>
                  <a:ext uri="{FF2B5EF4-FFF2-40B4-BE49-F238E27FC236}">
                    <a16:creationId xmlns:a16="http://schemas.microsoft.com/office/drawing/2014/main" id="{02FD5367-6F0B-8391-807F-EB46FE15E486}"/>
                  </a:ext>
                </a:extLst>
              </p:cNvPr>
              <p:cNvSpPr>
                <a:spLocks noRot="1" noChangeAspect="1" noMove="1" noResize="1" noEditPoints="1" noAdjustHandles="1" noChangeArrowheads="1" noChangeShapeType="1" noTextEdit="1"/>
              </p:cNvSpPr>
              <p:nvPr/>
            </p:nvSpPr>
            <p:spPr>
              <a:xfrm>
                <a:off x="914400" y="4419981"/>
                <a:ext cx="10275454" cy="738378"/>
              </a:xfrm>
              <a:prstGeom prst="round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8DCF58FA-E28E-997D-6EC8-CC750C64B575}"/>
                  </a:ext>
                </a:extLst>
              </p:cNvPr>
              <p:cNvSpPr/>
              <p:nvPr/>
            </p:nvSpPr>
            <p:spPr>
              <a:xfrm>
                <a:off x="914399" y="2836348"/>
                <a:ext cx="10275454" cy="1058995"/>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576"/>
                  </a:spcBef>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800" dirty="0" smtClean="0">
                          <a:solidFill>
                            <a:schemeClr val="bg1"/>
                          </a:solidFill>
                        </a:rPr>
                        <m:t>Consumer</m:t>
                      </m:r>
                      <m:r>
                        <m:rPr>
                          <m:nor/>
                        </m:rPr>
                        <a:rPr lang="en-US" altLang="zh-TW" sz="2800" dirty="0" smtClean="0">
                          <a:solidFill>
                            <a:schemeClr val="bg1"/>
                          </a:solidFill>
                        </a:rPr>
                        <m:t> </m:t>
                      </m:r>
                      <m:r>
                        <m:rPr>
                          <m:nor/>
                        </m:rPr>
                        <a:rPr lang="en-US" altLang="zh-TW" sz="2800" dirty="0" smtClean="0">
                          <a:solidFill>
                            <a:schemeClr val="bg1"/>
                          </a:solidFill>
                        </a:rPr>
                        <m:t>Surplus</m:t>
                      </m:r>
                      <m:r>
                        <m:rPr>
                          <m:nor/>
                        </m:rPr>
                        <a:rPr lang="en-US" altLang="zh-TW" sz="2800" dirty="0" smtClean="0">
                          <a:solidFill>
                            <a:schemeClr val="bg1"/>
                          </a:solidFill>
                        </a:rPr>
                        <m:t> = </m:t>
                      </m:r>
                      <m:r>
                        <m:rPr>
                          <m:nor/>
                        </m:rPr>
                        <a:rPr lang="en-US" altLang="zh-TW" sz="2800" dirty="0" smtClean="0">
                          <a:solidFill>
                            <a:schemeClr val="bg1"/>
                          </a:solidFill>
                        </a:rPr>
                        <m:t>Value</m:t>
                      </m:r>
                      <m:r>
                        <m:rPr>
                          <m:nor/>
                        </m:rPr>
                        <a:rPr lang="en-US" altLang="zh-TW" sz="2800" dirty="0" smtClean="0">
                          <a:solidFill>
                            <a:schemeClr val="bg1"/>
                          </a:solidFill>
                        </a:rPr>
                        <m:t> </m:t>
                      </m:r>
                      <m:r>
                        <m:rPr>
                          <m:nor/>
                        </m:rPr>
                        <a:rPr lang="en-US" altLang="zh-TW" sz="2800" dirty="0" smtClean="0">
                          <a:solidFill>
                            <a:schemeClr val="bg1"/>
                          </a:solidFill>
                        </a:rPr>
                        <m:t>to</m:t>
                      </m:r>
                      <m:r>
                        <m:rPr>
                          <m:nor/>
                        </m:rPr>
                        <a:rPr lang="en-US" altLang="zh-TW" sz="2800" dirty="0" smtClean="0">
                          <a:solidFill>
                            <a:schemeClr val="bg1"/>
                          </a:solidFill>
                        </a:rPr>
                        <m:t> </m:t>
                      </m:r>
                      <m:r>
                        <m:rPr>
                          <m:nor/>
                        </m:rPr>
                        <a:rPr lang="en-US" altLang="zh-TW" sz="2800" dirty="0" smtClean="0">
                          <a:solidFill>
                            <a:schemeClr val="bg1"/>
                          </a:solidFill>
                        </a:rPr>
                        <m:t>Buyers</m:t>
                      </m:r>
                      <m:r>
                        <m:rPr>
                          <m:nor/>
                        </m:rPr>
                        <a:rPr lang="en-US" altLang="zh-TW" sz="2800" dirty="0" smtClean="0">
                          <a:solidFill>
                            <a:schemeClr val="bg1"/>
                          </a:solidFill>
                        </a:rPr>
                        <m:t> − </m:t>
                      </m:r>
                      <m:r>
                        <m:rPr>
                          <m:nor/>
                        </m:rPr>
                        <a:rPr lang="en-US" altLang="zh-TW" sz="2800" dirty="0" smtClean="0">
                          <a:solidFill>
                            <a:schemeClr val="bg1"/>
                          </a:solidFill>
                        </a:rPr>
                        <m:t>Price</m:t>
                      </m:r>
                      <m:r>
                        <m:rPr>
                          <m:nor/>
                        </m:rPr>
                        <a:rPr lang="en-US" altLang="zh-TW" sz="2800" dirty="0" smtClean="0">
                          <a:solidFill>
                            <a:schemeClr val="bg1"/>
                          </a:solidFill>
                        </a:rPr>
                        <m:t> </m:t>
                      </m:r>
                      <m:r>
                        <m:rPr>
                          <m:nor/>
                        </m:rPr>
                        <a:rPr lang="en-US" altLang="zh-TW" sz="2800" dirty="0" smtClean="0">
                          <a:solidFill>
                            <a:schemeClr val="bg1"/>
                          </a:solidFill>
                        </a:rPr>
                        <m:t>Paid</m:t>
                      </m:r>
                      <m:r>
                        <m:rPr>
                          <m:nor/>
                        </m:rPr>
                        <a:rPr lang="en-US" altLang="zh-TW" sz="2800" dirty="0" smtClean="0">
                          <a:solidFill>
                            <a:schemeClr val="bg1"/>
                          </a:solidFill>
                        </a:rPr>
                        <m:t> </m:t>
                      </m:r>
                      <m:r>
                        <m:rPr>
                          <m:nor/>
                        </m:rPr>
                        <a:rPr lang="en-US" altLang="zh-TW" sz="2800" dirty="0" smtClean="0">
                          <a:solidFill>
                            <a:schemeClr val="bg1"/>
                          </a:solidFill>
                        </a:rPr>
                        <m:t>by</m:t>
                      </m:r>
                      <m:r>
                        <m:rPr>
                          <m:nor/>
                        </m:rPr>
                        <a:rPr lang="en-US" altLang="zh-TW" sz="2800" dirty="0" smtClean="0">
                          <a:solidFill>
                            <a:schemeClr val="bg1"/>
                          </a:solidFill>
                        </a:rPr>
                        <m:t> </m:t>
                      </m:r>
                      <m:r>
                        <m:rPr>
                          <m:nor/>
                        </m:rPr>
                        <a:rPr lang="en-US" altLang="zh-TW" sz="2800" dirty="0" smtClean="0">
                          <a:solidFill>
                            <a:schemeClr val="bg1"/>
                          </a:solidFill>
                        </a:rPr>
                        <m:t>Buyers</m:t>
                      </m:r>
                    </m:oMath>
                  </m:oMathPara>
                </a14:m>
                <a:endParaRPr lang="en-US" altLang="zh-TW" sz="2800" dirty="0">
                  <a:solidFill>
                    <a:schemeClr val="bg1"/>
                  </a:solidFill>
                </a:endParaRPr>
              </a:p>
              <a:p>
                <a:pPr algn="ctr">
                  <a:spcBef>
                    <a:spcPts val="576"/>
                  </a:spcBef>
                  <a:defRPr sz="2000">
                    <a:solidFill>
                      <a:srgbClr val="000000"/>
                    </a:solidFill>
                    <a:latin typeface="Garamond"/>
                  </a:defRPr>
                </a:pPr>
                <a14:m>
                  <m:oMathPara xmlns:m="http://schemas.openxmlformats.org/officeDocument/2006/math">
                    <m:oMathParaPr>
                      <m:jc m:val="centerGroup"/>
                    </m:oMathParaPr>
                    <m:oMath xmlns:m="http://schemas.openxmlformats.org/officeDocument/2006/math">
                      <m:r>
                        <m:rPr>
                          <m:nor/>
                        </m:rPr>
                        <a:rPr lang="en-US" altLang="zh-TW" sz="2800" dirty="0">
                          <a:solidFill>
                            <a:schemeClr val="bg1"/>
                          </a:solidFill>
                        </a:rPr>
                        <m:t>Producer</m:t>
                      </m:r>
                      <m:r>
                        <m:rPr>
                          <m:nor/>
                        </m:rPr>
                        <a:rPr lang="en-US" altLang="zh-TW" sz="2800" dirty="0">
                          <a:solidFill>
                            <a:schemeClr val="bg1"/>
                          </a:solidFill>
                        </a:rPr>
                        <m:t> </m:t>
                      </m:r>
                      <m:r>
                        <m:rPr>
                          <m:nor/>
                        </m:rPr>
                        <a:rPr lang="en-US" altLang="zh-TW" sz="2800" dirty="0">
                          <a:solidFill>
                            <a:schemeClr val="bg1"/>
                          </a:solidFill>
                        </a:rPr>
                        <m:t>Surplus</m:t>
                      </m:r>
                      <m:r>
                        <m:rPr>
                          <m:nor/>
                        </m:rPr>
                        <a:rPr lang="en-US" altLang="zh-TW" sz="2800" dirty="0">
                          <a:solidFill>
                            <a:schemeClr val="bg1"/>
                          </a:solidFill>
                        </a:rPr>
                        <m:t> = </m:t>
                      </m:r>
                      <m:r>
                        <m:rPr>
                          <m:nor/>
                        </m:rPr>
                        <a:rPr lang="en-US" altLang="zh-TW" sz="2800" dirty="0">
                          <a:solidFill>
                            <a:schemeClr val="bg1"/>
                          </a:solidFill>
                        </a:rPr>
                        <m:t>Price</m:t>
                      </m:r>
                      <m:r>
                        <m:rPr>
                          <m:nor/>
                        </m:rPr>
                        <a:rPr lang="en-US" altLang="zh-TW" sz="2800" dirty="0">
                          <a:solidFill>
                            <a:schemeClr val="bg1"/>
                          </a:solidFill>
                        </a:rPr>
                        <m:t> </m:t>
                      </m:r>
                      <m:r>
                        <m:rPr>
                          <m:nor/>
                        </m:rPr>
                        <a:rPr lang="en-US" altLang="zh-TW" sz="2800" dirty="0">
                          <a:solidFill>
                            <a:schemeClr val="bg1"/>
                          </a:solidFill>
                        </a:rPr>
                        <m:t>Received</m:t>
                      </m:r>
                      <m:r>
                        <m:rPr>
                          <m:nor/>
                        </m:rPr>
                        <a:rPr lang="en-US" altLang="zh-TW" sz="2800" dirty="0">
                          <a:solidFill>
                            <a:schemeClr val="bg1"/>
                          </a:solidFill>
                        </a:rPr>
                        <m:t> </m:t>
                      </m:r>
                      <m:r>
                        <m:rPr>
                          <m:nor/>
                        </m:rPr>
                        <a:rPr lang="en-US" altLang="zh-TW" sz="2800" dirty="0">
                          <a:solidFill>
                            <a:schemeClr val="bg1"/>
                          </a:solidFill>
                        </a:rPr>
                        <m:t>by</m:t>
                      </m:r>
                      <m:r>
                        <m:rPr>
                          <m:nor/>
                        </m:rPr>
                        <a:rPr lang="en-US" altLang="zh-TW" sz="2800" dirty="0">
                          <a:solidFill>
                            <a:schemeClr val="bg1"/>
                          </a:solidFill>
                        </a:rPr>
                        <m:t> </m:t>
                      </m:r>
                      <m:r>
                        <m:rPr>
                          <m:nor/>
                        </m:rPr>
                        <a:rPr lang="en-US" altLang="zh-TW" sz="2800" dirty="0">
                          <a:solidFill>
                            <a:schemeClr val="bg1"/>
                          </a:solidFill>
                        </a:rPr>
                        <m:t>Sellers</m:t>
                      </m:r>
                      <m:r>
                        <m:rPr>
                          <m:nor/>
                        </m:rPr>
                        <a:rPr lang="en-US" altLang="zh-TW" sz="2800" dirty="0">
                          <a:solidFill>
                            <a:schemeClr val="bg1"/>
                          </a:solidFill>
                        </a:rPr>
                        <m:t> − </m:t>
                      </m:r>
                      <m:r>
                        <m:rPr>
                          <m:nor/>
                        </m:rPr>
                        <a:rPr lang="en-US" altLang="zh-TW" sz="2800" dirty="0">
                          <a:solidFill>
                            <a:schemeClr val="bg1"/>
                          </a:solidFill>
                        </a:rPr>
                        <m:t>Cost</m:t>
                      </m:r>
                      <m:r>
                        <m:rPr>
                          <m:nor/>
                        </m:rPr>
                        <a:rPr lang="en-US" altLang="zh-TW" sz="2800" dirty="0">
                          <a:solidFill>
                            <a:schemeClr val="bg1"/>
                          </a:solidFill>
                        </a:rPr>
                        <m:t> </m:t>
                      </m:r>
                      <m:r>
                        <m:rPr>
                          <m:nor/>
                        </m:rPr>
                        <a:rPr lang="en-US" altLang="zh-TW" sz="2800" dirty="0">
                          <a:solidFill>
                            <a:schemeClr val="bg1"/>
                          </a:solidFill>
                        </a:rPr>
                        <m:t>to</m:t>
                      </m:r>
                      <m:r>
                        <m:rPr>
                          <m:nor/>
                        </m:rPr>
                        <a:rPr lang="en-US" altLang="zh-TW" sz="2800" dirty="0">
                          <a:solidFill>
                            <a:schemeClr val="bg1"/>
                          </a:solidFill>
                        </a:rPr>
                        <m:t> </m:t>
                      </m:r>
                      <m:r>
                        <m:rPr>
                          <m:nor/>
                        </m:rPr>
                        <a:rPr lang="en-US" altLang="zh-TW" sz="2800" dirty="0">
                          <a:solidFill>
                            <a:schemeClr val="bg1"/>
                          </a:solidFill>
                        </a:rPr>
                        <m:t>Sellers</m:t>
                      </m:r>
                    </m:oMath>
                  </m:oMathPara>
                </a14:m>
                <a:endParaRPr lang="en-US" altLang="zh-TW" sz="2800" dirty="0">
                  <a:solidFill>
                    <a:schemeClr val="bg1"/>
                  </a:solidFill>
                </a:endParaRPr>
              </a:p>
            </p:txBody>
          </p:sp>
        </mc:Choice>
        <mc:Fallback xmlns="">
          <p:sp>
            <p:nvSpPr>
              <p:cNvPr id="9" name="Rectangle: Rounded Corners 8">
                <a:extLst>
                  <a:ext uri="{FF2B5EF4-FFF2-40B4-BE49-F238E27FC236}">
                    <a16:creationId xmlns:a16="http://schemas.microsoft.com/office/drawing/2014/main" id="{8DCF58FA-E28E-997D-6EC8-CC750C64B575}"/>
                  </a:ext>
                </a:extLst>
              </p:cNvPr>
              <p:cNvSpPr>
                <a:spLocks noRot="1" noChangeAspect="1" noMove="1" noResize="1" noEditPoints="1" noAdjustHandles="1" noChangeArrowheads="1" noChangeShapeType="1" noTextEdit="1"/>
              </p:cNvSpPr>
              <p:nvPr/>
            </p:nvSpPr>
            <p:spPr>
              <a:xfrm>
                <a:off x="914399" y="2836348"/>
                <a:ext cx="10275454" cy="1058995"/>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57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ADAE-8ACD-9086-5635-6553C43162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568548-22F3-043B-D662-BE37DEADBA9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7657F-D07F-48F5-3D74-49255A0C6E7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Total Surplus</a:t>
            </a:r>
          </a:p>
        </p:txBody>
      </p:sp>
      <p:sp>
        <p:nvSpPr>
          <p:cNvPr id="5" name="Rectangle 4">
            <a:extLst>
              <a:ext uri="{FF2B5EF4-FFF2-40B4-BE49-F238E27FC236}">
                <a16:creationId xmlns:a16="http://schemas.microsoft.com/office/drawing/2014/main" id="{BCC88F55-D1B5-5FF6-6607-2C45CDC1995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860BE6D-A7A2-A1E6-C022-38452D5207A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B1C855B7-0DF1-D333-4F99-FD74C08C8F7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B34CC0E-0468-51BB-A82C-2221DA30C58C}"/>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Suppose that the market is in equilibrium at P=5 and Q=50.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Consumer surplus is the area above P and below D.</a:t>
            </a:r>
          </a:p>
          <a:p>
            <a:pPr lvl="1">
              <a:spcBef>
                <a:spcPts val="576"/>
              </a:spcBef>
              <a:defRPr sz="2000">
                <a:solidFill>
                  <a:srgbClr val="000000"/>
                </a:solidFill>
                <a:latin typeface="Garamond"/>
              </a:defRPr>
            </a:pPr>
            <a:r>
              <a:rPr lang="en-US" altLang="zh-TW" sz="2000" dirty="0"/>
              <a:t>In this example, CS is $125.</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Producer surplus is the area above S and below P.</a:t>
            </a:r>
          </a:p>
          <a:p>
            <a:pPr lvl="1">
              <a:spcBef>
                <a:spcPts val="576"/>
              </a:spcBef>
              <a:defRPr sz="2000">
                <a:solidFill>
                  <a:srgbClr val="000000"/>
                </a:solidFill>
                <a:latin typeface="Garamond"/>
              </a:defRPr>
            </a:pPr>
            <a:r>
              <a:rPr lang="en-US" altLang="zh-TW" sz="2000" dirty="0"/>
              <a:t>In this example, PS is $75.</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Total surplus is CS + PS.</a:t>
            </a:r>
          </a:p>
          <a:p>
            <a:pPr lvl="1">
              <a:spcBef>
                <a:spcPts val="576"/>
              </a:spcBef>
              <a:defRPr sz="2000">
                <a:solidFill>
                  <a:srgbClr val="000000"/>
                </a:solidFill>
                <a:latin typeface="Garamond"/>
              </a:defRPr>
            </a:pPr>
            <a:r>
              <a:rPr lang="en-US" altLang="zh-TW" sz="2000" dirty="0"/>
              <a:t>In this example, total surplus is $200.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p:pic>
        <p:nvPicPr>
          <p:cNvPr id="10" name="Picture 9">
            <a:extLst>
              <a:ext uri="{FF2B5EF4-FFF2-40B4-BE49-F238E27FC236}">
                <a16:creationId xmlns:a16="http://schemas.microsoft.com/office/drawing/2014/main" id="{29EAC209-3153-80DE-E49C-AD811DE4D1F9}"/>
              </a:ext>
            </a:extLst>
          </p:cNvPr>
          <p:cNvPicPr>
            <a:picLocks noChangeAspect="1"/>
          </p:cNvPicPr>
          <p:nvPr/>
        </p:nvPicPr>
        <p:blipFill>
          <a:blip r:embed="rId2"/>
          <a:srcRect/>
          <a:stretch/>
        </p:blipFill>
        <p:spPr>
          <a:xfrm>
            <a:off x="457198" y="1300900"/>
            <a:ext cx="4572000" cy="4572000"/>
          </a:xfrm>
          <a:prstGeom prst="rect">
            <a:avLst/>
          </a:prstGeom>
        </p:spPr>
      </p:pic>
      <p:pic>
        <p:nvPicPr>
          <p:cNvPr id="9" name="Picture 8" descr="A diagram of a line&#10;&#10;AI-generated content may be incorrect.">
            <a:extLst>
              <a:ext uri="{FF2B5EF4-FFF2-40B4-BE49-F238E27FC236}">
                <a16:creationId xmlns:a16="http://schemas.microsoft.com/office/drawing/2014/main" id="{2C759044-7E15-A2B8-08D0-6641B42777EC}"/>
              </a:ext>
            </a:extLst>
          </p:cNvPr>
          <p:cNvPicPr>
            <a:picLocks noChangeAspect="1"/>
          </p:cNvPicPr>
          <p:nvPr/>
        </p:nvPicPr>
        <p:blipFill>
          <a:blip r:embed="rId3"/>
          <a:stretch>
            <a:fillRect/>
          </a:stretch>
        </p:blipFill>
        <p:spPr>
          <a:xfrm>
            <a:off x="457197" y="1300900"/>
            <a:ext cx="4572000" cy="4572000"/>
          </a:xfrm>
          <a:prstGeom prst="rect">
            <a:avLst/>
          </a:prstGeom>
        </p:spPr>
      </p:pic>
      <p:pic>
        <p:nvPicPr>
          <p:cNvPr id="12" name="Picture 11" descr="A diagram of a line&#10;&#10;AI-generated content may be incorrect.">
            <a:extLst>
              <a:ext uri="{FF2B5EF4-FFF2-40B4-BE49-F238E27FC236}">
                <a16:creationId xmlns:a16="http://schemas.microsoft.com/office/drawing/2014/main" id="{143755CB-8536-498D-3ACB-34DB9E3B8F82}"/>
              </a:ext>
            </a:extLst>
          </p:cNvPr>
          <p:cNvPicPr>
            <a:picLocks noChangeAspect="1"/>
          </p:cNvPicPr>
          <p:nvPr/>
        </p:nvPicPr>
        <p:blipFill>
          <a:blip r:embed="rId4"/>
          <a:stretch>
            <a:fillRect/>
          </a:stretch>
        </p:blipFill>
        <p:spPr>
          <a:xfrm>
            <a:off x="457196" y="1300900"/>
            <a:ext cx="4572000" cy="4572000"/>
          </a:xfrm>
          <a:prstGeom prst="rect">
            <a:avLst/>
          </a:prstGeom>
        </p:spPr>
      </p:pic>
    </p:spTree>
    <p:extLst>
      <p:ext uri="{BB962C8B-B14F-4D97-AF65-F5344CB8AC3E}">
        <p14:creationId xmlns:p14="http://schemas.microsoft.com/office/powerpoint/2010/main" val="21580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A7B28-AD1B-AE51-536A-228F22D9E5E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16237B-1995-0B0F-7158-7958056B0D2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CC4DF-18B2-4649-A5D5-81CDFC5B16C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Competitive Markets and Efficiency</a:t>
            </a:r>
          </a:p>
        </p:txBody>
      </p:sp>
      <p:sp>
        <p:nvSpPr>
          <p:cNvPr id="5" name="Rectangle 4">
            <a:extLst>
              <a:ext uri="{FF2B5EF4-FFF2-40B4-BE49-F238E27FC236}">
                <a16:creationId xmlns:a16="http://schemas.microsoft.com/office/drawing/2014/main" id="{D62400D5-B7A6-3525-D19D-9C796941551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F4D166-FF49-9B83-3AED-C6DFF2B13A5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3BE63A6-9FBC-BD31-5E8B-AC05F05CB6C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C8807A2-89A3-76BC-91FE-9B599ACEE9EA}"/>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Three claims on competitive markets.</a:t>
            </a:r>
          </a:p>
          <a:p>
            <a:pPr lvl="3">
              <a:spcBef>
                <a:spcPts val="576"/>
              </a:spcBef>
              <a:defRPr sz="2000">
                <a:solidFill>
                  <a:srgbClr val="000000"/>
                </a:solidFill>
                <a:latin typeface="Garamond"/>
              </a:defRPr>
            </a:pPr>
            <a:endParaRPr lang="en-US" altLang="zh-TW" sz="1200" dirty="0"/>
          </a:p>
          <a:p>
            <a:pPr marL="457200" indent="-457200">
              <a:spcBef>
                <a:spcPts val="576"/>
              </a:spcBef>
              <a:buFont typeface="+mj-lt"/>
              <a:buAutoNum type="arabicPeriod"/>
              <a:defRPr sz="2000">
                <a:solidFill>
                  <a:srgbClr val="000000"/>
                </a:solidFill>
                <a:latin typeface="Garamond"/>
              </a:defRPr>
            </a:pPr>
            <a:r>
              <a:rPr lang="en-US" altLang="zh-TW" sz="2400" dirty="0"/>
              <a:t>Competitive markets allocate the supply of goods to the buyers who value them most, as measured by their WTP.</a:t>
            </a:r>
          </a:p>
          <a:p>
            <a:pPr marL="1714500" lvl="3" indent="-457200">
              <a:spcBef>
                <a:spcPts val="576"/>
              </a:spcBef>
              <a:buFont typeface="+mj-lt"/>
              <a:buAutoNum type="arabicPeriod"/>
              <a:defRPr sz="2000">
                <a:solidFill>
                  <a:srgbClr val="000000"/>
                </a:solidFill>
                <a:latin typeface="Garamond"/>
              </a:defRPr>
            </a:pPr>
            <a:endParaRPr lang="en-US" altLang="zh-TW" sz="1200" dirty="0"/>
          </a:p>
          <a:p>
            <a:pPr marL="457200" indent="-457200">
              <a:spcBef>
                <a:spcPts val="576"/>
              </a:spcBef>
              <a:buFont typeface="+mj-lt"/>
              <a:buAutoNum type="arabicPeriod"/>
              <a:defRPr sz="2000">
                <a:solidFill>
                  <a:srgbClr val="000000"/>
                </a:solidFill>
                <a:latin typeface="Garamond"/>
              </a:defRPr>
            </a:pPr>
            <a:r>
              <a:rPr lang="en-US" altLang="zh-TW" sz="2400" dirty="0"/>
              <a:t>Competitive markets allocate the demand for goods to the sellers who can produce them at the lowest cost.</a:t>
            </a:r>
          </a:p>
          <a:p>
            <a:pPr marL="1714500" lvl="3" indent="-457200">
              <a:spcBef>
                <a:spcPts val="576"/>
              </a:spcBef>
              <a:buFont typeface="+mj-lt"/>
              <a:buAutoNum type="arabicPeriod"/>
              <a:defRPr sz="2000">
                <a:solidFill>
                  <a:srgbClr val="000000"/>
                </a:solidFill>
                <a:latin typeface="Garamond"/>
              </a:defRPr>
            </a:pPr>
            <a:endParaRPr lang="en-US" altLang="zh-TW" sz="1200" dirty="0"/>
          </a:p>
          <a:p>
            <a:pPr marL="457200" indent="-457200">
              <a:spcBef>
                <a:spcPts val="576"/>
              </a:spcBef>
              <a:buFont typeface="+mj-lt"/>
              <a:buAutoNum type="arabicPeriod"/>
              <a:defRPr sz="2000">
                <a:solidFill>
                  <a:srgbClr val="000000"/>
                </a:solidFill>
                <a:latin typeface="Garamond"/>
              </a:defRPr>
            </a:pPr>
            <a:r>
              <a:rPr lang="en-US" altLang="zh-TW" sz="2400" dirty="0"/>
              <a:t>Competitive markets at equilibrium, produce the quantity of goods that maximizes the sum of consumer and producer surplus.</a:t>
            </a:r>
          </a:p>
          <a:p>
            <a:pPr>
              <a:spcBef>
                <a:spcPts val="576"/>
              </a:spcBef>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424693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86C24-22A3-E6ED-4F19-B862D2EF12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FC5903-8147-C3A4-4746-D1B4E3300B1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3A47-3919-20DD-A09C-72B21048E5E3}"/>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3200" dirty="0">
                <a:solidFill>
                  <a:schemeClr val="bg1"/>
                </a:solidFill>
              </a:rPr>
              <a:t>  Claim #1: Markets Allocate Goods to Buyers with Greater WTP </a:t>
            </a:r>
          </a:p>
        </p:txBody>
      </p:sp>
      <p:sp>
        <p:nvSpPr>
          <p:cNvPr id="5" name="Rectangle 4">
            <a:extLst>
              <a:ext uri="{FF2B5EF4-FFF2-40B4-BE49-F238E27FC236}">
                <a16:creationId xmlns:a16="http://schemas.microsoft.com/office/drawing/2014/main" id="{CB97F560-A21A-09A6-9BF7-6A2B2C884B6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020BFC9-A5EE-714F-439A-B83358B6014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6A219D9-9694-A752-FE69-F8E2610EE49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FD5A33F7-093C-C89A-FC03-0E22FB85191C}"/>
              </a:ext>
            </a:extLst>
          </p:cNvPr>
          <p:cNvSpPr>
            <a:spLocks noGrp="1"/>
          </p:cNvSpPr>
          <p:nvPr>
            <p:ph idx="1"/>
          </p:nvPr>
        </p:nvSpPr>
        <p:spPr>
          <a:xfrm>
            <a:off x="5029198" y="1300900"/>
            <a:ext cx="6858001" cy="5081046"/>
          </a:xfrm>
        </p:spPr>
        <p:txBody>
          <a:bodyPr>
            <a:normAutofit/>
          </a:bodyPr>
          <a:lstStyle/>
          <a:p>
            <a:pPr>
              <a:spcBef>
                <a:spcPts val="576"/>
              </a:spcBef>
              <a:defRPr sz="2000">
                <a:solidFill>
                  <a:srgbClr val="000000"/>
                </a:solidFill>
                <a:latin typeface="Garamond"/>
              </a:defRPr>
            </a:pPr>
            <a:r>
              <a:rPr lang="en-US" altLang="zh-TW" sz="2400" dirty="0"/>
              <a:t>Consider the market with equilibrium P=5 and Q=50.</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consumers who participate in the market are those whose WTP is greater than or equal to the market price.</a:t>
            </a:r>
          </a:p>
          <a:p>
            <a:pPr lvl="1">
              <a:spcBef>
                <a:spcPts val="576"/>
              </a:spcBef>
              <a:defRPr sz="2000">
                <a:solidFill>
                  <a:srgbClr val="000000"/>
                </a:solidFill>
                <a:latin typeface="Garamond"/>
              </a:defRPr>
            </a:pPr>
            <a:r>
              <a:rPr lang="en-US" altLang="zh-TW" sz="2000" dirty="0"/>
              <a:t>In this example, any consumer whose WTP is ≥ 5 buys.</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consumers whose WTP is less than the market price are “priced out” of the market and cannot buy.</a:t>
            </a:r>
          </a:p>
          <a:p>
            <a:pPr lvl="1">
              <a:spcBef>
                <a:spcPts val="576"/>
              </a:spcBef>
              <a:defRPr sz="2000">
                <a:solidFill>
                  <a:srgbClr val="000000"/>
                </a:solidFill>
                <a:latin typeface="Garamond"/>
              </a:defRPr>
            </a:pPr>
            <a:r>
              <a:rPr lang="en-US" altLang="zh-TW" sz="2000" dirty="0"/>
              <a:t>In this example, any consumer whose WTP is &lt; 5 is not able to buy.</a:t>
            </a:r>
          </a:p>
          <a:p>
            <a:pPr lvl="4">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market therefore ensures that buyers who value the good most highly are the ones who consume it.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p:pic>
        <p:nvPicPr>
          <p:cNvPr id="10" name="Picture 9">
            <a:extLst>
              <a:ext uri="{FF2B5EF4-FFF2-40B4-BE49-F238E27FC236}">
                <a16:creationId xmlns:a16="http://schemas.microsoft.com/office/drawing/2014/main" id="{9F006A36-A555-B150-E646-A2DD9B1EF999}"/>
              </a:ext>
            </a:extLst>
          </p:cNvPr>
          <p:cNvPicPr>
            <a:picLocks noChangeAspect="1"/>
          </p:cNvPicPr>
          <p:nvPr/>
        </p:nvPicPr>
        <p:blipFill>
          <a:blip r:embed="rId2"/>
          <a:srcRect/>
          <a:stretch/>
        </p:blipFill>
        <p:spPr>
          <a:xfrm>
            <a:off x="457198" y="1300900"/>
            <a:ext cx="4572000" cy="4572000"/>
          </a:xfrm>
          <a:prstGeom prst="rect">
            <a:avLst/>
          </a:prstGeom>
        </p:spPr>
      </p:pic>
      <p:pic>
        <p:nvPicPr>
          <p:cNvPr id="14" name="Picture 13" descr="A graph of sales and sales&#10;&#10;AI-generated content may be incorrect.">
            <a:extLst>
              <a:ext uri="{FF2B5EF4-FFF2-40B4-BE49-F238E27FC236}">
                <a16:creationId xmlns:a16="http://schemas.microsoft.com/office/drawing/2014/main" id="{A392DA6A-9E88-F749-541D-9FD3274607DF}"/>
              </a:ext>
            </a:extLst>
          </p:cNvPr>
          <p:cNvPicPr>
            <a:picLocks noChangeAspect="1"/>
          </p:cNvPicPr>
          <p:nvPr/>
        </p:nvPicPr>
        <p:blipFill>
          <a:blip r:embed="rId3"/>
          <a:stretch>
            <a:fillRect/>
          </a:stretch>
        </p:blipFill>
        <p:spPr>
          <a:xfrm>
            <a:off x="457198" y="1300900"/>
            <a:ext cx="4572000" cy="4572000"/>
          </a:xfrm>
          <a:prstGeom prst="rect">
            <a:avLst/>
          </a:prstGeom>
        </p:spPr>
      </p:pic>
      <p:pic>
        <p:nvPicPr>
          <p:cNvPr id="16" name="Picture 15" descr="A graph of sales and buyers with numbers&#10;&#10;AI-generated content may be incorrect.">
            <a:extLst>
              <a:ext uri="{FF2B5EF4-FFF2-40B4-BE49-F238E27FC236}">
                <a16:creationId xmlns:a16="http://schemas.microsoft.com/office/drawing/2014/main" id="{21999C73-C89E-ACB3-EE86-FB28A065A5F9}"/>
              </a:ext>
            </a:extLst>
          </p:cNvPr>
          <p:cNvPicPr>
            <a:picLocks noChangeAspect="1"/>
          </p:cNvPicPr>
          <p:nvPr/>
        </p:nvPicPr>
        <p:blipFill>
          <a:blip r:embed="rId4"/>
          <a:stretch>
            <a:fillRect/>
          </a:stretch>
        </p:blipFill>
        <p:spPr>
          <a:xfrm>
            <a:off x="457198" y="1300900"/>
            <a:ext cx="4572000" cy="4572000"/>
          </a:xfrm>
          <a:prstGeom prst="rect">
            <a:avLst/>
          </a:prstGeom>
        </p:spPr>
      </p:pic>
    </p:spTree>
    <p:extLst>
      <p:ext uri="{BB962C8B-B14F-4D97-AF65-F5344CB8AC3E}">
        <p14:creationId xmlns:p14="http://schemas.microsoft.com/office/powerpoint/2010/main" val="24941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839D-2B1B-9E8F-FB3A-981DE70184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2CAADB5-61F1-7938-5006-6D5C2B8FD14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6D546-3F76-C81C-C1DE-6B7E84A86C9B}"/>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3200" dirty="0">
                <a:solidFill>
                  <a:schemeClr val="bg1"/>
                </a:solidFill>
              </a:rPr>
              <a:t>  Claim #2: Markets Allow Cost-Minimizing Sellers to Sell First</a:t>
            </a:r>
          </a:p>
        </p:txBody>
      </p:sp>
      <p:sp>
        <p:nvSpPr>
          <p:cNvPr id="5" name="Rectangle 4">
            <a:extLst>
              <a:ext uri="{FF2B5EF4-FFF2-40B4-BE49-F238E27FC236}">
                <a16:creationId xmlns:a16="http://schemas.microsoft.com/office/drawing/2014/main" id="{9335E72B-AC64-F0D5-B30D-B3C7A562BDA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3ABC34A-F91C-DA5E-5FB9-6BF4834C0C50}"/>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E501EF2-E9FC-5869-4246-FF14CD66FB9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B8305983-9156-9F86-D681-2C917680DACD}"/>
              </a:ext>
            </a:extLst>
          </p:cNvPr>
          <p:cNvSpPr>
            <a:spLocks noGrp="1"/>
          </p:cNvSpPr>
          <p:nvPr>
            <p:ph idx="1"/>
          </p:nvPr>
        </p:nvSpPr>
        <p:spPr>
          <a:xfrm>
            <a:off x="5029198" y="1300900"/>
            <a:ext cx="6858001" cy="5202528"/>
          </a:xfrm>
        </p:spPr>
        <p:txBody>
          <a:bodyPr>
            <a:normAutofit/>
          </a:bodyPr>
          <a:lstStyle/>
          <a:p>
            <a:pPr>
              <a:spcBef>
                <a:spcPts val="576"/>
              </a:spcBef>
              <a:defRPr sz="2000">
                <a:solidFill>
                  <a:srgbClr val="000000"/>
                </a:solidFill>
                <a:latin typeface="Garamond"/>
              </a:defRPr>
            </a:pPr>
            <a:r>
              <a:rPr lang="en-US" altLang="zh-TW" sz="2400" dirty="0"/>
              <a:t>Consider the market with equilibrium P=5 and Q=50.</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sellers who participate in the market are those whose WTS is less than or equal to the market price.</a:t>
            </a:r>
          </a:p>
          <a:p>
            <a:pPr lvl="1">
              <a:spcBef>
                <a:spcPts val="576"/>
              </a:spcBef>
              <a:defRPr sz="2000">
                <a:solidFill>
                  <a:srgbClr val="000000"/>
                </a:solidFill>
                <a:latin typeface="Garamond"/>
              </a:defRPr>
            </a:pPr>
            <a:r>
              <a:rPr lang="en-US" altLang="zh-TW" sz="2000" dirty="0"/>
              <a:t>In this example, any producer whose WTS is ≤ 5 is able to sell their goods.</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producers whose WTS is greater than the market price are “priced out” of the market and cannot sell.</a:t>
            </a:r>
          </a:p>
          <a:p>
            <a:pPr lvl="1">
              <a:spcBef>
                <a:spcPts val="576"/>
              </a:spcBef>
              <a:defRPr sz="2000">
                <a:solidFill>
                  <a:srgbClr val="000000"/>
                </a:solidFill>
                <a:latin typeface="Garamond"/>
              </a:defRPr>
            </a:pPr>
            <a:r>
              <a:rPr lang="en-US" altLang="zh-TW" sz="2000" dirty="0"/>
              <a:t>In this example, any producer whose WTS is &gt; 5 is not able to sell their goods.</a:t>
            </a:r>
          </a:p>
          <a:p>
            <a:pPr lvl="4">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market ensures that sellers who can produce at lower costs (lower WTS) are the ones who sell.</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p:pic>
        <p:nvPicPr>
          <p:cNvPr id="10" name="Picture 9">
            <a:extLst>
              <a:ext uri="{FF2B5EF4-FFF2-40B4-BE49-F238E27FC236}">
                <a16:creationId xmlns:a16="http://schemas.microsoft.com/office/drawing/2014/main" id="{9929730A-90A8-BE89-90F5-09A0A8AC0AD1}"/>
              </a:ext>
            </a:extLst>
          </p:cNvPr>
          <p:cNvPicPr>
            <a:picLocks noChangeAspect="1"/>
          </p:cNvPicPr>
          <p:nvPr/>
        </p:nvPicPr>
        <p:blipFill>
          <a:blip r:embed="rId2"/>
          <a:srcRect/>
          <a:stretch/>
        </p:blipFill>
        <p:spPr>
          <a:xfrm>
            <a:off x="457198" y="1300900"/>
            <a:ext cx="4572000" cy="4572000"/>
          </a:xfrm>
          <a:prstGeom prst="rect">
            <a:avLst/>
          </a:prstGeom>
        </p:spPr>
      </p:pic>
      <p:pic>
        <p:nvPicPr>
          <p:cNvPr id="9" name="Picture 8" descr="A graph of a sales line&#10;&#10;AI-generated content may be incorrect.">
            <a:extLst>
              <a:ext uri="{FF2B5EF4-FFF2-40B4-BE49-F238E27FC236}">
                <a16:creationId xmlns:a16="http://schemas.microsoft.com/office/drawing/2014/main" id="{C1624154-9D65-CACD-A376-6B123ED41D49}"/>
              </a:ext>
            </a:extLst>
          </p:cNvPr>
          <p:cNvPicPr>
            <a:picLocks noChangeAspect="1"/>
          </p:cNvPicPr>
          <p:nvPr/>
        </p:nvPicPr>
        <p:blipFill>
          <a:blip r:embed="rId3"/>
          <a:stretch>
            <a:fillRect/>
          </a:stretch>
        </p:blipFill>
        <p:spPr>
          <a:xfrm>
            <a:off x="457198" y="1300900"/>
            <a:ext cx="4572000" cy="4572000"/>
          </a:xfrm>
          <a:prstGeom prst="rect">
            <a:avLst/>
          </a:prstGeom>
        </p:spPr>
      </p:pic>
      <p:pic>
        <p:nvPicPr>
          <p:cNvPr id="20" name="Picture 19" descr="A graph of sales and sales&#10;&#10;AI-generated content may be incorrect.">
            <a:extLst>
              <a:ext uri="{FF2B5EF4-FFF2-40B4-BE49-F238E27FC236}">
                <a16:creationId xmlns:a16="http://schemas.microsoft.com/office/drawing/2014/main" id="{77759697-F82F-7AB9-B52A-A7DBA2A04BCE}"/>
              </a:ext>
            </a:extLst>
          </p:cNvPr>
          <p:cNvPicPr>
            <a:picLocks noChangeAspect="1"/>
          </p:cNvPicPr>
          <p:nvPr/>
        </p:nvPicPr>
        <p:blipFill>
          <a:blip r:embed="rId4"/>
          <a:stretch>
            <a:fillRect/>
          </a:stretch>
        </p:blipFill>
        <p:spPr>
          <a:xfrm>
            <a:off x="457198" y="1300900"/>
            <a:ext cx="4572000" cy="4572000"/>
          </a:xfrm>
          <a:prstGeom prst="rect">
            <a:avLst/>
          </a:prstGeom>
        </p:spPr>
      </p:pic>
    </p:spTree>
    <p:extLst>
      <p:ext uri="{BB962C8B-B14F-4D97-AF65-F5344CB8AC3E}">
        <p14:creationId xmlns:p14="http://schemas.microsoft.com/office/powerpoint/2010/main" val="139887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0E6F8-18AF-64F0-7229-8DDF3D4F6C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93A7A2-D73F-5570-3A7E-EE373D25134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29144-F24B-3493-1623-5A35BB373180}"/>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4000" dirty="0">
                <a:solidFill>
                  <a:schemeClr val="bg1"/>
                </a:solidFill>
              </a:rPr>
              <a:t>  Claim #3: Markets Maximize Total Surplus</a:t>
            </a:r>
          </a:p>
        </p:txBody>
      </p:sp>
      <p:sp>
        <p:nvSpPr>
          <p:cNvPr id="5" name="Rectangle 4">
            <a:extLst>
              <a:ext uri="{FF2B5EF4-FFF2-40B4-BE49-F238E27FC236}">
                <a16:creationId xmlns:a16="http://schemas.microsoft.com/office/drawing/2014/main" id="{098204E2-56FD-9E6D-22F3-68F3C391EAB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29BF41C-4E7A-67D9-5BAD-452F13FFA62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5392F12-E017-5A3E-42EB-C247EA67736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8D41D90-C7D7-F7EE-3AC3-C086D0CC47E0}"/>
              </a:ext>
            </a:extLst>
          </p:cNvPr>
          <p:cNvSpPr>
            <a:spLocks noGrp="1"/>
          </p:cNvSpPr>
          <p:nvPr>
            <p:ph idx="1"/>
          </p:nvPr>
        </p:nvSpPr>
        <p:spPr>
          <a:xfrm>
            <a:off x="5029198" y="1300900"/>
            <a:ext cx="6858001" cy="5081046"/>
          </a:xfrm>
        </p:spPr>
        <p:txBody>
          <a:bodyPr>
            <a:normAutofit/>
          </a:bodyPr>
          <a:lstStyle/>
          <a:p>
            <a:pPr>
              <a:spcBef>
                <a:spcPts val="576"/>
              </a:spcBef>
              <a:defRPr sz="2000">
                <a:solidFill>
                  <a:srgbClr val="000000"/>
                </a:solidFill>
                <a:latin typeface="Garamond"/>
              </a:defRPr>
            </a:pPr>
            <a:r>
              <a:rPr lang="en-US" altLang="zh-TW" sz="2400" dirty="0"/>
              <a:t>Suppose that in this market, quantity is set at Q=70.</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marginal seller’s cost of producing the 70th unit is $6.</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marginal buyer’s benefit from consuming the 70th unit is $3.</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cost of producing the 70th unit is greater than the value that unit provides to consumers.</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Total surplus can be increased by reducing Q, and this is true for any Q greater than the equilibrium quantity.</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p:pic>
        <p:nvPicPr>
          <p:cNvPr id="10" name="Picture 9">
            <a:extLst>
              <a:ext uri="{FF2B5EF4-FFF2-40B4-BE49-F238E27FC236}">
                <a16:creationId xmlns:a16="http://schemas.microsoft.com/office/drawing/2014/main" id="{81A35CA8-8106-994F-68AC-CB8CF364B1E6}"/>
              </a:ext>
            </a:extLst>
          </p:cNvPr>
          <p:cNvPicPr>
            <a:picLocks noChangeAspect="1"/>
          </p:cNvPicPr>
          <p:nvPr/>
        </p:nvPicPr>
        <p:blipFill>
          <a:blip r:embed="rId2"/>
          <a:srcRect/>
          <a:stretch/>
        </p:blipFill>
        <p:spPr>
          <a:xfrm>
            <a:off x="457198" y="1300900"/>
            <a:ext cx="4572000" cy="4572000"/>
          </a:xfrm>
          <a:prstGeom prst="rect">
            <a:avLst/>
          </a:prstGeom>
        </p:spPr>
      </p:pic>
      <p:pic>
        <p:nvPicPr>
          <p:cNvPr id="15" name="Picture 14" descr="A diagram of a graph&#10;&#10;AI-generated content may be incorrect.">
            <a:extLst>
              <a:ext uri="{FF2B5EF4-FFF2-40B4-BE49-F238E27FC236}">
                <a16:creationId xmlns:a16="http://schemas.microsoft.com/office/drawing/2014/main" id="{47EA4101-F837-36D8-063F-77FF3765C00B}"/>
              </a:ext>
            </a:extLst>
          </p:cNvPr>
          <p:cNvPicPr>
            <a:picLocks noChangeAspect="1"/>
          </p:cNvPicPr>
          <p:nvPr/>
        </p:nvPicPr>
        <p:blipFill>
          <a:blip r:embed="rId3"/>
          <a:stretch>
            <a:fillRect/>
          </a:stretch>
        </p:blipFill>
        <p:spPr>
          <a:xfrm>
            <a:off x="457198" y="1300900"/>
            <a:ext cx="4572000" cy="4572000"/>
          </a:xfrm>
          <a:prstGeom prst="rect">
            <a:avLst/>
          </a:prstGeom>
        </p:spPr>
      </p:pic>
      <p:pic>
        <p:nvPicPr>
          <p:cNvPr id="17" name="Picture 16" descr="A diagram of a graph&#10;&#10;AI-generated content may be incorrect.">
            <a:extLst>
              <a:ext uri="{FF2B5EF4-FFF2-40B4-BE49-F238E27FC236}">
                <a16:creationId xmlns:a16="http://schemas.microsoft.com/office/drawing/2014/main" id="{643FA1F7-D4BA-AB2E-1537-E5E15BEB60BF}"/>
              </a:ext>
            </a:extLst>
          </p:cNvPr>
          <p:cNvPicPr>
            <a:picLocks noChangeAspect="1"/>
          </p:cNvPicPr>
          <p:nvPr/>
        </p:nvPicPr>
        <p:blipFill>
          <a:blip r:embed="rId4"/>
          <a:stretch>
            <a:fillRect/>
          </a:stretch>
        </p:blipFill>
        <p:spPr>
          <a:xfrm>
            <a:off x="457198" y="1300900"/>
            <a:ext cx="4572000" cy="4572000"/>
          </a:xfrm>
          <a:prstGeom prst="rect">
            <a:avLst/>
          </a:prstGeom>
        </p:spPr>
      </p:pic>
    </p:spTree>
    <p:extLst>
      <p:ext uri="{BB962C8B-B14F-4D97-AF65-F5344CB8AC3E}">
        <p14:creationId xmlns:p14="http://schemas.microsoft.com/office/powerpoint/2010/main" val="320838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8D682-B55B-9E07-5534-C33E1D08502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2EE36D-EBB7-E352-63D6-94F4D6424E9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BD109-8D97-2FA5-9712-F43FE39BFDDC}"/>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4000" dirty="0">
                <a:solidFill>
                  <a:schemeClr val="bg1"/>
                </a:solidFill>
              </a:rPr>
              <a:t>  Claim #3: Markets Maximize Total Surplus</a:t>
            </a:r>
          </a:p>
        </p:txBody>
      </p:sp>
      <p:sp>
        <p:nvSpPr>
          <p:cNvPr id="5" name="Rectangle 4">
            <a:extLst>
              <a:ext uri="{FF2B5EF4-FFF2-40B4-BE49-F238E27FC236}">
                <a16:creationId xmlns:a16="http://schemas.microsoft.com/office/drawing/2014/main" id="{5D2707B4-F205-A55F-D807-81BACE719D1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62BC4A2-C45E-AF2B-8C61-B7FE1D74049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40C2417-21CF-5FEA-81EC-905553B64E8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37</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802FFC2B-4BC5-8A85-13D1-38AAF5608427}"/>
              </a:ext>
            </a:extLst>
          </p:cNvPr>
          <p:cNvSpPr>
            <a:spLocks noGrp="1"/>
          </p:cNvSpPr>
          <p:nvPr>
            <p:ph idx="1"/>
          </p:nvPr>
        </p:nvSpPr>
        <p:spPr>
          <a:xfrm>
            <a:off x="5029198" y="1300900"/>
            <a:ext cx="6858001" cy="5081046"/>
          </a:xfrm>
        </p:spPr>
        <p:txBody>
          <a:bodyPr>
            <a:normAutofit/>
          </a:bodyPr>
          <a:lstStyle/>
          <a:p>
            <a:pPr>
              <a:spcBef>
                <a:spcPts val="576"/>
              </a:spcBef>
              <a:defRPr sz="2000">
                <a:solidFill>
                  <a:srgbClr val="000000"/>
                </a:solidFill>
                <a:latin typeface="Garamond"/>
              </a:defRPr>
            </a:pPr>
            <a:r>
              <a:rPr lang="en-US" altLang="zh-TW" sz="2400" dirty="0"/>
              <a:t>Suppose that in this market, quantity is set at Q=30.</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marginal seller’s cost of producing the 30th unit is $4.</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marginal buyer’s benefit from consuming the 30th unit is $7.</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value that consumers receive from the 30th unit is greater than the cost of producing it.</a:t>
            </a:r>
          </a:p>
          <a:p>
            <a:pPr>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Total surplus can be increased by increasing Q, and this is true for any Q less than the equilibrium quantity.</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p:pic>
        <p:nvPicPr>
          <p:cNvPr id="10" name="Picture 9">
            <a:extLst>
              <a:ext uri="{FF2B5EF4-FFF2-40B4-BE49-F238E27FC236}">
                <a16:creationId xmlns:a16="http://schemas.microsoft.com/office/drawing/2014/main" id="{31CA4E8A-8B76-CBF4-8A1F-75FF671CDE7A}"/>
              </a:ext>
            </a:extLst>
          </p:cNvPr>
          <p:cNvPicPr>
            <a:picLocks noChangeAspect="1"/>
          </p:cNvPicPr>
          <p:nvPr/>
        </p:nvPicPr>
        <p:blipFill>
          <a:blip r:embed="rId2"/>
          <a:srcRect/>
          <a:stretch/>
        </p:blipFill>
        <p:spPr>
          <a:xfrm>
            <a:off x="457198" y="1300900"/>
            <a:ext cx="4572000" cy="4572000"/>
          </a:xfrm>
          <a:prstGeom prst="rect">
            <a:avLst/>
          </a:prstGeom>
        </p:spPr>
      </p:pic>
      <p:pic>
        <p:nvPicPr>
          <p:cNvPr id="9" name="Picture 8" descr="A diagram of a graph&#10;&#10;AI-generated content may be incorrect.">
            <a:extLst>
              <a:ext uri="{FF2B5EF4-FFF2-40B4-BE49-F238E27FC236}">
                <a16:creationId xmlns:a16="http://schemas.microsoft.com/office/drawing/2014/main" id="{9631FA60-1C75-4428-235F-A41A768FE135}"/>
              </a:ext>
            </a:extLst>
          </p:cNvPr>
          <p:cNvPicPr>
            <a:picLocks noChangeAspect="1"/>
          </p:cNvPicPr>
          <p:nvPr/>
        </p:nvPicPr>
        <p:blipFill>
          <a:blip r:embed="rId3"/>
          <a:stretch>
            <a:fillRect/>
          </a:stretch>
        </p:blipFill>
        <p:spPr>
          <a:xfrm>
            <a:off x="457198" y="1300900"/>
            <a:ext cx="4572000" cy="4572000"/>
          </a:xfrm>
          <a:prstGeom prst="rect">
            <a:avLst/>
          </a:prstGeom>
        </p:spPr>
      </p:pic>
      <p:pic>
        <p:nvPicPr>
          <p:cNvPr id="12" name="Picture 11" descr="A diagram of a graph&#10;&#10;AI-generated content may be incorrect.">
            <a:extLst>
              <a:ext uri="{FF2B5EF4-FFF2-40B4-BE49-F238E27FC236}">
                <a16:creationId xmlns:a16="http://schemas.microsoft.com/office/drawing/2014/main" id="{910D3D90-95E2-C1F9-E8C2-98BF7302C351}"/>
              </a:ext>
            </a:extLst>
          </p:cNvPr>
          <p:cNvPicPr>
            <a:picLocks noChangeAspect="1"/>
          </p:cNvPicPr>
          <p:nvPr/>
        </p:nvPicPr>
        <p:blipFill>
          <a:blip r:embed="rId4"/>
          <a:stretch>
            <a:fillRect/>
          </a:stretch>
        </p:blipFill>
        <p:spPr>
          <a:xfrm>
            <a:off x="457198" y="1300900"/>
            <a:ext cx="4572000" cy="4572000"/>
          </a:xfrm>
          <a:prstGeom prst="rect">
            <a:avLst/>
          </a:prstGeom>
        </p:spPr>
      </p:pic>
    </p:spTree>
    <p:extLst>
      <p:ext uri="{BB962C8B-B14F-4D97-AF65-F5344CB8AC3E}">
        <p14:creationId xmlns:p14="http://schemas.microsoft.com/office/powerpoint/2010/main" val="36741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08DAF-FCA6-28BC-D9AD-FAC825AF0C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D290B3-F8A7-B43B-DA22-2524FEEBC9F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5E8F6-40F5-ADAB-B19D-B9C65F2C8FE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Competitive Markets and Efficiency</a:t>
            </a:r>
          </a:p>
        </p:txBody>
      </p:sp>
      <p:sp>
        <p:nvSpPr>
          <p:cNvPr id="5" name="Rectangle 4">
            <a:extLst>
              <a:ext uri="{FF2B5EF4-FFF2-40B4-BE49-F238E27FC236}">
                <a16:creationId xmlns:a16="http://schemas.microsoft.com/office/drawing/2014/main" id="{2F9156BC-BC8A-68C6-FE5D-F7E8D6DFC98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197FA6B-66DB-418D-22A9-D7B6EC36FF84}"/>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6623151-4248-5894-F09C-9512EFFC4A7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D803AE28-0E18-B620-3A9F-62446B9E5F58}"/>
              </a:ext>
            </a:extLst>
          </p:cNvPr>
          <p:cNvSpPr>
            <a:spLocks noGrp="1"/>
          </p:cNvSpPr>
          <p:nvPr>
            <p:ph idx="1"/>
          </p:nvPr>
        </p:nvSpPr>
        <p:spPr>
          <a:xfrm>
            <a:off x="3730752" y="1300900"/>
            <a:ext cx="7916302" cy="5081046"/>
          </a:xfrm>
        </p:spPr>
        <p:txBody>
          <a:bodyPr>
            <a:normAutofit/>
          </a:bodyPr>
          <a:lstStyle/>
          <a:p>
            <a:pPr>
              <a:spcBef>
                <a:spcPts val="576"/>
              </a:spcBef>
              <a:defRPr sz="2000">
                <a:solidFill>
                  <a:srgbClr val="000000"/>
                </a:solidFill>
                <a:latin typeface="Garamond"/>
              </a:defRPr>
            </a:pPr>
            <a:r>
              <a:rPr lang="en-US" altLang="zh-TW" sz="2400" dirty="0"/>
              <a:t>If a social planner tried to choose an efficient allocation, they would need perfect information on:</a:t>
            </a:r>
          </a:p>
          <a:p>
            <a:pPr lvl="1">
              <a:spcBef>
                <a:spcPts val="576"/>
              </a:spcBef>
              <a:defRPr sz="2000">
                <a:solidFill>
                  <a:srgbClr val="000000"/>
                </a:solidFill>
                <a:latin typeface="Garamond"/>
              </a:defRPr>
            </a:pPr>
            <a:r>
              <a:rPr lang="en-US" altLang="zh-TW" sz="2000" dirty="0"/>
              <a:t>Every potential buyer’s valuation of every good or service.</a:t>
            </a:r>
          </a:p>
          <a:p>
            <a:pPr lvl="1">
              <a:spcBef>
                <a:spcPts val="576"/>
              </a:spcBef>
              <a:defRPr sz="2000">
                <a:solidFill>
                  <a:srgbClr val="000000"/>
                </a:solidFill>
                <a:latin typeface="Garamond"/>
              </a:defRPr>
            </a:pPr>
            <a:r>
              <a:rPr lang="en-US" altLang="zh-TW" sz="2000" dirty="0"/>
              <a:t>Every potential seller’s cost of producing every good or service.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Fortunately, the forces of supply and demand naturally allocate resources efficiently.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Therefore, if a social planner wanted to maximize societal well-being (measured by total surplus), they could simply rely on the market.</a:t>
            </a:r>
            <a:endParaRPr lang="en-US" altLang="zh-TW" sz="1200" dirty="0"/>
          </a:p>
          <a:p>
            <a:pPr>
              <a:spcBef>
                <a:spcPts val="576"/>
              </a:spcBef>
              <a:defRPr sz="2000">
                <a:solidFill>
                  <a:srgbClr val="000000"/>
                </a:solidFill>
                <a:latin typeface="Garamond"/>
              </a:defRPr>
            </a:pPr>
            <a:endParaRPr lang="en-US" altLang="zh-TW" sz="2400" dirty="0"/>
          </a:p>
        </p:txBody>
      </p:sp>
      <p:pic>
        <p:nvPicPr>
          <p:cNvPr id="1028" name="Picture 4">
            <a:extLst>
              <a:ext uri="{FF2B5EF4-FFF2-40B4-BE49-F238E27FC236}">
                <a16:creationId xmlns:a16="http://schemas.microsoft.com/office/drawing/2014/main" id="{7CCA57F8-84F5-E9E5-45A9-D52410474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71" y="1300900"/>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0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D92A3-5BCA-84EC-1205-82780DB64E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BBCD73-417A-669E-39EC-81047143F22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6E9A5D-4986-7D2C-0131-64CB14EC204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Invisible Hand: Revisited</a:t>
            </a:r>
          </a:p>
        </p:txBody>
      </p:sp>
      <p:sp>
        <p:nvSpPr>
          <p:cNvPr id="5" name="Rectangle 4">
            <a:extLst>
              <a:ext uri="{FF2B5EF4-FFF2-40B4-BE49-F238E27FC236}">
                <a16:creationId xmlns:a16="http://schemas.microsoft.com/office/drawing/2014/main" id="{9382CE15-A349-8E1C-1E12-32E9BA3A6DB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72784BE-2670-B5CD-0A14-51552E05B6F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643F290D-B444-B3CA-05A0-F6CA83AB2C6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B6A8567C-5141-96D4-7EAF-A5267006506D}"/>
              </a:ext>
            </a:extLst>
          </p:cNvPr>
          <p:cNvSpPr>
            <a:spLocks noGrp="1"/>
          </p:cNvSpPr>
          <p:nvPr>
            <p:ph idx="1"/>
          </p:nvPr>
        </p:nvSpPr>
        <p:spPr>
          <a:xfrm>
            <a:off x="4453128" y="1300900"/>
            <a:ext cx="7193926" cy="5081046"/>
          </a:xfrm>
        </p:spPr>
        <p:txBody>
          <a:bodyPr>
            <a:normAutofit/>
          </a:bodyPr>
          <a:lstStyle/>
          <a:p>
            <a:pPr>
              <a:spcBef>
                <a:spcPts val="576"/>
              </a:spcBef>
              <a:defRPr sz="2000">
                <a:solidFill>
                  <a:srgbClr val="000000"/>
                </a:solidFill>
                <a:latin typeface="Garamond"/>
              </a:defRPr>
            </a:pPr>
            <a:r>
              <a:rPr lang="en-US" altLang="zh-TW" sz="2400" dirty="0"/>
              <a:t>Adam Smith’s </a:t>
            </a:r>
            <a:r>
              <a:rPr lang="en-US" altLang="zh-TW" sz="2400" i="1" dirty="0"/>
              <a:t>Wealth of Nations</a:t>
            </a:r>
          </a:p>
          <a:p>
            <a:pPr marL="400050" lvl="1" indent="0">
              <a:spcBef>
                <a:spcPts val="576"/>
              </a:spcBef>
              <a:buNone/>
              <a:defRPr sz="2000">
                <a:solidFill>
                  <a:srgbClr val="000000"/>
                </a:solidFill>
                <a:latin typeface="Garamond"/>
              </a:defRPr>
            </a:pPr>
            <a:r>
              <a:rPr lang="en-US" altLang="zh-TW" sz="2400" dirty="0"/>
              <a:t>It is not from the benevolence of the butcher, the brewer, or the baker that we expect our dinner, but from their regard to their own interest. Every individual… neither intends to promote the public interest, nor knows how much he is promoting it…. He intends only his own gain, and he is in this, as in many other cases, led by an </a:t>
            </a:r>
            <a:r>
              <a:rPr lang="en-US" altLang="zh-TW" sz="2400" b="1" dirty="0"/>
              <a:t>invisible hand</a:t>
            </a:r>
            <a:r>
              <a:rPr lang="en-US" altLang="zh-TW" sz="2400" dirty="0"/>
              <a:t> to promote an end which was no part of his intention…. By pursuing his own interest, he frequently promotes that of the society more effectually than when he really intends to promote it.</a:t>
            </a:r>
          </a:p>
          <a:p>
            <a:pPr marL="400050" lvl="1" indent="0">
              <a:spcBef>
                <a:spcPts val="576"/>
              </a:spcBef>
              <a:buNone/>
              <a:defRPr sz="2000">
                <a:solidFill>
                  <a:srgbClr val="000000"/>
                </a:solidFill>
                <a:latin typeface="Garamond"/>
              </a:defRPr>
            </a:pPr>
            <a:endParaRPr lang="en-US" altLang="zh-TW" sz="1200" dirty="0"/>
          </a:p>
        </p:txBody>
      </p:sp>
      <p:pic>
        <p:nvPicPr>
          <p:cNvPr id="1026" name="Picture 2" descr="Adam Smith - Wikipedia">
            <a:extLst>
              <a:ext uri="{FF2B5EF4-FFF2-40B4-BE49-F238E27FC236}">
                <a16:creationId xmlns:a16="http://schemas.microsoft.com/office/drawing/2014/main" id="{21481A7B-D457-C000-7974-A32A0538A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71" y="1300900"/>
            <a:ext cx="375179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7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45C2379D-B54E-B460-E551-DDE0543DCF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85D3AC-BBCE-7F35-C811-1E1A3670D9D9}"/>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Consumer Surplus</a:t>
            </a:r>
            <a:endParaRPr sz="4000" dirty="0">
              <a:solidFill>
                <a:schemeClr val="bg1"/>
              </a:solidFill>
            </a:endParaRPr>
          </a:p>
        </p:txBody>
      </p:sp>
    </p:spTree>
    <p:extLst>
      <p:ext uri="{BB962C8B-B14F-4D97-AF65-F5344CB8AC3E}">
        <p14:creationId xmlns:p14="http://schemas.microsoft.com/office/powerpoint/2010/main" val="42771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FBF2628F-589A-6D8A-42F5-C651F68848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6A0C44-6941-5F78-438E-7EAF20582E89}"/>
              </a:ext>
            </a:extLst>
          </p:cNvPr>
          <p:cNvSpPr txBox="1"/>
          <p:nvPr/>
        </p:nvSpPr>
        <p:spPr>
          <a:xfrm>
            <a:off x="0" y="2644170"/>
            <a:ext cx="12188824" cy="1569660"/>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Market Efficiency </a:t>
            </a:r>
          </a:p>
          <a:p>
            <a:pPr algn="ctr">
              <a:defRPr sz="4400" b="1">
                <a:solidFill>
                  <a:srgbClr val="FDB913"/>
                </a:solidFill>
                <a:latin typeface="Garamond"/>
              </a:defRPr>
            </a:pPr>
            <a:r>
              <a:rPr lang="en-US" sz="4800" dirty="0">
                <a:solidFill>
                  <a:schemeClr val="bg1"/>
                </a:solidFill>
              </a:rPr>
              <a:t>and Market Failures</a:t>
            </a:r>
            <a:endParaRPr sz="4000" dirty="0">
              <a:solidFill>
                <a:schemeClr val="bg1"/>
              </a:solidFill>
            </a:endParaRPr>
          </a:p>
        </p:txBody>
      </p:sp>
    </p:spTree>
    <p:extLst>
      <p:ext uri="{BB962C8B-B14F-4D97-AF65-F5344CB8AC3E}">
        <p14:creationId xmlns:p14="http://schemas.microsoft.com/office/powerpoint/2010/main" val="141606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4AE2D-F846-D8F3-23F1-B7A4185EA5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BEB923-BB60-8864-2DD1-D397B709B7B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57382-B8F3-7AD7-62D2-36BFC4EFCE5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Market Efficiency?</a:t>
            </a:r>
          </a:p>
        </p:txBody>
      </p:sp>
      <p:sp>
        <p:nvSpPr>
          <p:cNvPr id="5" name="Rectangle 4">
            <a:extLst>
              <a:ext uri="{FF2B5EF4-FFF2-40B4-BE49-F238E27FC236}">
                <a16:creationId xmlns:a16="http://schemas.microsoft.com/office/drawing/2014/main" id="{231C3DE7-A60A-43F5-3956-EDBCA51C280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2667230-427A-FCE0-CACA-593FD8C61F0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FEC8CE2-19E7-7509-FDD0-F67912B5CDD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41</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64F5CDD1-4059-9F10-E167-473478BB13ED}"/>
              </a:ext>
            </a:extLst>
          </p:cNvPr>
          <p:cNvSpPr>
            <a:spLocks noGrp="1"/>
          </p:cNvSpPr>
          <p:nvPr>
            <p:ph idx="1"/>
          </p:nvPr>
        </p:nvSpPr>
        <p:spPr>
          <a:xfrm>
            <a:off x="541771" y="1300900"/>
            <a:ext cx="11105283" cy="5081046"/>
          </a:xfrm>
        </p:spPr>
        <p:txBody>
          <a:bodyPr>
            <a:normAutofit/>
          </a:bodyPr>
          <a:lstStyle/>
          <a:p>
            <a:pPr>
              <a:spcBef>
                <a:spcPts val="576"/>
              </a:spcBef>
              <a:defRPr sz="2000">
                <a:solidFill>
                  <a:srgbClr val="000000"/>
                </a:solidFill>
                <a:latin typeface="Garamond"/>
              </a:defRPr>
            </a:pPr>
            <a:r>
              <a:rPr lang="en-US" altLang="zh-TW" sz="2400" dirty="0"/>
              <a:t>We found that the forces of supply and demand push the market toward an efficient outcome, without external intervention.</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However, this conclusion rests on two assumptions:</a:t>
            </a:r>
          </a:p>
          <a:p>
            <a:pPr lvl="1">
              <a:spcBef>
                <a:spcPts val="576"/>
              </a:spcBef>
              <a:defRPr sz="2000">
                <a:solidFill>
                  <a:srgbClr val="000000"/>
                </a:solidFill>
                <a:latin typeface="Garamond"/>
              </a:defRPr>
            </a:pPr>
            <a:r>
              <a:rPr lang="en-US" altLang="zh-TW" sz="2000" dirty="0"/>
              <a:t>Markets are perfectly competitive.</a:t>
            </a:r>
          </a:p>
          <a:p>
            <a:pPr lvl="1">
              <a:spcBef>
                <a:spcPts val="576"/>
              </a:spcBef>
              <a:defRPr sz="2000">
                <a:solidFill>
                  <a:srgbClr val="000000"/>
                </a:solidFill>
                <a:latin typeface="Garamond"/>
              </a:defRPr>
            </a:pPr>
            <a:r>
              <a:rPr lang="en-US" altLang="zh-TW" sz="2000" dirty="0"/>
              <a:t>Market outcomes matter only to those directly participating in the market.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the real world, some producers wield market power, giving them influence over prices.</a:t>
            </a:r>
          </a:p>
          <a:p>
            <a:pPr lvl="1">
              <a:spcBef>
                <a:spcPts val="576"/>
              </a:spcBef>
              <a:defRPr sz="2000">
                <a:solidFill>
                  <a:srgbClr val="000000"/>
                </a:solidFill>
                <a:latin typeface="Garamond"/>
              </a:defRPr>
            </a:pPr>
            <a:r>
              <a:rPr lang="en-US" altLang="zh-TW" sz="2000" dirty="0"/>
              <a:t>e.g. OPEC as a bloc can exert considerable power over the price of petroleum.</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the real world, some activities generate externalities, where market transactions affect bystanders.</a:t>
            </a:r>
          </a:p>
          <a:p>
            <a:pPr lvl="1">
              <a:spcBef>
                <a:spcPts val="576"/>
              </a:spcBef>
              <a:defRPr sz="2000">
                <a:solidFill>
                  <a:srgbClr val="000000"/>
                </a:solidFill>
                <a:latin typeface="Garamond"/>
              </a:defRPr>
            </a:pPr>
            <a:r>
              <a:rPr lang="en-US" altLang="zh-TW" sz="2000" dirty="0"/>
              <a:t>e.g. Burning coal for energy causes air pollution, which impacts nearby residents.</a:t>
            </a:r>
          </a:p>
        </p:txBody>
      </p:sp>
    </p:spTree>
    <p:extLst>
      <p:ext uri="{BB962C8B-B14F-4D97-AF65-F5344CB8AC3E}">
        <p14:creationId xmlns:p14="http://schemas.microsoft.com/office/powerpoint/2010/main" val="27969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A95FE-683E-EF95-27BA-BBB3FCBE30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D12C0A-A9AD-B790-BFDE-A99956CE3F8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F3875-488A-F848-4E9B-5A73986CEC9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Market Failure</a:t>
            </a:r>
          </a:p>
        </p:txBody>
      </p:sp>
      <p:sp>
        <p:nvSpPr>
          <p:cNvPr id="5" name="Rectangle 4">
            <a:extLst>
              <a:ext uri="{FF2B5EF4-FFF2-40B4-BE49-F238E27FC236}">
                <a16:creationId xmlns:a16="http://schemas.microsoft.com/office/drawing/2014/main" id="{F5FAC9A8-A54B-11CB-A749-2253B21E3E1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AF7F698-B80D-2B03-3005-A5F3490B61C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A09FDAE-ED31-AD73-915C-CE4A24BCC2A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07AC14CF-FA86-FB4F-0917-F28D94FAD211}"/>
              </a:ext>
            </a:extLst>
          </p:cNvPr>
          <p:cNvSpPr>
            <a:spLocks noGrp="1"/>
          </p:cNvSpPr>
          <p:nvPr>
            <p:ph idx="1"/>
          </p:nvPr>
        </p:nvSpPr>
        <p:spPr>
          <a:xfrm>
            <a:off x="541771" y="1300900"/>
            <a:ext cx="11105283" cy="5081046"/>
          </a:xfrm>
        </p:spPr>
        <p:txBody>
          <a:bodyPr>
            <a:normAutofit/>
          </a:bodyPr>
          <a:lstStyle/>
          <a:p>
            <a:pPr>
              <a:spcBef>
                <a:spcPts val="576"/>
              </a:spcBef>
              <a:defRPr sz="2000">
                <a:solidFill>
                  <a:srgbClr val="000000"/>
                </a:solidFill>
                <a:latin typeface="Garamond"/>
              </a:defRPr>
            </a:pPr>
            <a:r>
              <a:rPr lang="en-US" altLang="zh-TW" sz="2400" dirty="0"/>
              <a:t>Market failures occur when unregulated markets are unable to allocate resources efficiently.</a:t>
            </a:r>
          </a:p>
          <a:p>
            <a:pPr lvl="1">
              <a:spcBef>
                <a:spcPts val="576"/>
              </a:spcBef>
              <a:defRPr sz="2000">
                <a:solidFill>
                  <a:srgbClr val="000000"/>
                </a:solidFill>
                <a:latin typeface="Garamond"/>
              </a:defRPr>
            </a:pPr>
            <a:r>
              <a:rPr lang="en-US" altLang="zh-TW" sz="2000" dirty="0"/>
              <a:t>Market power and externalities are common examples of market failures in the real world.</a:t>
            </a:r>
          </a:p>
          <a:p>
            <a:pPr lvl="1">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When market failures arise, public policy has the potential to improve economic efficiency.</a:t>
            </a:r>
            <a:endParaRPr lang="en-US" altLang="zh-TW" sz="12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We return to this concept of market failures in the </a:t>
            </a:r>
            <a:r>
              <a:rPr lang="en-US" altLang="zh-TW" sz="2400"/>
              <a:t>following chapters.</a:t>
            </a:r>
            <a:endParaRPr lang="en-US" altLang="zh-TW" sz="2400" dirty="0"/>
          </a:p>
        </p:txBody>
      </p:sp>
    </p:spTree>
    <p:extLst>
      <p:ext uri="{BB962C8B-B14F-4D97-AF65-F5344CB8AC3E}">
        <p14:creationId xmlns:p14="http://schemas.microsoft.com/office/powerpoint/2010/main" val="164747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D0C75DC6-1171-9BA5-FC5C-0398C11914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EB1EB6-D83A-57E9-146E-650ABFCA2773}"/>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Recap of Chapter 7</a:t>
            </a:r>
            <a:endParaRPr sz="4000" dirty="0">
              <a:solidFill>
                <a:schemeClr val="bg1"/>
              </a:solidFill>
            </a:endParaRPr>
          </a:p>
        </p:txBody>
      </p:sp>
    </p:spTree>
    <p:extLst>
      <p:ext uri="{BB962C8B-B14F-4D97-AF65-F5344CB8AC3E}">
        <p14:creationId xmlns:p14="http://schemas.microsoft.com/office/powerpoint/2010/main" val="1904990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F9591-C524-EA4B-D0F6-519365BC86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4158F-174C-DECE-2238-21BD22425FD8}"/>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Consumer Surplus:</a:t>
            </a:r>
          </a:p>
          <a:p>
            <a:pPr lvl="1">
              <a:defRPr sz="2000">
                <a:solidFill>
                  <a:srgbClr val="000000"/>
                </a:solidFill>
                <a:latin typeface="Garamond"/>
              </a:defRPr>
            </a:pPr>
            <a:r>
              <a:rPr lang="en-US" altLang="zh-TW" sz="2000" dirty="0"/>
              <a:t>The buyer’s willingness to pay minus the amount actually paid.</a:t>
            </a:r>
          </a:p>
          <a:p>
            <a:pPr lvl="1">
              <a:defRPr sz="2000">
                <a:solidFill>
                  <a:srgbClr val="000000"/>
                </a:solidFill>
                <a:latin typeface="Garamond"/>
              </a:defRPr>
            </a:pPr>
            <a:r>
              <a:rPr lang="en-US" altLang="zh-TW" sz="2000" dirty="0"/>
              <a:t>A measure of the benefit buyers receive from participating in a market.</a:t>
            </a:r>
          </a:p>
          <a:p>
            <a:pPr lvl="1">
              <a:defRPr sz="2000">
                <a:solidFill>
                  <a:srgbClr val="000000"/>
                </a:solidFill>
                <a:latin typeface="Garamond"/>
              </a:defRPr>
            </a:pPr>
            <a:r>
              <a:rPr lang="en-US" altLang="zh-TW" sz="2000" dirty="0"/>
              <a:t>Represented by the area above P and below 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Producer Surplus:</a:t>
            </a:r>
          </a:p>
          <a:p>
            <a:pPr lvl="1">
              <a:defRPr sz="2000">
                <a:solidFill>
                  <a:srgbClr val="000000"/>
                </a:solidFill>
                <a:latin typeface="Garamond"/>
              </a:defRPr>
            </a:pPr>
            <a:r>
              <a:rPr lang="en-US" altLang="zh-TW" sz="2000" dirty="0"/>
              <a:t>The price sellers receive minus their willingness to sell (cost of production).</a:t>
            </a:r>
          </a:p>
          <a:p>
            <a:pPr lvl="1">
              <a:defRPr sz="2000">
                <a:solidFill>
                  <a:srgbClr val="000000"/>
                </a:solidFill>
                <a:latin typeface="Garamond"/>
              </a:defRPr>
            </a:pPr>
            <a:r>
              <a:rPr lang="en-US" altLang="zh-TW" sz="2000" dirty="0"/>
              <a:t>A measure of the benefit sellers receive from participating in a market.</a:t>
            </a:r>
          </a:p>
          <a:p>
            <a:pPr lvl="1">
              <a:defRPr sz="2000">
                <a:solidFill>
                  <a:srgbClr val="000000"/>
                </a:solidFill>
                <a:latin typeface="Garamond"/>
              </a:defRPr>
            </a:pPr>
            <a:r>
              <a:rPr lang="en-US" altLang="zh-TW" sz="2000" dirty="0"/>
              <a:t>Represented by the area above S and below P.</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Total Surplus:</a:t>
            </a:r>
          </a:p>
          <a:p>
            <a:pPr lvl="1">
              <a:defRPr sz="2000">
                <a:solidFill>
                  <a:srgbClr val="000000"/>
                </a:solidFill>
                <a:latin typeface="Garamond"/>
              </a:defRPr>
            </a:pPr>
            <a:r>
              <a:rPr lang="en-US" altLang="zh-TW" sz="2000" dirty="0"/>
              <a:t>The sum of consumer surplus and producer surplus.</a:t>
            </a:r>
          </a:p>
          <a:p>
            <a:pPr lvl="1">
              <a:defRPr sz="2000">
                <a:solidFill>
                  <a:srgbClr val="000000"/>
                </a:solidFill>
                <a:latin typeface="Garamond"/>
              </a:defRPr>
            </a:pPr>
            <a:r>
              <a:rPr lang="en-US" altLang="zh-TW" sz="2000" dirty="0"/>
              <a:t>An allocation of resources that maximizes total surplus is said to be efficient.</a:t>
            </a:r>
          </a:p>
        </p:txBody>
      </p:sp>
      <p:sp>
        <p:nvSpPr>
          <p:cNvPr id="4" name="Rectangle 3">
            <a:extLst>
              <a:ext uri="{FF2B5EF4-FFF2-40B4-BE49-F238E27FC236}">
                <a16:creationId xmlns:a16="http://schemas.microsoft.com/office/drawing/2014/main" id="{A5C9CF70-A65D-B843-4AEB-8B7692201B9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0E2B3-3228-C754-73A2-6349DBFD68E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50B003BA-74C8-03D4-28C2-F2AD1532AE8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78CE243-F385-3907-7CB6-7F2C0BEA801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9DA5AC3-B79F-D41E-98BD-BFF76C73130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6565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B1EA1-DA14-D000-FC54-D8F8EE172F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58C6F-7BA1-05ED-8DF8-4523E6B1ECA2}"/>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The Efficiency of Markets</a:t>
            </a:r>
            <a:endParaRPr lang="en-US" altLang="zh-TW" sz="2000" dirty="0"/>
          </a:p>
          <a:p>
            <a:pPr lvl="1">
              <a:defRPr sz="2000">
                <a:solidFill>
                  <a:srgbClr val="000000"/>
                </a:solidFill>
                <a:latin typeface="Garamond"/>
              </a:defRPr>
            </a:pPr>
            <a:r>
              <a:rPr lang="en-US" altLang="zh-TW" sz="2000" dirty="0"/>
              <a:t>The invisible hand of the market leads buyers and sellers in competitive markets to allocate resources efficiently.</a:t>
            </a:r>
          </a:p>
          <a:p>
            <a:pPr lvl="1">
              <a:defRPr sz="2000">
                <a:solidFill>
                  <a:srgbClr val="000000"/>
                </a:solidFill>
                <a:latin typeface="Garamond"/>
              </a:defRPr>
            </a:pPr>
            <a:r>
              <a:rPr lang="en-US" altLang="zh-TW" sz="2000" dirty="0"/>
              <a:t>Policymakers concerned with efficiency can therefore rely on market mechanisms.</a:t>
            </a:r>
          </a:p>
          <a:p>
            <a:pPr lvl="1">
              <a:defRPr sz="2000">
                <a:solidFill>
                  <a:srgbClr val="000000"/>
                </a:solidFill>
                <a:latin typeface="Garamond"/>
              </a:defRPr>
            </a:pPr>
            <a:r>
              <a:rPr lang="en-US" altLang="zh-TW" sz="2000" dirty="0"/>
              <a:t>However, policymakers may also care about equality, which the market does not guarantee.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Market Failure</a:t>
            </a:r>
          </a:p>
          <a:p>
            <a:pPr lvl="1">
              <a:defRPr sz="2000">
                <a:solidFill>
                  <a:srgbClr val="000000"/>
                </a:solidFill>
                <a:latin typeface="Garamond"/>
              </a:defRPr>
            </a:pPr>
            <a:r>
              <a:rPr lang="en-US" altLang="zh-TW" sz="2000" dirty="0"/>
              <a:t>Markets fail to allocate resources efficiently when the assumptions of perfect competition do not hold.</a:t>
            </a:r>
          </a:p>
          <a:p>
            <a:pPr lvl="1">
              <a:defRPr sz="2000">
                <a:solidFill>
                  <a:srgbClr val="000000"/>
                </a:solidFill>
                <a:latin typeface="Garamond"/>
              </a:defRPr>
            </a:pPr>
            <a:r>
              <a:rPr lang="en-US" altLang="zh-TW" sz="2000" dirty="0"/>
              <a:t>In the presence of such failures, external intervention may help restore efficiency.</a:t>
            </a:r>
          </a:p>
          <a:p>
            <a:pPr lvl="1">
              <a:defRPr sz="2000">
                <a:solidFill>
                  <a:srgbClr val="000000"/>
                </a:solidFill>
                <a:latin typeface="Garamond"/>
              </a:defRPr>
            </a:pPr>
            <a:endParaRPr lang="en-US" altLang="zh-TW" sz="2000" dirty="0"/>
          </a:p>
          <a:p>
            <a:pPr lvl="1">
              <a:defRPr sz="2000">
                <a:solidFill>
                  <a:srgbClr val="000000"/>
                </a:solidFill>
                <a:latin typeface="Garamond"/>
              </a:defRPr>
            </a:pPr>
            <a:endParaRPr lang="en-US" altLang="zh-TW" sz="2000" dirty="0"/>
          </a:p>
        </p:txBody>
      </p:sp>
      <p:sp>
        <p:nvSpPr>
          <p:cNvPr id="4" name="Rectangle 3">
            <a:extLst>
              <a:ext uri="{FF2B5EF4-FFF2-40B4-BE49-F238E27FC236}">
                <a16:creationId xmlns:a16="http://schemas.microsoft.com/office/drawing/2014/main" id="{9B06526F-3EED-30AE-3336-3E8E7EC6914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2E74D-8CD5-AA06-22BE-DEEC5D66C65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A1B08589-8825-385C-9554-8FA5C61E983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26EBCFD-35E9-A0DC-7855-9CCC1A80865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FC89517-0CD9-30E5-447E-5A723A66047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45</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905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0558-DBF9-0510-97F0-86CDEDBD345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857074-4CC3-A92A-7E5D-F3B2DBAF023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6CB19-2973-327E-2F41-8238BC1E456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Consumer Surplus</a:t>
            </a:r>
          </a:p>
        </p:txBody>
      </p:sp>
      <p:sp>
        <p:nvSpPr>
          <p:cNvPr id="5" name="Rectangle 4">
            <a:extLst>
              <a:ext uri="{FF2B5EF4-FFF2-40B4-BE49-F238E27FC236}">
                <a16:creationId xmlns:a16="http://schemas.microsoft.com/office/drawing/2014/main" id="{3C571D73-5F60-3A20-19DE-6F9319D52A1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878D25F-E362-D042-FF93-33352967AA0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AB9ADF2-91AA-9635-0FA4-4FA41637808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24D86DFF-B55C-ACD5-D4D5-1FCA2BBDEE96}"/>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A consumer’s </a:t>
            </a:r>
            <a:r>
              <a:rPr lang="en-US" altLang="zh-TW" sz="2400" b="1" dirty="0"/>
              <a:t>Willingness to Pay </a:t>
            </a:r>
            <a:r>
              <a:rPr lang="en-US" altLang="zh-TW" sz="2400" dirty="0"/>
              <a:t>(WTP) is the maximum amount that a buyer will pay for a good or service.</a:t>
            </a:r>
          </a:p>
          <a:p>
            <a:pPr lvl="1">
              <a:spcBef>
                <a:spcPts val="576"/>
              </a:spcBef>
              <a:defRPr sz="2000">
                <a:solidFill>
                  <a:srgbClr val="000000"/>
                </a:solidFill>
                <a:latin typeface="Garamond"/>
              </a:defRPr>
            </a:pPr>
            <a:r>
              <a:rPr lang="en-US" altLang="zh-TW" sz="2000" dirty="0"/>
              <a:t>A measure of how much the buyer values the good.</a:t>
            </a:r>
          </a:p>
          <a:p>
            <a:pPr lvl="1">
              <a:spcBef>
                <a:spcPts val="576"/>
              </a:spcBef>
              <a:defRPr sz="2000">
                <a:solidFill>
                  <a:srgbClr val="000000"/>
                </a:solidFill>
                <a:latin typeface="Garamond"/>
              </a:defRPr>
            </a:pPr>
            <a:r>
              <a:rPr lang="en-US" altLang="zh-TW" sz="2000" dirty="0"/>
              <a:t>If the market’s price is below a consumer’s WTP, the buyer would gladly purchase the good.</a:t>
            </a:r>
          </a:p>
          <a:p>
            <a:pPr lvl="1">
              <a:spcBef>
                <a:spcPts val="576"/>
              </a:spcBef>
              <a:defRPr sz="2000">
                <a:solidFill>
                  <a:srgbClr val="000000"/>
                </a:solidFill>
                <a:latin typeface="Garamond"/>
              </a:defRPr>
            </a:pPr>
            <a:r>
              <a:rPr lang="en-US" altLang="zh-TW" sz="2000" dirty="0"/>
              <a:t>If the market’s price is above a consumer’s WTP, they would not purchase the good.</a:t>
            </a:r>
          </a:p>
          <a:p>
            <a:pPr lvl="1">
              <a:spcBef>
                <a:spcPts val="576"/>
              </a:spcBef>
              <a:defRPr sz="2000">
                <a:solidFill>
                  <a:srgbClr val="000000"/>
                </a:solidFill>
                <a:latin typeface="Garamond"/>
              </a:defRPr>
            </a:pPr>
            <a:r>
              <a:rPr lang="en-US" altLang="zh-TW" sz="2000" dirty="0"/>
              <a:t>If the market’s price is just at a consumer’s WTP, they would be indifferent about buying the good.</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a:t>
            </a:r>
            <a:r>
              <a:rPr lang="en-US" altLang="zh-TW" sz="2400" b="1" dirty="0"/>
              <a:t>Consumer Surplus</a:t>
            </a:r>
            <a:r>
              <a:rPr lang="en-US" altLang="zh-TW" sz="2400" dirty="0"/>
              <a:t> (CS) is the amount a buyer is willing to pay for a good minus the amount the buyer actually pays for it.</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1">
              <a:spcBef>
                <a:spcPts val="576"/>
              </a:spcBef>
              <a:defRPr sz="2000">
                <a:solidFill>
                  <a:srgbClr val="000000"/>
                </a:solidFill>
                <a:latin typeface="Garamond"/>
              </a:defRPr>
            </a:pPr>
            <a:r>
              <a:rPr lang="en-US" altLang="zh-TW" sz="2000" dirty="0"/>
              <a:t>This is a monetary measure of the benefits buyers receive from participating in a market.</a:t>
            </a:r>
          </a:p>
        </p:txBody>
      </p:sp>
      <p:sp>
        <p:nvSpPr>
          <p:cNvPr id="8" name="Rectangle: Rounded Corners 7">
            <a:extLst>
              <a:ext uri="{FF2B5EF4-FFF2-40B4-BE49-F238E27FC236}">
                <a16:creationId xmlns:a16="http://schemas.microsoft.com/office/drawing/2014/main" id="{1EF87E81-A7CC-7E27-F60D-CC41C4AE72A6}"/>
              </a:ext>
            </a:extLst>
          </p:cNvPr>
          <p:cNvSpPr/>
          <p:nvPr/>
        </p:nvSpPr>
        <p:spPr>
          <a:xfrm>
            <a:off x="914400" y="4743450"/>
            <a:ext cx="10275454" cy="738378"/>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Garamond"/>
                <a:ea typeface="+mj-ea"/>
                <a:cs typeface="+mj-cs"/>
              </a:rPr>
              <a:t>Consumer Surplus = Willingness to Pay – Price</a:t>
            </a:r>
          </a:p>
        </p:txBody>
      </p:sp>
    </p:spTree>
    <p:extLst>
      <p:ext uri="{BB962C8B-B14F-4D97-AF65-F5344CB8AC3E}">
        <p14:creationId xmlns:p14="http://schemas.microsoft.com/office/powerpoint/2010/main" val="15270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F525C-9FF0-1664-9417-4856D02C829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04478A-FBAA-426A-8FA2-D5F24B2C88A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9A1F6-3A9D-676A-405F-9D69B7A765F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Consumer Surplus: An Example</a:t>
            </a:r>
          </a:p>
        </p:txBody>
      </p:sp>
      <p:sp>
        <p:nvSpPr>
          <p:cNvPr id="5" name="Rectangle 4">
            <a:extLst>
              <a:ext uri="{FF2B5EF4-FFF2-40B4-BE49-F238E27FC236}">
                <a16:creationId xmlns:a16="http://schemas.microsoft.com/office/drawing/2014/main" id="{00B664DA-03E4-80BE-6CD1-265E760040A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071700A-0740-121B-7D0F-218D8A340D71}"/>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9EF26FF-7B84-8BC3-0435-A30647CD50A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2623FE9-8451-CABD-949B-B17BB2104128}"/>
              </a:ext>
            </a:extLst>
          </p:cNvPr>
          <p:cNvSpPr>
            <a:spLocks noGrp="1"/>
          </p:cNvSpPr>
          <p:nvPr>
            <p:ph idx="1"/>
          </p:nvPr>
        </p:nvSpPr>
        <p:spPr>
          <a:xfrm>
            <a:off x="457199" y="1300900"/>
            <a:ext cx="11189855" cy="5557100"/>
          </a:xfrm>
        </p:spPr>
        <p:txBody>
          <a:bodyPr>
            <a:normAutofit/>
          </a:bodyPr>
          <a:lstStyle/>
          <a:p>
            <a:pPr>
              <a:spcBef>
                <a:spcPts val="576"/>
              </a:spcBef>
              <a:defRPr sz="2000">
                <a:solidFill>
                  <a:srgbClr val="000000"/>
                </a:solidFill>
                <a:latin typeface="Garamond"/>
              </a:defRPr>
            </a:pPr>
            <a:r>
              <a:rPr lang="en-US" altLang="zh-TW" sz="2400" dirty="0"/>
              <a:t>Suppose that a few copies of a rare dictionary are up for sale, and there are four interested parties: Winston, Julia, O’Brien, and Charrington.</a:t>
            </a:r>
          </a:p>
          <a:p>
            <a:pPr lvl="3">
              <a:spcBef>
                <a:spcPts val="576"/>
              </a:spcBef>
              <a:defRPr sz="2000">
                <a:solidFill>
                  <a:srgbClr val="000000"/>
                </a:solidFill>
                <a:latin typeface="Garamond"/>
              </a:defRPr>
            </a:pPr>
            <a:endParaRPr lang="en-US" altLang="zh-TW" sz="12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r>
              <a:rPr lang="en-US" altLang="zh-TW" sz="2400" dirty="0"/>
              <a:t>If the price of the dictionary is set at $700:</a:t>
            </a:r>
          </a:p>
          <a:p>
            <a:pPr lvl="1">
              <a:spcBef>
                <a:spcPts val="576"/>
              </a:spcBef>
              <a:defRPr sz="2000">
                <a:solidFill>
                  <a:srgbClr val="000000"/>
                </a:solidFill>
                <a:latin typeface="Garamond"/>
              </a:defRPr>
            </a:pPr>
            <a:r>
              <a:rPr lang="en-US" altLang="zh-TW" sz="2000" dirty="0"/>
              <a:t>Winston and Julia would each purchase one copy.</a:t>
            </a:r>
          </a:p>
          <a:p>
            <a:pPr lvl="1">
              <a:spcBef>
                <a:spcPts val="576"/>
              </a:spcBef>
              <a:defRPr sz="2000">
                <a:solidFill>
                  <a:srgbClr val="000000"/>
                </a:solidFill>
                <a:latin typeface="Garamond"/>
              </a:defRPr>
            </a:pPr>
            <a:r>
              <a:rPr lang="en-US" altLang="zh-TW" sz="2000" dirty="0"/>
              <a:t>Winston’s consumer surplus would be $300.</a:t>
            </a:r>
          </a:p>
          <a:p>
            <a:pPr lvl="1">
              <a:spcBef>
                <a:spcPts val="576"/>
              </a:spcBef>
              <a:defRPr sz="2000">
                <a:solidFill>
                  <a:srgbClr val="000000"/>
                </a:solidFill>
                <a:latin typeface="Garamond"/>
              </a:defRPr>
            </a:pPr>
            <a:r>
              <a:rPr lang="en-US" altLang="zh-TW" sz="2000" dirty="0"/>
              <a:t>Julia’s consumer surplus would be $100.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How does this relate to demand and supply?</a:t>
            </a:r>
          </a:p>
        </p:txBody>
      </p:sp>
      <p:graphicFrame>
        <p:nvGraphicFramePr>
          <p:cNvPr id="8" name="Table 7">
            <a:extLst>
              <a:ext uri="{FF2B5EF4-FFF2-40B4-BE49-F238E27FC236}">
                <a16:creationId xmlns:a16="http://schemas.microsoft.com/office/drawing/2014/main" id="{11CF7B4B-DB92-CCF8-C47D-BBD543C8918E}"/>
              </a:ext>
            </a:extLst>
          </p:cNvPr>
          <p:cNvGraphicFramePr>
            <a:graphicFrameLocks noGrp="1"/>
          </p:cNvGraphicFramePr>
          <p:nvPr>
            <p:extLst>
              <p:ext uri="{D42A27DB-BD31-4B8C-83A1-F6EECF244321}">
                <p14:modId xmlns:p14="http://schemas.microsoft.com/office/powerpoint/2010/main" val="3665137245"/>
              </p:ext>
            </p:extLst>
          </p:nvPr>
        </p:nvGraphicFramePr>
        <p:xfrm>
          <a:off x="2031469" y="2114639"/>
          <a:ext cx="8125884" cy="1854200"/>
        </p:xfrm>
        <a:graphic>
          <a:graphicData uri="http://schemas.openxmlformats.org/drawingml/2006/table">
            <a:tbl>
              <a:tblPr firstRow="1" bandRow="1">
                <a:tableStyleId>{5C22544A-7EE6-4342-B048-85BDC9FD1C3A}</a:tableStyleId>
              </a:tblPr>
              <a:tblGrid>
                <a:gridCol w="4062942">
                  <a:extLst>
                    <a:ext uri="{9D8B030D-6E8A-4147-A177-3AD203B41FA5}">
                      <a16:colId xmlns:a16="http://schemas.microsoft.com/office/drawing/2014/main" val="880846657"/>
                    </a:ext>
                  </a:extLst>
                </a:gridCol>
                <a:gridCol w="4062942">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Name</a:t>
                      </a:r>
                    </a:p>
                  </a:txBody>
                  <a:tcPr>
                    <a:solidFill>
                      <a:srgbClr val="77122C"/>
                    </a:solidFill>
                  </a:tcPr>
                </a:tc>
                <a:tc>
                  <a:txBody>
                    <a:bodyPr/>
                    <a:lstStyle/>
                    <a:p>
                      <a:r>
                        <a:rPr lang="en-US" dirty="0">
                          <a:latin typeface="Garamond" panose="02020404030301010803" pitchFamily="18" charset="0"/>
                        </a:rPr>
                        <a:t>Willingness to Pay</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Winston</a:t>
                      </a:r>
                    </a:p>
                  </a:txBody>
                  <a:tcPr/>
                </a:tc>
                <a:tc>
                  <a:txBody>
                    <a:bodyPr/>
                    <a:lstStyle/>
                    <a:p>
                      <a:r>
                        <a:rPr lang="en-US" dirty="0">
                          <a:latin typeface="Garamond" panose="02020404030301010803" pitchFamily="18" charset="0"/>
                        </a:rPr>
                        <a:t>$1,000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Julia</a:t>
                      </a:r>
                    </a:p>
                  </a:txBody>
                  <a:tcPr/>
                </a:tc>
                <a:tc>
                  <a:txBody>
                    <a:bodyPr/>
                    <a:lstStyle/>
                    <a:p>
                      <a:r>
                        <a:rPr lang="en-US" dirty="0">
                          <a:latin typeface="Garamond" panose="02020404030301010803" pitchFamily="18" charset="0"/>
                        </a:rPr>
                        <a:t>$800</a:t>
                      </a:r>
                    </a:p>
                  </a:txBody>
                  <a:tcPr/>
                </a:tc>
                <a:extLst>
                  <a:ext uri="{0D108BD9-81ED-4DB2-BD59-A6C34878D82A}">
                    <a16:rowId xmlns:a16="http://schemas.microsoft.com/office/drawing/2014/main" val="1073458744"/>
                  </a:ext>
                </a:extLst>
              </a:tr>
              <a:tr h="370840">
                <a:tc>
                  <a:txBody>
                    <a:bodyPr/>
                    <a:lstStyle/>
                    <a:p>
                      <a:r>
                        <a:rPr lang="en-US" dirty="0">
                          <a:latin typeface="Garamond" panose="02020404030301010803" pitchFamily="18" charset="0"/>
                        </a:rPr>
                        <a:t>O’Brien</a:t>
                      </a:r>
                    </a:p>
                  </a:txBody>
                  <a:tcPr/>
                </a:tc>
                <a:tc>
                  <a:txBody>
                    <a:bodyPr/>
                    <a:lstStyle/>
                    <a:p>
                      <a:r>
                        <a:rPr lang="en-US" dirty="0">
                          <a:latin typeface="Garamond" panose="02020404030301010803" pitchFamily="18" charset="0"/>
                        </a:rPr>
                        <a:t>$500</a:t>
                      </a:r>
                    </a:p>
                  </a:txBody>
                  <a:tcPr/>
                </a:tc>
                <a:extLst>
                  <a:ext uri="{0D108BD9-81ED-4DB2-BD59-A6C34878D82A}">
                    <a16:rowId xmlns:a16="http://schemas.microsoft.com/office/drawing/2014/main" val="2037339122"/>
                  </a:ext>
                </a:extLst>
              </a:tr>
              <a:tr h="370840">
                <a:tc>
                  <a:txBody>
                    <a:bodyPr/>
                    <a:lstStyle/>
                    <a:p>
                      <a:r>
                        <a:rPr lang="en-US" dirty="0">
                          <a:latin typeface="Garamond" panose="02020404030301010803" pitchFamily="18" charset="0"/>
                        </a:rPr>
                        <a:t>Charrington</a:t>
                      </a:r>
                    </a:p>
                  </a:txBody>
                  <a:tcPr/>
                </a:tc>
                <a:tc>
                  <a:txBody>
                    <a:bodyPr/>
                    <a:lstStyle/>
                    <a:p>
                      <a:r>
                        <a:rPr lang="en-US" dirty="0">
                          <a:latin typeface="Garamond" panose="02020404030301010803" pitchFamily="18" charset="0"/>
                        </a:rPr>
                        <a:t>$100</a:t>
                      </a:r>
                    </a:p>
                  </a:txBody>
                  <a:tcPr/>
                </a:tc>
                <a:extLst>
                  <a:ext uri="{0D108BD9-81ED-4DB2-BD59-A6C34878D82A}">
                    <a16:rowId xmlns:a16="http://schemas.microsoft.com/office/drawing/2014/main" val="3604178459"/>
                  </a:ext>
                </a:extLst>
              </a:tr>
            </a:tbl>
          </a:graphicData>
        </a:graphic>
      </p:graphicFrame>
    </p:spTree>
    <p:extLst>
      <p:ext uri="{BB962C8B-B14F-4D97-AF65-F5344CB8AC3E}">
        <p14:creationId xmlns:p14="http://schemas.microsoft.com/office/powerpoint/2010/main" val="204427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1B768-3849-7521-F3AA-BE7F9BF166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C206CF-D3B6-F13E-BAFC-30862B7521F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D8ADD-9F4F-DA8F-B3EA-BF5C5BC61D6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Willingness to Pay to Demand</a:t>
            </a:r>
          </a:p>
        </p:txBody>
      </p:sp>
      <p:sp>
        <p:nvSpPr>
          <p:cNvPr id="5" name="Rectangle 4">
            <a:extLst>
              <a:ext uri="{FF2B5EF4-FFF2-40B4-BE49-F238E27FC236}">
                <a16:creationId xmlns:a16="http://schemas.microsoft.com/office/drawing/2014/main" id="{F538EF2A-2019-1721-7FA2-4D6B051B320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F1A5A7E-81D7-0CCB-629C-5FCAB27FFBA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3CB29C7-0E8F-263C-09EE-FC73E28DCDE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F0041428-BDE4-7028-26CC-143E709AFA92}"/>
              </a:ext>
            </a:extLst>
          </p:cNvPr>
          <p:cNvSpPr>
            <a:spLocks noGrp="1"/>
          </p:cNvSpPr>
          <p:nvPr>
            <p:ph idx="1"/>
          </p:nvPr>
        </p:nvSpPr>
        <p:spPr>
          <a:xfrm>
            <a:off x="457199" y="1300900"/>
            <a:ext cx="11189855" cy="5557100"/>
          </a:xfrm>
        </p:spPr>
        <p:txBody>
          <a:bodyPr>
            <a:normAutofit/>
          </a:bodyPr>
          <a:lstStyle/>
          <a:p>
            <a:pPr>
              <a:spcBef>
                <a:spcPts val="576"/>
              </a:spcBef>
              <a:defRPr sz="2000">
                <a:solidFill>
                  <a:srgbClr val="000000"/>
                </a:solidFill>
                <a:latin typeface="Garamond"/>
              </a:defRPr>
            </a:pPr>
            <a:r>
              <a:rPr lang="en-US" altLang="zh-TW" sz="2400" dirty="0"/>
              <a:t>We can translate this willingness-to-pay table into a demand schedule:</a:t>
            </a:r>
            <a:endParaRPr lang="en-US" altLang="zh-TW" sz="1200" dirty="0"/>
          </a:p>
          <a:p>
            <a:pPr>
              <a:spcBef>
                <a:spcPts val="576"/>
              </a:spcBef>
              <a:defRPr sz="2000">
                <a:solidFill>
                  <a:srgbClr val="000000"/>
                </a:solidFill>
                <a:latin typeface="Garamond"/>
              </a:defRPr>
            </a:pPr>
            <a:endParaRPr lang="en-US" altLang="zh-TW" sz="28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r>
              <a:rPr lang="en-US" altLang="zh-TW" sz="2400" dirty="0"/>
              <a:t>The demand schedule, based on the consumers’ willingness to pay, would be:</a:t>
            </a:r>
          </a:p>
        </p:txBody>
      </p:sp>
      <p:graphicFrame>
        <p:nvGraphicFramePr>
          <p:cNvPr id="8" name="Table 7">
            <a:extLst>
              <a:ext uri="{FF2B5EF4-FFF2-40B4-BE49-F238E27FC236}">
                <a16:creationId xmlns:a16="http://schemas.microsoft.com/office/drawing/2014/main" id="{7F0FF07D-0C33-B8B4-57F1-45A60A37626C}"/>
              </a:ext>
            </a:extLst>
          </p:cNvPr>
          <p:cNvGraphicFramePr>
            <a:graphicFrameLocks noGrp="1"/>
          </p:cNvGraphicFramePr>
          <p:nvPr>
            <p:extLst>
              <p:ext uri="{D42A27DB-BD31-4B8C-83A1-F6EECF244321}">
                <p14:modId xmlns:p14="http://schemas.microsoft.com/office/powerpoint/2010/main" val="4175931501"/>
              </p:ext>
            </p:extLst>
          </p:nvPr>
        </p:nvGraphicFramePr>
        <p:xfrm>
          <a:off x="2031469" y="1733639"/>
          <a:ext cx="8125884" cy="1854200"/>
        </p:xfrm>
        <a:graphic>
          <a:graphicData uri="http://schemas.openxmlformats.org/drawingml/2006/table">
            <a:tbl>
              <a:tblPr firstRow="1" bandRow="1">
                <a:tableStyleId>{5C22544A-7EE6-4342-B048-85BDC9FD1C3A}</a:tableStyleId>
              </a:tblPr>
              <a:tblGrid>
                <a:gridCol w="4062942">
                  <a:extLst>
                    <a:ext uri="{9D8B030D-6E8A-4147-A177-3AD203B41FA5}">
                      <a16:colId xmlns:a16="http://schemas.microsoft.com/office/drawing/2014/main" val="880846657"/>
                    </a:ext>
                  </a:extLst>
                </a:gridCol>
                <a:gridCol w="4062942">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Name</a:t>
                      </a:r>
                    </a:p>
                  </a:txBody>
                  <a:tcPr>
                    <a:solidFill>
                      <a:srgbClr val="77122C"/>
                    </a:solidFill>
                  </a:tcPr>
                </a:tc>
                <a:tc>
                  <a:txBody>
                    <a:bodyPr/>
                    <a:lstStyle/>
                    <a:p>
                      <a:r>
                        <a:rPr lang="en-US" dirty="0">
                          <a:latin typeface="Garamond" panose="02020404030301010803" pitchFamily="18" charset="0"/>
                        </a:rPr>
                        <a:t>Willingness to Pay</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Winston</a:t>
                      </a:r>
                    </a:p>
                  </a:txBody>
                  <a:tcPr/>
                </a:tc>
                <a:tc>
                  <a:txBody>
                    <a:bodyPr/>
                    <a:lstStyle/>
                    <a:p>
                      <a:r>
                        <a:rPr lang="en-US" dirty="0">
                          <a:latin typeface="Garamond" panose="02020404030301010803" pitchFamily="18" charset="0"/>
                        </a:rPr>
                        <a:t>$1,000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Julia</a:t>
                      </a:r>
                    </a:p>
                  </a:txBody>
                  <a:tcPr/>
                </a:tc>
                <a:tc>
                  <a:txBody>
                    <a:bodyPr/>
                    <a:lstStyle/>
                    <a:p>
                      <a:r>
                        <a:rPr lang="en-US" dirty="0">
                          <a:latin typeface="Garamond" panose="02020404030301010803" pitchFamily="18" charset="0"/>
                        </a:rPr>
                        <a:t>$800</a:t>
                      </a:r>
                    </a:p>
                  </a:txBody>
                  <a:tcPr/>
                </a:tc>
                <a:extLst>
                  <a:ext uri="{0D108BD9-81ED-4DB2-BD59-A6C34878D82A}">
                    <a16:rowId xmlns:a16="http://schemas.microsoft.com/office/drawing/2014/main" val="1073458744"/>
                  </a:ext>
                </a:extLst>
              </a:tr>
              <a:tr h="370840">
                <a:tc>
                  <a:txBody>
                    <a:bodyPr/>
                    <a:lstStyle/>
                    <a:p>
                      <a:r>
                        <a:rPr lang="en-US" dirty="0">
                          <a:latin typeface="Garamond" panose="02020404030301010803" pitchFamily="18" charset="0"/>
                        </a:rPr>
                        <a:t>O’Brien</a:t>
                      </a:r>
                    </a:p>
                  </a:txBody>
                  <a:tcPr/>
                </a:tc>
                <a:tc>
                  <a:txBody>
                    <a:bodyPr/>
                    <a:lstStyle/>
                    <a:p>
                      <a:r>
                        <a:rPr lang="en-US" dirty="0">
                          <a:latin typeface="Garamond" panose="02020404030301010803" pitchFamily="18" charset="0"/>
                        </a:rPr>
                        <a:t>$500</a:t>
                      </a:r>
                    </a:p>
                  </a:txBody>
                  <a:tcPr/>
                </a:tc>
                <a:extLst>
                  <a:ext uri="{0D108BD9-81ED-4DB2-BD59-A6C34878D82A}">
                    <a16:rowId xmlns:a16="http://schemas.microsoft.com/office/drawing/2014/main" val="2037339122"/>
                  </a:ext>
                </a:extLst>
              </a:tr>
              <a:tr h="370840">
                <a:tc>
                  <a:txBody>
                    <a:bodyPr/>
                    <a:lstStyle/>
                    <a:p>
                      <a:r>
                        <a:rPr lang="en-US" dirty="0">
                          <a:latin typeface="Garamond" panose="02020404030301010803" pitchFamily="18" charset="0"/>
                        </a:rPr>
                        <a:t>Charrington</a:t>
                      </a:r>
                    </a:p>
                  </a:txBody>
                  <a:tcPr/>
                </a:tc>
                <a:tc>
                  <a:txBody>
                    <a:bodyPr/>
                    <a:lstStyle/>
                    <a:p>
                      <a:r>
                        <a:rPr lang="en-US" dirty="0">
                          <a:latin typeface="Garamond" panose="02020404030301010803" pitchFamily="18" charset="0"/>
                        </a:rPr>
                        <a:t>$100</a:t>
                      </a:r>
                    </a:p>
                  </a:txBody>
                  <a:tcPr/>
                </a:tc>
                <a:extLst>
                  <a:ext uri="{0D108BD9-81ED-4DB2-BD59-A6C34878D82A}">
                    <a16:rowId xmlns:a16="http://schemas.microsoft.com/office/drawing/2014/main" val="3604178459"/>
                  </a:ext>
                </a:extLst>
              </a:tr>
            </a:tbl>
          </a:graphicData>
        </a:graphic>
      </p:graphicFrame>
      <p:graphicFrame>
        <p:nvGraphicFramePr>
          <p:cNvPr id="9" name="Table 8">
            <a:extLst>
              <a:ext uri="{FF2B5EF4-FFF2-40B4-BE49-F238E27FC236}">
                <a16:creationId xmlns:a16="http://schemas.microsoft.com/office/drawing/2014/main" id="{3B9B958F-16C9-0072-B8DB-099CCB5AB885}"/>
              </a:ext>
            </a:extLst>
          </p:cNvPr>
          <p:cNvGraphicFramePr>
            <a:graphicFrameLocks noGrp="1"/>
          </p:cNvGraphicFramePr>
          <p:nvPr>
            <p:extLst>
              <p:ext uri="{D42A27DB-BD31-4B8C-83A1-F6EECF244321}">
                <p14:modId xmlns:p14="http://schemas.microsoft.com/office/powerpoint/2010/main" val="4228515647"/>
              </p:ext>
            </p:extLst>
          </p:nvPr>
        </p:nvGraphicFramePr>
        <p:xfrm>
          <a:off x="1989184" y="4043453"/>
          <a:ext cx="8125884" cy="2225040"/>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880846657"/>
                    </a:ext>
                  </a:extLst>
                </a:gridCol>
                <a:gridCol w="2708628">
                  <a:extLst>
                    <a:ext uri="{9D8B030D-6E8A-4147-A177-3AD203B41FA5}">
                      <a16:colId xmlns:a16="http://schemas.microsoft.com/office/drawing/2014/main" val="4236137262"/>
                    </a:ext>
                  </a:extLst>
                </a:gridCol>
                <a:gridCol w="2708628">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Purchasing Consumer</a:t>
                      </a:r>
                    </a:p>
                  </a:txBody>
                  <a:tcPr>
                    <a:solidFill>
                      <a:srgbClr val="77122C"/>
                    </a:solidFill>
                  </a:tcPr>
                </a:tc>
                <a:tc>
                  <a:txBody>
                    <a:bodyPr/>
                    <a:lstStyle/>
                    <a:p>
                      <a:r>
                        <a:rPr lang="en-US" dirty="0">
                          <a:latin typeface="Garamond" panose="02020404030301010803" pitchFamily="18" charset="0"/>
                        </a:rPr>
                        <a:t>Quantity Demanded</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Above $1,000</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$801 to $1,000</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10734587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$501 to $800</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$101 to $500</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3604178459"/>
                  </a:ext>
                </a:extLst>
              </a:tr>
              <a:tr h="370840">
                <a:tc>
                  <a:txBody>
                    <a:bodyPr/>
                    <a:lstStyle/>
                    <a:p>
                      <a:r>
                        <a:rPr lang="en-US" dirty="0">
                          <a:latin typeface="Garamond" panose="02020404030301010803" pitchFamily="18" charset="0"/>
                        </a:rPr>
                        <a:t>$100 or Below</a:t>
                      </a:r>
                    </a:p>
                  </a:txBody>
                  <a:tcPr/>
                </a:tc>
                <a:tc>
                  <a:txBody>
                    <a:bodyPr/>
                    <a:lstStyle/>
                    <a:p>
                      <a:endParaRPr lang="en-US" dirty="0">
                        <a:latin typeface="Garamond" panose="02020404030301010803" pitchFamily="18" charset="0"/>
                      </a:endParaRPr>
                    </a:p>
                  </a:txBody>
                  <a:tcPr/>
                </a:tc>
                <a:tc>
                  <a:txBody>
                    <a:bodyPr/>
                    <a:lstStyle/>
                    <a:p>
                      <a:endParaRPr lang="en-US" dirty="0">
                        <a:latin typeface="Garamond" panose="02020404030301010803" pitchFamily="18" charset="0"/>
                      </a:endParaRPr>
                    </a:p>
                  </a:txBody>
                  <a:tcPr/>
                </a:tc>
                <a:extLst>
                  <a:ext uri="{0D108BD9-81ED-4DB2-BD59-A6C34878D82A}">
                    <a16:rowId xmlns:a16="http://schemas.microsoft.com/office/drawing/2014/main" val="692997211"/>
                  </a:ext>
                </a:extLst>
              </a:tr>
            </a:tbl>
          </a:graphicData>
        </a:graphic>
      </p:graphicFrame>
      <p:graphicFrame>
        <p:nvGraphicFramePr>
          <p:cNvPr id="10" name="Table 9">
            <a:extLst>
              <a:ext uri="{FF2B5EF4-FFF2-40B4-BE49-F238E27FC236}">
                <a16:creationId xmlns:a16="http://schemas.microsoft.com/office/drawing/2014/main" id="{3A5B4921-3E26-BAEA-041B-9D5D848894C4}"/>
              </a:ext>
            </a:extLst>
          </p:cNvPr>
          <p:cNvGraphicFramePr>
            <a:graphicFrameLocks noGrp="1"/>
          </p:cNvGraphicFramePr>
          <p:nvPr>
            <p:extLst>
              <p:ext uri="{D42A27DB-BD31-4B8C-83A1-F6EECF244321}">
                <p14:modId xmlns:p14="http://schemas.microsoft.com/office/powerpoint/2010/main" val="718358529"/>
              </p:ext>
            </p:extLst>
          </p:nvPr>
        </p:nvGraphicFramePr>
        <p:xfrm>
          <a:off x="1989184" y="4043453"/>
          <a:ext cx="8125884" cy="2225040"/>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880846657"/>
                    </a:ext>
                  </a:extLst>
                </a:gridCol>
                <a:gridCol w="2708628">
                  <a:extLst>
                    <a:ext uri="{9D8B030D-6E8A-4147-A177-3AD203B41FA5}">
                      <a16:colId xmlns:a16="http://schemas.microsoft.com/office/drawing/2014/main" val="4236137262"/>
                    </a:ext>
                  </a:extLst>
                </a:gridCol>
                <a:gridCol w="2708628">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Purchasing Consumer</a:t>
                      </a:r>
                    </a:p>
                  </a:txBody>
                  <a:tcPr>
                    <a:solidFill>
                      <a:srgbClr val="77122C"/>
                    </a:solidFill>
                  </a:tcPr>
                </a:tc>
                <a:tc>
                  <a:txBody>
                    <a:bodyPr/>
                    <a:lstStyle/>
                    <a:p>
                      <a:r>
                        <a:rPr lang="en-US" dirty="0">
                          <a:latin typeface="Garamond" panose="02020404030301010803" pitchFamily="18" charset="0"/>
                        </a:rPr>
                        <a:t>Quantity Demanded</a:t>
                      </a: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Above $1,000</a:t>
                      </a:r>
                    </a:p>
                  </a:txBody>
                  <a:tcPr/>
                </a:tc>
                <a:tc>
                  <a:txBody>
                    <a:bodyPr/>
                    <a:lstStyle/>
                    <a:p>
                      <a:r>
                        <a:rPr lang="en-US" dirty="0">
                          <a:latin typeface="Garamond" panose="02020404030301010803" pitchFamily="18" charset="0"/>
                        </a:rPr>
                        <a:t>Nobody</a:t>
                      </a:r>
                    </a:p>
                  </a:txBody>
                  <a:tcPr/>
                </a:tc>
                <a:tc>
                  <a:txBody>
                    <a:bodyPr/>
                    <a:lstStyle/>
                    <a:p>
                      <a:r>
                        <a:rPr lang="en-US" dirty="0">
                          <a:latin typeface="Garamond" panose="02020404030301010803" pitchFamily="18" charset="0"/>
                        </a:rPr>
                        <a:t>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$801 to $1,000</a:t>
                      </a:r>
                    </a:p>
                  </a:txBody>
                  <a:tcPr/>
                </a:tc>
                <a:tc>
                  <a:txBody>
                    <a:bodyPr/>
                    <a:lstStyle/>
                    <a:p>
                      <a:r>
                        <a:rPr lang="en-US" dirty="0">
                          <a:latin typeface="Garamond" panose="02020404030301010803" pitchFamily="18" charset="0"/>
                        </a:rPr>
                        <a:t>Winston</a:t>
                      </a:r>
                    </a:p>
                  </a:txBody>
                  <a:tcPr/>
                </a:tc>
                <a:tc>
                  <a:txBody>
                    <a:bodyPr/>
                    <a:lstStyle/>
                    <a:p>
                      <a:r>
                        <a:rPr lang="en-US" dirty="0">
                          <a:latin typeface="Garamond" panose="02020404030301010803" pitchFamily="18" charset="0"/>
                        </a:rPr>
                        <a:t>1</a:t>
                      </a:r>
                    </a:p>
                  </a:txBody>
                  <a:tcPr/>
                </a:tc>
                <a:extLst>
                  <a:ext uri="{0D108BD9-81ED-4DB2-BD59-A6C34878D82A}">
                    <a16:rowId xmlns:a16="http://schemas.microsoft.com/office/drawing/2014/main" val="10734587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$501 to $800</a:t>
                      </a:r>
                    </a:p>
                  </a:txBody>
                  <a:tcPr/>
                </a:tc>
                <a:tc>
                  <a:txBody>
                    <a:bodyPr/>
                    <a:lstStyle/>
                    <a:p>
                      <a:r>
                        <a:rPr lang="en-US" dirty="0">
                          <a:latin typeface="Garamond" panose="02020404030301010803" pitchFamily="18" charset="0"/>
                        </a:rPr>
                        <a:t>Winston &amp; Julia</a:t>
                      </a:r>
                    </a:p>
                  </a:txBody>
                  <a:tcPr/>
                </a:tc>
                <a:tc>
                  <a:txBody>
                    <a:bodyPr/>
                    <a:lstStyle/>
                    <a:p>
                      <a:r>
                        <a:rPr lang="en-US" dirty="0">
                          <a:latin typeface="Garamond" panose="02020404030301010803" pitchFamily="18" charset="0"/>
                        </a:rPr>
                        <a:t>2</a:t>
                      </a: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$101 to $500</a:t>
                      </a:r>
                    </a:p>
                  </a:txBody>
                  <a:tcPr/>
                </a:tc>
                <a:tc>
                  <a:txBody>
                    <a:bodyPr/>
                    <a:lstStyle/>
                    <a:p>
                      <a:r>
                        <a:rPr lang="en-US" dirty="0">
                          <a:latin typeface="Garamond" panose="02020404030301010803" pitchFamily="18" charset="0"/>
                        </a:rPr>
                        <a:t>Winston, Julia, &amp; O’Brien</a:t>
                      </a:r>
                    </a:p>
                  </a:txBody>
                  <a:tcPr/>
                </a:tc>
                <a:tc>
                  <a:txBody>
                    <a:bodyPr/>
                    <a:lstStyle/>
                    <a:p>
                      <a:r>
                        <a:rPr lang="en-US" dirty="0">
                          <a:latin typeface="Garamond" panose="02020404030301010803" pitchFamily="18" charset="0"/>
                        </a:rPr>
                        <a:t>3</a:t>
                      </a:r>
                    </a:p>
                  </a:txBody>
                  <a:tcPr/>
                </a:tc>
                <a:extLst>
                  <a:ext uri="{0D108BD9-81ED-4DB2-BD59-A6C34878D82A}">
                    <a16:rowId xmlns:a16="http://schemas.microsoft.com/office/drawing/2014/main" val="3604178459"/>
                  </a:ext>
                </a:extLst>
              </a:tr>
              <a:tr h="370840">
                <a:tc>
                  <a:txBody>
                    <a:bodyPr/>
                    <a:lstStyle/>
                    <a:p>
                      <a:r>
                        <a:rPr lang="en-US" dirty="0">
                          <a:latin typeface="Garamond" panose="02020404030301010803" pitchFamily="18" charset="0"/>
                        </a:rPr>
                        <a:t>$100 or Below</a:t>
                      </a:r>
                    </a:p>
                  </a:txBody>
                  <a:tcPr/>
                </a:tc>
                <a:tc>
                  <a:txBody>
                    <a:bodyPr/>
                    <a:lstStyle/>
                    <a:p>
                      <a:r>
                        <a:rPr lang="en-US" dirty="0">
                          <a:latin typeface="Garamond" panose="02020404030301010803" pitchFamily="18" charset="0"/>
                        </a:rPr>
                        <a:t>Everyone</a:t>
                      </a:r>
                    </a:p>
                  </a:txBody>
                  <a:tcPr/>
                </a:tc>
                <a:tc>
                  <a:txBody>
                    <a:bodyPr/>
                    <a:lstStyle/>
                    <a:p>
                      <a:r>
                        <a:rPr lang="en-US" dirty="0">
                          <a:latin typeface="Garamond" panose="02020404030301010803" pitchFamily="18" charset="0"/>
                        </a:rPr>
                        <a:t>4</a:t>
                      </a:r>
                    </a:p>
                  </a:txBody>
                  <a:tcPr/>
                </a:tc>
                <a:extLst>
                  <a:ext uri="{0D108BD9-81ED-4DB2-BD59-A6C34878D82A}">
                    <a16:rowId xmlns:a16="http://schemas.microsoft.com/office/drawing/2014/main" val="692997211"/>
                  </a:ext>
                </a:extLst>
              </a:tr>
            </a:tbl>
          </a:graphicData>
        </a:graphic>
      </p:graphicFrame>
    </p:spTree>
    <p:extLst>
      <p:ext uri="{BB962C8B-B14F-4D97-AF65-F5344CB8AC3E}">
        <p14:creationId xmlns:p14="http://schemas.microsoft.com/office/powerpoint/2010/main" val="250001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14BBE-B2E0-163B-5708-E0DF6DD9A02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36D52A0-A3DC-6690-ED12-E2A7741712E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ADCBF-EFEA-3EF5-CC3B-08038C1C95A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Willingness to Pay to Demand</a:t>
            </a:r>
          </a:p>
        </p:txBody>
      </p:sp>
      <p:sp>
        <p:nvSpPr>
          <p:cNvPr id="5" name="Rectangle 4">
            <a:extLst>
              <a:ext uri="{FF2B5EF4-FFF2-40B4-BE49-F238E27FC236}">
                <a16:creationId xmlns:a16="http://schemas.microsoft.com/office/drawing/2014/main" id="{EF96DBB9-D275-CF91-BC9C-457986EDBC3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CC9C861-D084-13A0-93A5-AA9A8E9CA37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9A2C9DCF-A2C6-867F-87B8-7A98ADA1CCB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D3BD6EE-8995-4BA6-40E5-0EE046540550}"/>
              </a:ext>
            </a:extLst>
          </p:cNvPr>
          <p:cNvSpPr>
            <a:spLocks noGrp="1"/>
          </p:cNvSpPr>
          <p:nvPr>
            <p:ph idx="1"/>
          </p:nvPr>
        </p:nvSpPr>
        <p:spPr>
          <a:xfrm>
            <a:off x="5029199" y="1300900"/>
            <a:ext cx="6702428" cy="5081046"/>
          </a:xfrm>
        </p:spPr>
        <p:txBody>
          <a:bodyPr>
            <a:normAutofit/>
          </a:bodyPr>
          <a:lstStyle/>
          <a:p>
            <a:pPr>
              <a:spcBef>
                <a:spcPts val="576"/>
              </a:spcBef>
              <a:defRPr sz="2000">
                <a:solidFill>
                  <a:srgbClr val="000000"/>
                </a:solidFill>
                <a:latin typeface="Garamond"/>
              </a:defRPr>
            </a:pPr>
            <a:r>
              <a:rPr lang="en-US" altLang="zh-TW" sz="2400" dirty="0"/>
              <a:t>This demand schedule can be graphed as a “step function.”</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This is the demand curve in the market for the copies of the rare dictionary with 4 buyers.</a:t>
            </a:r>
          </a:p>
        </p:txBody>
      </p:sp>
      <p:pic>
        <p:nvPicPr>
          <p:cNvPr id="10" name="Picture 9" descr="A graph of a function&#10;&#10;AI-generated content may be incorrect.">
            <a:extLst>
              <a:ext uri="{FF2B5EF4-FFF2-40B4-BE49-F238E27FC236}">
                <a16:creationId xmlns:a16="http://schemas.microsoft.com/office/drawing/2014/main" id="{BF72C94E-32D2-790D-4FDD-9FE4A7FAF9EA}"/>
              </a:ext>
            </a:extLst>
          </p:cNvPr>
          <p:cNvPicPr>
            <a:picLocks noChangeAspect="1"/>
          </p:cNvPicPr>
          <p:nvPr/>
        </p:nvPicPr>
        <p:blipFill>
          <a:blip r:embed="rId2"/>
          <a:stretch>
            <a:fillRect/>
          </a:stretch>
        </p:blipFill>
        <p:spPr>
          <a:xfrm>
            <a:off x="457198" y="1300900"/>
            <a:ext cx="4572000" cy="4572000"/>
          </a:xfrm>
          <a:prstGeom prst="rect">
            <a:avLst/>
          </a:prstGeom>
        </p:spPr>
      </p:pic>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BCEB547B-08CB-9C98-16C9-02AB7E4FAEB4}"/>
                  </a:ext>
                </a:extLst>
              </p:cNvPr>
              <p:cNvGraphicFramePr>
                <a:graphicFrameLocks noGrp="1"/>
              </p:cNvGraphicFramePr>
              <p:nvPr>
                <p:extLst>
                  <p:ext uri="{D42A27DB-BD31-4B8C-83A1-F6EECF244321}">
                    <p14:modId xmlns:p14="http://schemas.microsoft.com/office/powerpoint/2010/main" val="1793821792"/>
                  </p:ext>
                </p:extLst>
              </p:nvPr>
            </p:nvGraphicFramePr>
            <p:xfrm>
              <a:off x="5465810" y="2116455"/>
              <a:ext cx="6265818" cy="2261172"/>
            </p:xfrm>
            <a:graphic>
              <a:graphicData uri="http://schemas.openxmlformats.org/drawingml/2006/table">
                <a:tbl>
                  <a:tblPr firstRow="1" bandRow="1">
                    <a:tableStyleId>{5C22544A-7EE6-4342-B048-85BDC9FD1C3A}</a:tableStyleId>
                  </a:tblPr>
                  <a:tblGrid>
                    <a:gridCol w="1782715">
                      <a:extLst>
                        <a:ext uri="{9D8B030D-6E8A-4147-A177-3AD203B41FA5}">
                          <a16:colId xmlns:a16="http://schemas.microsoft.com/office/drawing/2014/main" val="880846657"/>
                        </a:ext>
                      </a:extLst>
                    </a:gridCol>
                    <a:gridCol w="2943225">
                      <a:extLst>
                        <a:ext uri="{9D8B030D-6E8A-4147-A177-3AD203B41FA5}">
                          <a16:colId xmlns:a16="http://schemas.microsoft.com/office/drawing/2014/main" val="4236137262"/>
                        </a:ext>
                      </a:extLst>
                    </a:gridCol>
                    <a:gridCol w="1539878">
                      <a:extLst>
                        <a:ext uri="{9D8B030D-6E8A-4147-A177-3AD203B41FA5}">
                          <a16:colId xmlns:a16="http://schemas.microsoft.com/office/drawing/2014/main" val="948955433"/>
                        </a:ext>
                      </a:extLst>
                    </a:gridCol>
                  </a:tblGrid>
                  <a:tr h="370840">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Purchasing Consumer</a:t>
                          </a:r>
                        </a:p>
                      </a:txBody>
                      <a:tcPr>
                        <a:solidFill>
                          <a:srgbClr val="77122C"/>
                        </a:solidFill>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nor/>
                                      </m:rPr>
                                      <a:rPr lang="en-US" dirty="0" smtClean="0">
                                        <a:latin typeface="Garamond" panose="02020404030301010803" pitchFamily="18" charset="0"/>
                                      </a:rPr>
                                      <m:t>Q</m:t>
                                    </m:r>
                                  </m:e>
                                  <m:sup>
                                    <m:r>
                                      <m:rPr>
                                        <m:nor/>
                                      </m:rPr>
                                      <a:rPr lang="en-US" b="1" i="0" dirty="0" smtClean="0">
                                        <a:latin typeface="Garamond" panose="02020404030301010803" pitchFamily="18" charset="0"/>
                                      </a:rPr>
                                      <m:t>D</m:t>
                                    </m:r>
                                  </m:sup>
                                </m:sSup>
                              </m:oMath>
                            </m:oMathPara>
                          </a14:m>
                          <a:endParaRPr lang="en-US" dirty="0">
                            <a:latin typeface="Garamond" panose="02020404030301010803" pitchFamily="18" charset="0"/>
                          </a:endParaRPr>
                        </a:p>
                      </a:txBody>
                      <a:tcPr>
                        <a:solidFill>
                          <a:srgbClr val="77122C"/>
                        </a:solid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Above $1,000</a:t>
                          </a:r>
                        </a:p>
                      </a:txBody>
                      <a:tcPr/>
                    </a:tc>
                    <a:tc>
                      <a:txBody>
                        <a:bodyPr/>
                        <a:lstStyle/>
                        <a:p>
                          <a:r>
                            <a:rPr lang="en-US" dirty="0">
                              <a:latin typeface="Garamond" panose="02020404030301010803" pitchFamily="18" charset="0"/>
                            </a:rPr>
                            <a:t>Nobody</a:t>
                          </a:r>
                        </a:p>
                      </a:txBody>
                      <a:tcPr/>
                    </a:tc>
                    <a:tc>
                      <a:txBody>
                        <a:bodyPr/>
                        <a:lstStyle/>
                        <a:p>
                          <a:r>
                            <a:rPr lang="en-US" dirty="0">
                              <a:latin typeface="Garamond" panose="02020404030301010803" pitchFamily="18" charset="0"/>
                            </a:rPr>
                            <a:t>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$801 to $1,000</a:t>
                          </a:r>
                        </a:p>
                      </a:txBody>
                      <a:tcPr/>
                    </a:tc>
                    <a:tc>
                      <a:txBody>
                        <a:bodyPr/>
                        <a:lstStyle/>
                        <a:p>
                          <a:r>
                            <a:rPr lang="en-US" dirty="0">
                              <a:latin typeface="Garamond" panose="02020404030301010803" pitchFamily="18" charset="0"/>
                            </a:rPr>
                            <a:t>Winston</a:t>
                          </a:r>
                        </a:p>
                      </a:txBody>
                      <a:tcPr/>
                    </a:tc>
                    <a:tc>
                      <a:txBody>
                        <a:bodyPr/>
                        <a:lstStyle/>
                        <a:p>
                          <a:r>
                            <a:rPr lang="en-US" dirty="0">
                              <a:latin typeface="Garamond" panose="02020404030301010803" pitchFamily="18" charset="0"/>
                            </a:rPr>
                            <a:t>1</a:t>
                          </a:r>
                        </a:p>
                      </a:txBody>
                      <a:tcPr/>
                    </a:tc>
                    <a:extLst>
                      <a:ext uri="{0D108BD9-81ED-4DB2-BD59-A6C34878D82A}">
                        <a16:rowId xmlns:a16="http://schemas.microsoft.com/office/drawing/2014/main" val="10734587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$501 to $800</a:t>
                          </a:r>
                        </a:p>
                      </a:txBody>
                      <a:tcPr/>
                    </a:tc>
                    <a:tc>
                      <a:txBody>
                        <a:bodyPr/>
                        <a:lstStyle/>
                        <a:p>
                          <a:r>
                            <a:rPr lang="en-US" dirty="0">
                              <a:latin typeface="Garamond" panose="02020404030301010803" pitchFamily="18" charset="0"/>
                            </a:rPr>
                            <a:t>Winston &amp; Julia</a:t>
                          </a:r>
                        </a:p>
                      </a:txBody>
                      <a:tcPr/>
                    </a:tc>
                    <a:tc>
                      <a:txBody>
                        <a:bodyPr/>
                        <a:lstStyle/>
                        <a:p>
                          <a:r>
                            <a:rPr lang="en-US" dirty="0">
                              <a:latin typeface="Garamond" panose="02020404030301010803" pitchFamily="18" charset="0"/>
                            </a:rPr>
                            <a:t>2</a:t>
                          </a: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$101 to $500</a:t>
                          </a:r>
                        </a:p>
                      </a:txBody>
                      <a:tcPr/>
                    </a:tc>
                    <a:tc>
                      <a:txBody>
                        <a:bodyPr/>
                        <a:lstStyle/>
                        <a:p>
                          <a:r>
                            <a:rPr lang="en-US" dirty="0">
                              <a:latin typeface="Garamond" panose="02020404030301010803" pitchFamily="18" charset="0"/>
                            </a:rPr>
                            <a:t>Winston, Julia, &amp; O’Brien</a:t>
                          </a:r>
                        </a:p>
                      </a:txBody>
                      <a:tcPr/>
                    </a:tc>
                    <a:tc>
                      <a:txBody>
                        <a:bodyPr/>
                        <a:lstStyle/>
                        <a:p>
                          <a:r>
                            <a:rPr lang="en-US" dirty="0">
                              <a:latin typeface="Garamond" panose="02020404030301010803" pitchFamily="18" charset="0"/>
                            </a:rPr>
                            <a:t>3</a:t>
                          </a:r>
                        </a:p>
                      </a:txBody>
                      <a:tcPr/>
                    </a:tc>
                    <a:extLst>
                      <a:ext uri="{0D108BD9-81ED-4DB2-BD59-A6C34878D82A}">
                        <a16:rowId xmlns:a16="http://schemas.microsoft.com/office/drawing/2014/main" val="3604178459"/>
                      </a:ext>
                    </a:extLst>
                  </a:tr>
                  <a:tr h="370840">
                    <a:tc>
                      <a:txBody>
                        <a:bodyPr/>
                        <a:lstStyle/>
                        <a:p>
                          <a:r>
                            <a:rPr lang="en-US" dirty="0">
                              <a:latin typeface="Garamond" panose="02020404030301010803" pitchFamily="18" charset="0"/>
                            </a:rPr>
                            <a:t>$100 or Below</a:t>
                          </a:r>
                        </a:p>
                      </a:txBody>
                      <a:tcPr/>
                    </a:tc>
                    <a:tc>
                      <a:txBody>
                        <a:bodyPr/>
                        <a:lstStyle/>
                        <a:p>
                          <a:r>
                            <a:rPr lang="en-US" dirty="0">
                              <a:latin typeface="Garamond" panose="02020404030301010803" pitchFamily="18" charset="0"/>
                            </a:rPr>
                            <a:t>Everyone</a:t>
                          </a:r>
                        </a:p>
                      </a:txBody>
                      <a:tcPr/>
                    </a:tc>
                    <a:tc>
                      <a:txBody>
                        <a:bodyPr/>
                        <a:lstStyle/>
                        <a:p>
                          <a:r>
                            <a:rPr lang="en-US" dirty="0">
                              <a:latin typeface="Garamond" panose="02020404030301010803" pitchFamily="18" charset="0"/>
                            </a:rPr>
                            <a:t>4</a:t>
                          </a:r>
                        </a:p>
                      </a:txBody>
                      <a:tcPr/>
                    </a:tc>
                    <a:extLst>
                      <a:ext uri="{0D108BD9-81ED-4DB2-BD59-A6C34878D82A}">
                        <a16:rowId xmlns:a16="http://schemas.microsoft.com/office/drawing/2014/main" val="692997211"/>
                      </a:ext>
                    </a:extLst>
                  </a:tr>
                </a:tbl>
              </a:graphicData>
            </a:graphic>
          </p:graphicFrame>
        </mc:Choice>
        <mc:Fallback xmlns="">
          <p:graphicFrame>
            <p:nvGraphicFramePr>
              <p:cNvPr id="11" name="Table 10">
                <a:extLst>
                  <a:ext uri="{FF2B5EF4-FFF2-40B4-BE49-F238E27FC236}">
                    <a16:creationId xmlns:a16="http://schemas.microsoft.com/office/drawing/2014/main" id="{BCEB547B-08CB-9C98-16C9-02AB7E4FAEB4}"/>
                  </a:ext>
                </a:extLst>
              </p:cNvPr>
              <p:cNvGraphicFramePr>
                <a:graphicFrameLocks noGrp="1"/>
              </p:cNvGraphicFramePr>
              <p:nvPr>
                <p:extLst>
                  <p:ext uri="{D42A27DB-BD31-4B8C-83A1-F6EECF244321}">
                    <p14:modId xmlns:p14="http://schemas.microsoft.com/office/powerpoint/2010/main" val="1793821792"/>
                  </p:ext>
                </p:extLst>
              </p:nvPr>
            </p:nvGraphicFramePr>
            <p:xfrm>
              <a:off x="5465810" y="2116455"/>
              <a:ext cx="6265818" cy="2261172"/>
            </p:xfrm>
            <a:graphic>
              <a:graphicData uri="http://schemas.openxmlformats.org/drawingml/2006/table">
                <a:tbl>
                  <a:tblPr firstRow="1" bandRow="1">
                    <a:tableStyleId>{5C22544A-7EE6-4342-B048-85BDC9FD1C3A}</a:tableStyleId>
                  </a:tblPr>
                  <a:tblGrid>
                    <a:gridCol w="1782715">
                      <a:extLst>
                        <a:ext uri="{9D8B030D-6E8A-4147-A177-3AD203B41FA5}">
                          <a16:colId xmlns:a16="http://schemas.microsoft.com/office/drawing/2014/main" val="880846657"/>
                        </a:ext>
                      </a:extLst>
                    </a:gridCol>
                    <a:gridCol w="2943225">
                      <a:extLst>
                        <a:ext uri="{9D8B030D-6E8A-4147-A177-3AD203B41FA5}">
                          <a16:colId xmlns:a16="http://schemas.microsoft.com/office/drawing/2014/main" val="4236137262"/>
                        </a:ext>
                      </a:extLst>
                    </a:gridCol>
                    <a:gridCol w="1539878">
                      <a:extLst>
                        <a:ext uri="{9D8B030D-6E8A-4147-A177-3AD203B41FA5}">
                          <a16:colId xmlns:a16="http://schemas.microsoft.com/office/drawing/2014/main" val="948955433"/>
                        </a:ext>
                      </a:extLst>
                    </a:gridCol>
                  </a:tblGrid>
                  <a:tr h="406972">
                    <a:tc>
                      <a:txBody>
                        <a:bodyPr/>
                        <a:lstStyle/>
                        <a:p>
                          <a:r>
                            <a:rPr lang="en-US" dirty="0">
                              <a:latin typeface="Garamond" panose="02020404030301010803" pitchFamily="18" charset="0"/>
                            </a:rPr>
                            <a:t>Price Range</a:t>
                          </a:r>
                        </a:p>
                      </a:txBody>
                      <a:tcPr>
                        <a:solidFill>
                          <a:srgbClr val="77122C"/>
                        </a:solidFill>
                      </a:tcPr>
                    </a:tc>
                    <a:tc>
                      <a:txBody>
                        <a:bodyPr/>
                        <a:lstStyle/>
                        <a:p>
                          <a:r>
                            <a:rPr lang="en-US" dirty="0">
                              <a:latin typeface="Garamond" panose="02020404030301010803" pitchFamily="18" charset="0"/>
                            </a:rPr>
                            <a:t>Purchasing Consumer</a:t>
                          </a:r>
                        </a:p>
                      </a:txBody>
                      <a:tcPr>
                        <a:solidFill>
                          <a:srgbClr val="77122C"/>
                        </a:solidFill>
                      </a:tcPr>
                    </a:tc>
                    <a:tc>
                      <a:txBody>
                        <a:bodyPr/>
                        <a:lstStyle/>
                        <a:p>
                          <a:endParaRPr lang="en-US"/>
                        </a:p>
                      </a:txBody>
                      <a:tcPr>
                        <a:blipFill>
                          <a:blip r:embed="rId3"/>
                          <a:stretch>
                            <a:fillRect l="-307115" t="-7463" r="-1581" b="-476119"/>
                          </a:stretch>
                        </a:blipFill>
                      </a:tcPr>
                    </a:tc>
                    <a:extLst>
                      <a:ext uri="{0D108BD9-81ED-4DB2-BD59-A6C34878D82A}">
                        <a16:rowId xmlns:a16="http://schemas.microsoft.com/office/drawing/2014/main" val="2239764954"/>
                      </a:ext>
                    </a:extLst>
                  </a:tr>
                  <a:tr h="370840">
                    <a:tc>
                      <a:txBody>
                        <a:bodyPr/>
                        <a:lstStyle/>
                        <a:p>
                          <a:r>
                            <a:rPr lang="en-US" dirty="0">
                              <a:latin typeface="Garamond" panose="02020404030301010803" pitchFamily="18" charset="0"/>
                            </a:rPr>
                            <a:t>Above $1,000</a:t>
                          </a:r>
                        </a:p>
                      </a:txBody>
                      <a:tcPr/>
                    </a:tc>
                    <a:tc>
                      <a:txBody>
                        <a:bodyPr/>
                        <a:lstStyle/>
                        <a:p>
                          <a:r>
                            <a:rPr lang="en-US" dirty="0">
                              <a:latin typeface="Garamond" panose="02020404030301010803" pitchFamily="18" charset="0"/>
                            </a:rPr>
                            <a:t>Nobody</a:t>
                          </a:r>
                        </a:p>
                      </a:txBody>
                      <a:tcPr/>
                    </a:tc>
                    <a:tc>
                      <a:txBody>
                        <a:bodyPr/>
                        <a:lstStyle/>
                        <a:p>
                          <a:r>
                            <a:rPr lang="en-US" dirty="0">
                              <a:latin typeface="Garamond" panose="02020404030301010803" pitchFamily="18" charset="0"/>
                            </a:rPr>
                            <a:t>0</a:t>
                          </a:r>
                        </a:p>
                      </a:txBody>
                      <a:tcPr/>
                    </a:tc>
                    <a:extLst>
                      <a:ext uri="{0D108BD9-81ED-4DB2-BD59-A6C34878D82A}">
                        <a16:rowId xmlns:a16="http://schemas.microsoft.com/office/drawing/2014/main" val="2158924380"/>
                      </a:ext>
                    </a:extLst>
                  </a:tr>
                  <a:tr h="370840">
                    <a:tc>
                      <a:txBody>
                        <a:bodyPr/>
                        <a:lstStyle/>
                        <a:p>
                          <a:r>
                            <a:rPr lang="en-US" dirty="0">
                              <a:latin typeface="Garamond" panose="02020404030301010803" pitchFamily="18" charset="0"/>
                            </a:rPr>
                            <a:t>$801 to $1,000</a:t>
                          </a:r>
                        </a:p>
                      </a:txBody>
                      <a:tcPr/>
                    </a:tc>
                    <a:tc>
                      <a:txBody>
                        <a:bodyPr/>
                        <a:lstStyle/>
                        <a:p>
                          <a:r>
                            <a:rPr lang="en-US" dirty="0">
                              <a:latin typeface="Garamond" panose="02020404030301010803" pitchFamily="18" charset="0"/>
                            </a:rPr>
                            <a:t>Winston</a:t>
                          </a:r>
                        </a:p>
                      </a:txBody>
                      <a:tcPr/>
                    </a:tc>
                    <a:tc>
                      <a:txBody>
                        <a:bodyPr/>
                        <a:lstStyle/>
                        <a:p>
                          <a:r>
                            <a:rPr lang="en-US" dirty="0">
                              <a:latin typeface="Garamond" panose="02020404030301010803" pitchFamily="18" charset="0"/>
                            </a:rPr>
                            <a:t>1</a:t>
                          </a:r>
                        </a:p>
                      </a:txBody>
                      <a:tcPr/>
                    </a:tc>
                    <a:extLst>
                      <a:ext uri="{0D108BD9-81ED-4DB2-BD59-A6C34878D82A}">
                        <a16:rowId xmlns:a16="http://schemas.microsoft.com/office/drawing/2014/main" val="10734587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$501 to $800</a:t>
                          </a:r>
                        </a:p>
                      </a:txBody>
                      <a:tcPr/>
                    </a:tc>
                    <a:tc>
                      <a:txBody>
                        <a:bodyPr/>
                        <a:lstStyle/>
                        <a:p>
                          <a:r>
                            <a:rPr lang="en-US" dirty="0">
                              <a:latin typeface="Garamond" panose="02020404030301010803" pitchFamily="18" charset="0"/>
                            </a:rPr>
                            <a:t>Winston &amp; Julia</a:t>
                          </a:r>
                        </a:p>
                      </a:txBody>
                      <a:tcPr/>
                    </a:tc>
                    <a:tc>
                      <a:txBody>
                        <a:bodyPr/>
                        <a:lstStyle/>
                        <a:p>
                          <a:r>
                            <a:rPr lang="en-US" dirty="0">
                              <a:latin typeface="Garamond" panose="02020404030301010803" pitchFamily="18" charset="0"/>
                            </a:rPr>
                            <a:t>2</a:t>
                          </a:r>
                        </a:p>
                      </a:txBody>
                      <a:tcPr/>
                    </a:tc>
                    <a:extLst>
                      <a:ext uri="{0D108BD9-81ED-4DB2-BD59-A6C34878D82A}">
                        <a16:rowId xmlns:a16="http://schemas.microsoft.com/office/drawing/2014/main" val="20373391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$101 to $500</a:t>
                          </a:r>
                        </a:p>
                      </a:txBody>
                      <a:tcPr/>
                    </a:tc>
                    <a:tc>
                      <a:txBody>
                        <a:bodyPr/>
                        <a:lstStyle/>
                        <a:p>
                          <a:r>
                            <a:rPr lang="en-US" dirty="0">
                              <a:latin typeface="Garamond" panose="02020404030301010803" pitchFamily="18" charset="0"/>
                            </a:rPr>
                            <a:t>Winston, Julia, &amp; O’Brien</a:t>
                          </a:r>
                        </a:p>
                      </a:txBody>
                      <a:tcPr/>
                    </a:tc>
                    <a:tc>
                      <a:txBody>
                        <a:bodyPr/>
                        <a:lstStyle/>
                        <a:p>
                          <a:r>
                            <a:rPr lang="en-US" dirty="0">
                              <a:latin typeface="Garamond" panose="02020404030301010803" pitchFamily="18" charset="0"/>
                            </a:rPr>
                            <a:t>3</a:t>
                          </a:r>
                        </a:p>
                      </a:txBody>
                      <a:tcPr/>
                    </a:tc>
                    <a:extLst>
                      <a:ext uri="{0D108BD9-81ED-4DB2-BD59-A6C34878D82A}">
                        <a16:rowId xmlns:a16="http://schemas.microsoft.com/office/drawing/2014/main" val="3604178459"/>
                      </a:ext>
                    </a:extLst>
                  </a:tr>
                  <a:tr h="370840">
                    <a:tc>
                      <a:txBody>
                        <a:bodyPr/>
                        <a:lstStyle/>
                        <a:p>
                          <a:r>
                            <a:rPr lang="en-US" dirty="0">
                              <a:latin typeface="Garamond" panose="02020404030301010803" pitchFamily="18" charset="0"/>
                            </a:rPr>
                            <a:t>$100 or Below</a:t>
                          </a:r>
                        </a:p>
                      </a:txBody>
                      <a:tcPr/>
                    </a:tc>
                    <a:tc>
                      <a:txBody>
                        <a:bodyPr/>
                        <a:lstStyle/>
                        <a:p>
                          <a:r>
                            <a:rPr lang="en-US" dirty="0">
                              <a:latin typeface="Garamond" panose="02020404030301010803" pitchFamily="18" charset="0"/>
                            </a:rPr>
                            <a:t>Everyone</a:t>
                          </a:r>
                        </a:p>
                      </a:txBody>
                      <a:tcPr/>
                    </a:tc>
                    <a:tc>
                      <a:txBody>
                        <a:bodyPr/>
                        <a:lstStyle/>
                        <a:p>
                          <a:r>
                            <a:rPr lang="en-US" dirty="0">
                              <a:latin typeface="Garamond" panose="02020404030301010803" pitchFamily="18" charset="0"/>
                            </a:rPr>
                            <a:t>4</a:t>
                          </a:r>
                        </a:p>
                      </a:txBody>
                      <a:tcPr/>
                    </a:tc>
                    <a:extLst>
                      <a:ext uri="{0D108BD9-81ED-4DB2-BD59-A6C34878D82A}">
                        <a16:rowId xmlns:a16="http://schemas.microsoft.com/office/drawing/2014/main" val="692997211"/>
                      </a:ext>
                    </a:extLst>
                  </a:tr>
                </a:tbl>
              </a:graphicData>
            </a:graphic>
          </p:graphicFrame>
        </mc:Fallback>
      </mc:AlternateContent>
      <p:pic>
        <p:nvPicPr>
          <p:cNvPr id="13" name="Picture 12" descr="A graph with a red line&#10;&#10;AI-generated content may be incorrect.">
            <a:extLst>
              <a:ext uri="{FF2B5EF4-FFF2-40B4-BE49-F238E27FC236}">
                <a16:creationId xmlns:a16="http://schemas.microsoft.com/office/drawing/2014/main" id="{8441E3DF-01F5-2E99-E281-9DB5ED1698BB}"/>
              </a:ext>
            </a:extLst>
          </p:cNvPr>
          <p:cNvPicPr>
            <a:picLocks noChangeAspect="1"/>
          </p:cNvPicPr>
          <p:nvPr/>
        </p:nvPicPr>
        <p:blipFill>
          <a:blip r:embed="rId4"/>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20910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552E-60A9-4CB4-11AD-2EE9B43D02F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EBB2E8-11E4-A468-C2D0-0C629AD2660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4A75D-7758-41BB-C0C1-B7F9A3A9A35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Willingness to Pay to Demand</a:t>
            </a:r>
          </a:p>
        </p:txBody>
      </p:sp>
      <p:sp>
        <p:nvSpPr>
          <p:cNvPr id="5" name="Rectangle 4">
            <a:extLst>
              <a:ext uri="{FF2B5EF4-FFF2-40B4-BE49-F238E27FC236}">
                <a16:creationId xmlns:a16="http://schemas.microsoft.com/office/drawing/2014/main" id="{C58C9AC8-4834-C5B2-51AE-D98A6E22239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968B526-8F45-FD60-E34A-6C5464C38F2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4FA72DA-5ED9-820A-CB24-9BF94527BC7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6F1D2B37-43C3-C832-24C2-80102EF27CAF}"/>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So, the height of the demand curve represents the willingness to pay of the </a:t>
            </a:r>
            <a:r>
              <a:rPr lang="en-US" altLang="zh-TW" sz="2400" b="1" dirty="0"/>
              <a:t>Marginal Buyer</a:t>
            </a:r>
            <a:r>
              <a:rPr lang="en-US" altLang="zh-TW" sz="2400" dirty="0"/>
              <a:t>, the buyer who would leave the market if the price was any higher.</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With only 4 buyers in the market, the step function looks “choppy” with only 4 “steps.”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If we had 11 buyers with various WTPs, there would be 11 “steps” in this curve.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If we had a large group of buyers, the curve would look smooth.</a:t>
            </a:r>
          </a:p>
          <a:p>
            <a:pPr lvl="3">
              <a:spcBef>
                <a:spcPts val="576"/>
              </a:spcBef>
              <a:defRPr sz="2000">
                <a:solidFill>
                  <a:srgbClr val="000000"/>
                </a:solidFill>
                <a:latin typeface="Garamond"/>
              </a:defRPr>
            </a:pPr>
            <a:endParaRPr lang="en-US" altLang="zh-TW" sz="1200" dirty="0"/>
          </a:p>
        </p:txBody>
      </p:sp>
      <p:pic>
        <p:nvPicPr>
          <p:cNvPr id="10" name="Picture 9">
            <a:extLst>
              <a:ext uri="{FF2B5EF4-FFF2-40B4-BE49-F238E27FC236}">
                <a16:creationId xmlns:a16="http://schemas.microsoft.com/office/drawing/2014/main" id="{BF5C3E6D-0DDB-0508-0A0F-B0948783CF91}"/>
              </a:ext>
            </a:extLst>
          </p:cNvPr>
          <p:cNvPicPr>
            <a:picLocks noChangeAspect="1"/>
          </p:cNvPicPr>
          <p:nvPr/>
        </p:nvPicPr>
        <p:blipFill>
          <a:blip r:embed="rId2"/>
          <a:srcRect/>
          <a:stretch/>
        </p:blipFill>
        <p:spPr>
          <a:xfrm>
            <a:off x="457198" y="1300900"/>
            <a:ext cx="4572000" cy="4572000"/>
          </a:xfrm>
          <a:prstGeom prst="rect">
            <a:avLst/>
          </a:prstGeom>
        </p:spPr>
      </p:pic>
      <p:pic>
        <p:nvPicPr>
          <p:cNvPr id="14" name="Picture 13" descr="A graph of a graph&#10;&#10;AI-generated content may be incorrect.">
            <a:extLst>
              <a:ext uri="{FF2B5EF4-FFF2-40B4-BE49-F238E27FC236}">
                <a16:creationId xmlns:a16="http://schemas.microsoft.com/office/drawing/2014/main" id="{B5886299-D7D0-9A34-8BA6-4C5753EA4B29}"/>
              </a:ext>
            </a:extLst>
          </p:cNvPr>
          <p:cNvPicPr>
            <a:picLocks noChangeAspect="1"/>
          </p:cNvPicPr>
          <p:nvPr/>
        </p:nvPicPr>
        <p:blipFill>
          <a:blip r:embed="rId3"/>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163290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9208</TotalTime>
  <Words>3846</Words>
  <Application>Microsoft Office PowerPoint</Application>
  <PresentationFormat>Custom</PresentationFormat>
  <Paragraphs>639</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Aptos</vt:lpstr>
      <vt:lpstr>Arial</vt:lpstr>
      <vt:lpstr>Calibri</vt:lpstr>
      <vt:lpstr>Cambria Math</vt:lpstr>
      <vt:lpstr>Garamond</vt:lpstr>
      <vt:lpstr>Office Theme</vt:lpstr>
      <vt:lpstr>PowerPoint Presentation</vt:lpstr>
      <vt:lpstr>  Introduction</vt:lpstr>
      <vt:lpstr>  Welfare Economics</vt:lpstr>
      <vt:lpstr>PowerPoint Presentation</vt:lpstr>
      <vt:lpstr>  Consumer Surplus</vt:lpstr>
      <vt:lpstr>  Consumer Surplus: An Example</vt:lpstr>
      <vt:lpstr>  Willingness to Pay to Demand</vt:lpstr>
      <vt:lpstr>  Willingness to Pay to Demand</vt:lpstr>
      <vt:lpstr>  Willingness to Pay to Demand</vt:lpstr>
      <vt:lpstr>  Willingness to Pay to Demand</vt:lpstr>
      <vt:lpstr>  Demand and Consumer Surplus</vt:lpstr>
      <vt:lpstr>  Demand and Consumer Surplus</vt:lpstr>
      <vt:lpstr>  Demand and Consumer Surplus</vt:lpstr>
      <vt:lpstr>  Individual Consumer Surplus</vt:lpstr>
      <vt:lpstr>  Total Consumer Surplus</vt:lpstr>
      <vt:lpstr>  Consumer Surplus and Prices</vt:lpstr>
      <vt:lpstr>  Consumer Surplus and Prices</vt:lpstr>
      <vt:lpstr>  Consumer Surplus: Exercise</vt:lpstr>
      <vt:lpstr>PowerPoint Presentation</vt:lpstr>
      <vt:lpstr>  Producer Surplus</vt:lpstr>
      <vt:lpstr>  Willingness to Sell to Supply</vt:lpstr>
      <vt:lpstr>  Willingness to Sell to Supply</vt:lpstr>
      <vt:lpstr>  Willingness to Sell to Supply</vt:lpstr>
      <vt:lpstr>  Supply and Producer Surplus</vt:lpstr>
      <vt:lpstr>  Supply and Producer Surplus</vt:lpstr>
      <vt:lpstr>  Individual Producer Surplus</vt:lpstr>
      <vt:lpstr>  Total Producer Surplus</vt:lpstr>
      <vt:lpstr>  Producer Surplus: Exercise</vt:lpstr>
      <vt:lpstr>PowerPoint Presentation</vt:lpstr>
      <vt:lpstr>  Social Planners</vt:lpstr>
      <vt:lpstr>  Total Surplus</vt:lpstr>
      <vt:lpstr>  Total Surplus</vt:lpstr>
      <vt:lpstr>  Competitive Markets and Efficiency</vt:lpstr>
      <vt:lpstr>  Claim #1: Markets Allocate Goods to Buyers with Greater WTP </vt:lpstr>
      <vt:lpstr>  Claim #2: Markets Allow Cost-Minimizing Sellers to Sell First</vt:lpstr>
      <vt:lpstr>  Claim #3: Markets Maximize Total Surplus</vt:lpstr>
      <vt:lpstr>  Claim #3: Markets Maximize Total Surplus</vt:lpstr>
      <vt:lpstr>  Competitive Markets and Efficiency</vt:lpstr>
      <vt:lpstr>  The Invisible Hand: Revisited</vt:lpstr>
      <vt:lpstr>PowerPoint Presentation</vt:lpstr>
      <vt:lpstr>  Market Efficiency?</vt:lpstr>
      <vt:lpstr>  Market Failure</vt:lpstr>
      <vt:lpstr>PowerPoint Presentation</vt:lpstr>
      <vt:lpstr>  Recap</vt:lpstr>
      <vt:lpstr>  Recap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221</cp:revision>
  <dcterms:created xsi:type="dcterms:W3CDTF">2013-01-27T09:14:16Z</dcterms:created>
  <dcterms:modified xsi:type="dcterms:W3CDTF">2025-10-07T21:24:11Z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2025-09-24T18:17:42Z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5b7f0eae-2a30-4cf8-86c7-eaabe8636cb8</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