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565" r:id="rId3"/>
    <p:sldId id="503" r:id="rId4"/>
    <p:sldId id="567" r:id="rId5"/>
    <p:sldId id="522" r:id="rId6"/>
    <p:sldId id="523" r:id="rId7"/>
    <p:sldId id="568" r:id="rId8"/>
    <p:sldId id="569" r:id="rId9"/>
    <p:sldId id="571" r:id="rId10"/>
    <p:sldId id="572" r:id="rId11"/>
    <p:sldId id="573" r:id="rId12"/>
    <p:sldId id="524" r:id="rId13"/>
    <p:sldId id="574" r:id="rId14"/>
    <p:sldId id="575" r:id="rId15"/>
    <p:sldId id="576" r:id="rId16"/>
    <p:sldId id="580" r:id="rId17"/>
    <p:sldId id="581" r:id="rId18"/>
    <p:sldId id="583" r:id="rId19"/>
    <p:sldId id="584" r:id="rId20"/>
    <p:sldId id="585" r:id="rId21"/>
    <p:sldId id="586" r:id="rId22"/>
    <p:sldId id="587" r:id="rId23"/>
    <p:sldId id="526" r:id="rId24"/>
    <p:sldId id="590" r:id="rId25"/>
    <p:sldId id="566" r:id="rId26"/>
    <p:sldId id="564" r:id="rId27"/>
    <p:sldId id="589" r:id="rId28"/>
    <p:sldId id="591" r:id="rId29"/>
    <p:sldId id="592" r:id="rId30"/>
    <p:sldId id="593" r:id="rId31"/>
    <p:sldId id="594" r:id="rId32"/>
    <p:sldId id="595" r:id="rId33"/>
    <p:sldId id="596" r:id="rId34"/>
    <p:sldId id="597" r:id="rId35"/>
    <p:sldId id="598" r:id="rId36"/>
    <p:sldId id="599" r:id="rId37"/>
    <p:sldId id="600" r:id="rId38"/>
    <p:sldId id="601" r:id="rId39"/>
    <p:sldId id="602" r:id="rId40"/>
    <p:sldId id="603" r:id="rId41"/>
    <p:sldId id="588" r:id="rId42"/>
    <p:sldId id="604" r:id="rId43"/>
    <p:sldId id="417" r:id="rId44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122C"/>
    <a:srgbClr val="FDB913"/>
    <a:srgbClr val="B89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4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2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59EC7-19C7-4638-A61A-0E2B5986157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7AAC7-CF25-414B-93E7-2A61E431E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What happens when the government enacts a $4,500 price ceiling?
https://www.polleverywhere.com/multiple_choice_polls/chHhNRhE6NB40OM5drRxp?display_state=instructions&amp;activity_state=opened&amp;state=opened&amp;flow=Engagement&amp;onscreen=persist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749412-E754-1A6A-CF56-1C41C768E33F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12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99DA4-E745-2178-CE4E-A7AD509E7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FBACC2-BDA7-0F44-154B-3A56E48448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E9EEEA-667E-02CA-1BD6-F1834573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21240-49E8-CCDE-6AA0-DE3D88F7C0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18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31E0A-B369-A866-2B0C-6A863C435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51B3B4-E722-E56B-E0D1-A924EFFE5D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78A24A-648E-7095-E97B-38412BA966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82D72-32C4-EEAB-5E7B-A5E8792180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72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DB9E3-AD92-F6D0-F09D-B9E69BBFB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801581-C169-4AB8-05C5-8F7D8DC7FE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A47C18-7169-003D-E377-0B599A4849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94EFF-6D18-39E9-0942-848543F382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4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1CAF3-8294-FBC4-9D18-B423E9A7E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AA1F54-DEB2-9BF8-4B10-234DF62B1B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D441EC-A5D6-63BD-7673-88A9A8441A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878EF-FD0C-E601-5D9F-BBE8739981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28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5C085-9868-0228-9057-6F41AAF6A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EE9B83-464A-6177-B7D7-77C99D5A6F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C821A8-95E4-BBA3-B42F-BEC159AE26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A26DB-5F6C-0B53-01E4-159697BCD0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6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What happens when the government enacts a $4,500 price ceiling?
https://www.polleverywhere.com/multiple_choice_polls/chHhNRhE6NB40OM5drRxp?display_state=chart&amp;activity_state=closed&amp;state=closed&amp;flow=Engagement&amp;onscreen=persist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E3185F-64DF-D9AE-548A-D5006C0B01C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27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Is the $10 minimum wage legislation "binding"?
https://www.polleverywhere.com/multiple_choice_polls/bMm7yAztv2AEOkiYrTKYj?display_state=instructions&amp;activity_state=opened&amp;state=opened&amp;flow=Engagement&amp;onscreen=persist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CB4406-27A7-0A1F-E588-AC3D43B8F40A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26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Is the $10 minimum wage legislation "binding"?
https://www.polleverywhere.com/multiple_choice_polls/bMm7yAztv2AEOkiYrTKYj?display_state=chart&amp;activity_state=closed&amp;state=closed&amp;flow=Engagement&amp;onscreen=persist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15814E-FBE7-93E1-BBCB-EC4E1931695F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4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5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E8859-8214-0ECE-635B-7F7917CDF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1A1194-9EC5-F5D2-A926-B9BF351647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3ED3DF-FA01-5EFA-B798-CE54467310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D6F6C-328C-0269-0FE3-8518F2B815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18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E3EDC-DECD-E672-3CE3-D09A86561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A1257D-98D7-56F3-113B-512188FE68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CEE10C-A578-A2F9-A32E-10D5E39EA6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DC1C5-6F44-84B4-77F4-1BAEAEE822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07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2461A-E400-741D-56F5-98590D6D2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BC3873-9F38-3FE5-192F-F6880AF36C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8440D8-68AB-FD95-3265-BD443F0C81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9DFD74-90F8-CE32-81D4-D62C2EC944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50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A7BED-0A33-AC72-E7AB-E0CEA1292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9AB5F2-B06D-9DD7-A601-73BBB0BC9B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1E94C5-3B53-68E8-9818-AE24FA1758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50325-89C8-D85A-9A5E-0817C7750F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2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iY5kEHAC6g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sBWViBCI6c?feature=oembed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50659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/>
              <a:t>P</a:t>
            </a:r>
            <a:r>
              <a:rPr lang="en-US" sz="4000" dirty="0"/>
              <a:t>RINCIPLES OF </a:t>
            </a:r>
            <a:r>
              <a:rPr lang="en-US" sz="4800" dirty="0"/>
              <a:t>G</a:t>
            </a:r>
            <a:r>
              <a:rPr lang="en-US" sz="4000" dirty="0"/>
              <a:t>LOBAL </a:t>
            </a:r>
            <a:r>
              <a:rPr lang="en-US" sz="4800" dirty="0"/>
              <a:t>E</a:t>
            </a:r>
            <a:r>
              <a:rPr lang="en-US" sz="4000" dirty="0"/>
              <a:t>CONOMICS</a:t>
            </a:r>
            <a:endParaRPr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-1" y="3657600"/>
            <a:ext cx="12188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FFFFFF"/>
                </a:solidFill>
                <a:latin typeface="Garamond"/>
              </a:defRPr>
            </a:pPr>
            <a:r>
              <a:rPr lang="en-US" dirty="0"/>
              <a:t>Chapter 6: Supply, Demand, and Government Policies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8D0B6-3D8D-0720-9174-09F577319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5C5C08-9D7A-74D1-B9D9-85B39F7489A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5E22A0-5326-9754-4101-712075B2E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Solutions to In-class Poll #1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F4A373-F99F-CFFB-2428-79F1513DF1D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30FC7-4564-9DF8-E7B4-032746D0E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AAF61C-4540-F605-7B08-BBC172CC7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2AF0C-C8CC-D0CC-D9F6-8B92A1FF3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702427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price ceiling is set at $4,500, which is above the current equilibrium price of $4,000.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Therefore, this price ceiling is not binding.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So, there is no change to the equilibrium price.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1DA6F6-7E06-86AF-4368-EE21481610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0" name="Picture 9" descr="A diagram of a graph&#10;&#10;AI-generated content may be incorrect.">
            <a:extLst>
              <a:ext uri="{FF2B5EF4-FFF2-40B4-BE49-F238E27FC236}">
                <a16:creationId xmlns:a16="http://schemas.microsoft.com/office/drawing/2014/main" id="{040EB358-1CFE-1FAD-6CE9-507CC1068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2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F7536-495E-0FA9-E0DD-F79995F71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90EF6C-402C-DCAB-AA07-DC712065EF53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B4809E-2A3D-5CF3-37F0-3FCA50BBF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Price Ceilings: Market for Apartments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7B6A9C-F4E1-D3FD-AB88-A272B594C0D4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EB3683-6171-0A6E-1507-4017E3463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3356D-61F9-75B0-6410-D86D9DC64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852E8-5E89-1683-EFFB-625CCA85F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702427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Now suppose that the price ceiling was set at $3,000.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price ceiling is now binding, as it is set below the market equilibrium price.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Landlords cannot charge the equilibrium rent and may now only charge up to $3,000.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When the rent is $3,000…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Quantity Demanded is 2,500 units, and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Quantity Supplied is 1,800 units, so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There is a shortage of 700 units.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D909B0-3656-12B3-BD29-4D296F9A93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2" name="Picture 11" descr="A graph of a line and a line&#10;&#10;AI-generated content may be incorrect.">
            <a:extLst>
              <a:ext uri="{FF2B5EF4-FFF2-40B4-BE49-F238E27FC236}">
                <a16:creationId xmlns:a16="http://schemas.microsoft.com/office/drawing/2014/main" id="{B8B2A080-6544-6606-0612-FB21B7AEF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6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66333-00A3-0B99-94F4-D6DFA4951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354358-5785-EC03-13A3-E37AB803E1F9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9E1E7A-6CD2-6FCB-EAF4-6A263955D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Price Ceilings: The Short vs. Long Run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DE76E1-855F-F2D7-CE56-CD6B6D7AE799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54D27-3ECE-BFE3-B85B-2B2E90759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79AEE-8D56-2E1C-02AE-BB76CC4DE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FD9BF-99AA-29D4-C634-4D90D7695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short-run effect of price control is reduced rent and a relatively small shortage.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This shortage itself could pose a problem in an economy, but it may be a trade-off that policymakers are willing to accept.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But in the long-run, this problem may get worse, because…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Landlords have less incentive to maintain existing apartments due to the limit on rent they can charge.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Less houses would be built in the region, due to the limit on rent landlords can charge.</a:t>
            </a:r>
          </a:p>
          <a:p>
            <a:pPr lvl="4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So, in the long-run, supply is more elastic!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There would be demand-side responses as well, but for now, we’ll consider the supply-side story of rent control.</a:t>
            </a:r>
          </a:p>
        </p:txBody>
      </p:sp>
    </p:spTree>
    <p:extLst>
      <p:ext uri="{BB962C8B-B14F-4D97-AF65-F5344CB8AC3E}">
        <p14:creationId xmlns:p14="http://schemas.microsoft.com/office/powerpoint/2010/main" val="30619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B90E2-428B-AD84-3F4C-65A6859B1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368AA5-5361-956B-A94E-14EAFA09647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DA64E-7EE2-CC77-6421-4FC44AC24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Price Ceilings: Market for Apartments (Long-run)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801119-4202-249A-65C4-7C6FDE0B784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92D5B-B8EA-5B2D-5EF2-4A6DCC72A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73055-BB83-4C32-5AB1-41B919F1C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02D33-F044-5E1A-D05B-121ACD32F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702427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Let us examine the long-run implications of rent control in the same market.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When the rent is $3,000 in long-run,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Quantity Demanded is 2,500 units, and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Quantity Supplied is 1,500 units, so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There is a shortage of 1,000 units.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shortage tends to grow over time, as the sellers are given more time to adjust their supply.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What are landlords doing with their properties that they aren’t renting out then?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E4DF13-332C-5B85-8E6D-5F09E6E826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0" name="Picture 9" descr="A graph of a graph of a graph&#10;&#10;AI-generated content may be incorrect.">
            <a:extLst>
              <a:ext uri="{FF2B5EF4-FFF2-40B4-BE49-F238E27FC236}">
                <a16:creationId xmlns:a16="http://schemas.microsoft.com/office/drawing/2014/main" id="{923347DA-9266-A954-1C65-3708040AC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0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EF696-305D-237A-BA3F-7B4606232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FF7EEA-4EEB-DED2-C895-79858C6DCF5F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D33592-15A5-4FB5-A916-E4A6021B9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Long-run Response to Rent Control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97A0C-FBD2-707D-54F2-8D7E3FF0CC54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829E3-42AC-A6BA-F2FE-3BEBFFDDA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FB4509-C906-7259-8E08-0F89EF4C1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D46D5-9459-02BC-325B-1E0FA4CA6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025" y="1300900"/>
            <a:ext cx="6959601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Studies suggest that landlords in New York City turned to Airbnb instead.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NYC Comptroller’s office found in 2018: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Airbnb listings in 2010: Approx. 1,000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Airbnb listings in 2015: Over 43,000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Approximately 9.2% of the citywide increase in rent is attributed to Airbnb. (Rent increased by 25%)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NYC renters paid an additional $616 million in 2016.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For every 1% of all residential units in a neighborhood listed on Airbnb, rent in that region increased by 1.58%.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Rent control may help those in rent-controlled units but may end up hurting everyone else.</a:t>
            </a:r>
          </a:p>
        </p:txBody>
      </p:sp>
      <p:pic>
        <p:nvPicPr>
          <p:cNvPr id="1026" name="Picture 2" descr="NYC Airbnb law: What new rules mean for short-term rentals - The Washington  Post">
            <a:extLst>
              <a:ext uri="{FF2B5EF4-FFF2-40B4-BE49-F238E27FC236}">
                <a16:creationId xmlns:a16="http://schemas.microsoft.com/office/drawing/2014/main" id="{0E464E3F-B884-E00F-682F-1C6E764626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4" r="22229"/>
          <a:stretch>
            <a:fillRect/>
          </a:stretch>
        </p:blipFill>
        <p:spPr bwMode="auto">
          <a:xfrm>
            <a:off x="457199" y="1298102"/>
            <a:ext cx="4046537" cy="483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02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32918-E159-15EE-3276-A82C25700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C0B2C6-35B8-2736-851D-BD5D3C68871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DD25F-F6FC-DF12-730C-B641D22B5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2400" dirty="0">
                <a:solidFill>
                  <a:schemeClr val="bg1"/>
                </a:solidFill>
              </a:rPr>
              <a:t>  CNBC Television. (2023, September 5). </a:t>
            </a:r>
            <a:r>
              <a:rPr lang="en-US" sz="2400" i="1" dirty="0">
                <a:solidFill>
                  <a:schemeClr val="bg1"/>
                </a:solidFill>
              </a:rPr>
              <a:t>NYC Airbnb crackdown: What you need to know</a:t>
            </a:r>
            <a:br>
              <a:rPr lang="en-US" sz="2400" i="1" dirty="0">
                <a:solidFill>
                  <a:schemeClr val="bg1"/>
                </a:solidFill>
              </a:rPr>
            </a:br>
            <a:r>
              <a:rPr lang="en-US" sz="2400" i="1" dirty="0">
                <a:solidFill>
                  <a:schemeClr val="bg1"/>
                </a:solidFill>
              </a:rPr>
              <a:t>  </a:t>
            </a:r>
            <a:r>
              <a:rPr lang="en-US" sz="2400" dirty="0">
                <a:solidFill>
                  <a:schemeClr val="bg1"/>
                </a:solidFill>
              </a:rPr>
              <a:t>[Video]. YouTube. https://youtu.be/-iY5kEHAC6g?si=F-0KMCM3ECPwELSW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0CD893-91D7-4B7D-4F38-A843860A3C2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E2E5A-9C36-3B4F-4EF6-6CC717195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C77F8-2359-52B4-7E59-9FE0EDD61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3" name="Online Media 2" title="NYC Airbnb crackdown: What you need to know">
            <a:hlinkClick r:id="" action="ppaction://media"/>
            <a:extLst>
              <a:ext uri="{FF2B5EF4-FFF2-40B4-BE49-F238E27FC236}">
                <a16:creationId xmlns:a16="http://schemas.microsoft.com/office/drawing/2014/main" id="{7C694F21-193F-D8F3-44D7-0CD221BE495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39190" y="970332"/>
            <a:ext cx="971044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7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13FB5-62E5-24DE-D111-A6C313A52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5EA51B-32E4-7B75-02BE-B5493474B2A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841BC2-8BF9-CF8C-6997-D763D8A16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Price Floors: The Labor Market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80A077-A532-1E6F-5145-B4659F06074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3F477-7899-118A-2CF0-C506989E7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7F81C-4D89-B44D-2A75-4388528BE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1D495-C075-EA8D-F487-FF4C9D3DA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702427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Consider the labor market where…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Employees are the sellers of Labor (L), and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Employers are buyers of Labor (L)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price of labor is the hourly pay, Wage (w).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current market equilibrium is found where 1,000 workers are employed, earning a $7 per hour wage.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Suppose that the government believes that this is too low to support workers and enacts a $10 per hour minimum wage policy.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0D84D7-5B09-4EA5-AC58-7EC08C0619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1" name="Picture 10" descr="A diagram of a graph&#10;&#10;AI-generated content may be incorrect.">
            <a:extLst>
              <a:ext uri="{FF2B5EF4-FFF2-40B4-BE49-F238E27FC236}">
                <a16:creationId xmlns:a16="http://schemas.microsoft.com/office/drawing/2014/main" id="{36E83765-6232-3EA1-9095-7BDD79E8B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7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B29B3-7206-B013-477A-2728A55E8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instructions screen
Activity Title: Is the $10 minimum wage legislation "binding"?
Slide 17</a:t>
            </a:r>
          </a:p>
        </p:txBody>
      </p:sp>
      <p:pic>
        <p:nvPicPr>
          <p:cNvPr id="4" name="Picture 3" descr="Poll Everywhere multiple choice poll instructions screen&#10;Activity Title: Is the $10 minimum wage legislation &quot;binding&quot;?">
            <a:extLst>
              <a:ext uri="{FF2B5EF4-FFF2-40B4-BE49-F238E27FC236}">
                <a16:creationId xmlns:a16="http://schemas.microsoft.com/office/drawing/2014/main" id="{364C037B-71EE-7DF8-C0B9-E55D5F38CAA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10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2A277-52F2-D74E-22F2-5606048D2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chart screen
Activity Title: Is the $10 minimum wage legislation "binding"?
Slide 19</a:t>
            </a:r>
          </a:p>
        </p:txBody>
      </p:sp>
      <p:pic>
        <p:nvPicPr>
          <p:cNvPr id="4" name="Picture 3" descr="Poll Everywhere multiple choice poll chart screen&#10;Activity Title: Is the $10 minimum wage legislation &quot;binding&quot;?">
            <a:extLst>
              <a:ext uri="{FF2B5EF4-FFF2-40B4-BE49-F238E27FC236}">
                <a16:creationId xmlns:a16="http://schemas.microsoft.com/office/drawing/2014/main" id="{9EA4E56F-BBAC-DFCF-CCBB-E51E6EA42BA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90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E7AEE-8472-6A90-FAC1-D5CB645B0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A7C60C-502A-7582-BDB1-C1F2B6F45D3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B9A688-D059-7B00-4365-D01F7B62E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Price Floors: The Labor Market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054C06-B9E7-6B76-A7C1-293F34FACEB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EE8238-B8A8-00CE-0E42-4EB742210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D7592-3D61-C2B3-DFB2-823C811F8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ED3F2-59C6-3528-B5C5-9A2BF3BD3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702427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Since the minimum wage ($10) is set above the current equilibrium wage ($7), it is binding.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When the wage is $10…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Employers want to hire 550 workers, and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There are 1450 people who want jobs, so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There are 900 people left unemployed.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effect of a binding minimum wage is a higher wage for those employed, while creating some unemployment.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9BDADE-8ED3-0C13-8898-EEC7A7AD13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0" name="Picture 9" descr="A graph of a price&#10;&#10;AI-generated content may be incorrect.">
            <a:extLst>
              <a:ext uri="{FF2B5EF4-FFF2-40B4-BE49-F238E27FC236}">
                <a16:creationId xmlns:a16="http://schemas.microsoft.com/office/drawing/2014/main" id="{03BCCB7E-6536-7865-8FA9-117C97289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3" name="Picture 12" descr="A diagram of a price&#10;&#10;AI-generated content may be incorrect.">
            <a:extLst>
              <a:ext uri="{FF2B5EF4-FFF2-40B4-BE49-F238E27FC236}">
                <a16:creationId xmlns:a16="http://schemas.microsoft.com/office/drawing/2014/main" id="{2A4282A3-65AE-C2BB-31F2-56594877E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F0773-F21F-06C8-4F80-47664838B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CDA983-3FBA-ADFB-636B-11FB30DA984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F943CA-C545-26BD-8E28-F39E62667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Introduction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79FB29-EBDA-57F8-721F-3E345C3D046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DAC62-D179-F5D4-505A-45EF42D65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A8E41-4353-6026-BB12-21AE093E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7808E-DD1E-C6ED-B2AE-C474DC62F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the previous chapters, we had our “Economist as a Scientist” hat, and analyzed: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How market demand is determined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How market supply is determined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How the market forces of supply and demand determine the equilibrium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How elasticities can affect the equilibrium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this chapter, we switch to “Economist as a Policy Advisor” to examine the impacts of government interventions to the market, and examine: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impact of price controls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impact of taxation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intended and unintended effects of the policies</a:t>
            </a:r>
          </a:p>
        </p:txBody>
      </p:sp>
    </p:spTree>
    <p:extLst>
      <p:ext uri="{BB962C8B-B14F-4D97-AF65-F5344CB8AC3E}">
        <p14:creationId xmlns:p14="http://schemas.microsoft.com/office/powerpoint/2010/main" val="365104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AA907-B7B9-C81A-5DCE-FD754DE76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CB15DD-F989-579A-5426-D4F3DD7156B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4D640-C0CB-BA4C-FA74-E8DFBE91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Minimum Wages: Card &amp; Krueger (1994)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4B8A02-886A-E0E3-FAEB-6B489FD77EA9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8B048-BCA9-5708-C71A-E0F1C7FC9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BB12B-A072-6D0B-1714-D92821D6A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D9D145-6B90-1BB2-F34F-0982FFE77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216" y="970332"/>
            <a:ext cx="9198389" cy="54864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D1C4EDA-D072-EB5A-3799-8148269AC0EF}"/>
              </a:ext>
            </a:extLst>
          </p:cNvPr>
          <p:cNvSpPr/>
          <p:nvPr/>
        </p:nvSpPr>
        <p:spPr>
          <a:xfrm>
            <a:off x="2505457" y="5733288"/>
            <a:ext cx="8092440" cy="310896"/>
          </a:xfrm>
          <a:prstGeom prst="rect">
            <a:avLst/>
          </a:prstGeom>
          <a:solidFill>
            <a:srgbClr val="77122C">
              <a:alpha val="3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F2D74A-32DA-387B-9439-4F984EF4DDBA}"/>
              </a:ext>
            </a:extLst>
          </p:cNvPr>
          <p:cNvSpPr/>
          <p:nvPr/>
        </p:nvSpPr>
        <p:spPr>
          <a:xfrm>
            <a:off x="1590928" y="6044184"/>
            <a:ext cx="1518032" cy="310896"/>
          </a:xfrm>
          <a:prstGeom prst="rect">
            <a:avLst/>
          </a:prstGeom>
          <a:solidFill>
            <a:srgbClr val="77122C">
              <a:alpha val="3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2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1DB2F-D885-9C44-9E96-650F9EC0D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B37E47-87FE-10A0-C0E9-8A46D43B988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7E1C1D-5325-4C6E-AED3-E8B25FE34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Minimum Wages: Meer &amp; West (2013)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D7E2E9-1359-8EAA-B0D8-D15C25C6FD2D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DF0E06-0648-069D-6E51-71EE87ED6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F2BC0-B6D3-FF82-C5D8-4CFB6BC5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DB6BF1-9392-A8EA-22DD-DF578C215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599" y="970332"/>
            <a:ext cx="6402442" cy="5486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AB5CA7-AF37-6537-14BC-E03FD29C65CE}"/>
              </a:ext>
            </a:extLst>
          </p:cNvPr>
          <p:cNvSpPr/>
          <p:nvPr/>
        </p:nvSpPr>
        <p:spPr>
          <a:xfrm>
            <a:off x="6400800" y="5647441"/>
            <a:ext cx="2573518" cy="240227"/>
          </a:xfrm>
          <a:prstGeom prst="rect">
            <a:avLst/>
          </a:prstGeom>
          <a:solidFill>
            <a:srgbClr val="77122C">
              <a:alpha val="3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8B58BE-4309-5A44-C72F-A7DE273E243E}"/>
              </a:ext>
            </a:extLst>
          </p:cNvPr>
          <p:cNvSpPr/>
          <p:nvPr/>
        </p:nvSpPr>
        <p:spPr>
          <a:xfrm>
            <a:off x="2895598" y="5905665"/>
            <a:ext cx="4114801" cy="240227"/>
          </a:xfrm>
          <a:prstGeom prst="rect">
            <a:avLst/>
          </a:prstGeom>
          <a:solidFill>
            <a:srgbClr val="77122C">
              <a:alpha val="3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5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BD7C6-CD34-8CF3-CC48-72DE56304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D776F3-FBB0-9F5B-151F-4DA3975CEBD9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BBD919-F066-D6F4-078D-F0D0F4380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Minimum Wages: Clemens &amp; Wither (2019)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403C24-535D-A1BC-2399-D280AA0AAA2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14457-10E2-22AA-FFF2-7C41B04B0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B6FF3B-2C65-DCF3-264E-6C09AAFC4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FF2783-0823-E773-83FE-3FE4EBC17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812" y="2846740"/>
            <a:ext cx="5029200" cy="34426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99B140-C301-988B-EBC2-0C8168700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812" y="1137715"/>
            <a:ext cx="5029200" cy="17090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EC251C4-3918-5479-4C4C-E8B605F6CC3B}"/>
              </a:ext>
            </a:extLst>
          </p:cNvPr>
          <p:cNvSpPr/>
          <p:nvPr/>
        </p:nvSpPr>
        <p:spPr>
          <a:xfrm>
            <a:off x="7481708" y="4314977"/>
            <a:ext cx="1039993" cy="156920"/>
          </a:xfrm>
          <a:prstGeom prst="rect">
            <a:avLst/>
          </a:prstGeom>
          <a:solidFill>
            <a:srgbClr val="77122C">
              <a:alpha val="3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C51654-FF1C-F0A1-DB61-46AC00BB9CB0}"/>
              </a:ext>
            </a:extLst>
          </p:cNvPr>
          <p:cNvSpPr/>
          <p:nvPr/>
        </p:nvSpPr>
        <p:spPr>
          <a:xfrm>
            <a:off x="3579812" y="4516653"/>
            <a:ext cx="4891089" cy="156920"/>
          </a:xfrm>
          <a:prstGeom prst="rect">
            <a:avLst/>
          </a:prstGeom>
          <a:solidFill>
            <a:srgbClr val="77122C">
              <a:alpha val="3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A289C-835A-2CF4-3572-CB059DE72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A1F1B0-1B74-BC9F-5A77-A595A414B38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EDCE3-EBD5-6FE4-F5C3-66E5FCDAF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Discussions on Minimum Wages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878D20-E65A-F566-8B7A-F1DC24C1A14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A8936-09C8-DE2D-09C1-54D2233C5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1C631-5C9C-DE5B-BB4A-806B19851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2D732-C025-B0B2-10F8-19F7A1928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Arguments for Minimum Wage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Humane and effective method to raise the income of the working class. 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theory predicting an increase in unemployment is not necessarily exactly true.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trade-off between a slight increase in unemployment and increased wages is worth it.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Arguments against Minimum Wage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Minimum wages cause unemployment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May encourage teenagers to drop out of school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Current policies are poorly targeted as less than 1/3 of the minimum wage-earners are in families with incomes below the poverty line.</a:t>
            </a:r>
          </a:p>
          <a:p>
            <a:pPr lvl="4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200" dirty="0"/>
              <a:t>Overall, price controls </a:t>
            </a:r>
            <a:r>
              <a:rPr lang="en-US" altLang="zh-TW" sz="2200" i="1" dirty="0"/>
              <a:t>can</a:t>
            </a:r>
            <a:r>
              <a:rPr lang="en-US" altLang="zh-TW" sz="2200" dirty="0"/>
              <a:t> distort the market by disallowing prices to act as accurate signals to the buyers and sellers of the market.</a:t>
            </a:r>
          </a:p>
        </p:txBody>
      </p:sp>
    </p:spTree>
    <p:extLst>
      <p:ext uri="{BB962C8B-B14F-4D97-AF65-F5344CB8AC3E}">
        <p14:creationId xmlns:p14="http://schemas.microsoft.com/office/powerpoint/2010/main" val="408086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CC716-3CB1-9A38-1A08-FBDA264CC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6F925C-CA57-56A0-7561-57C21582026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C6FBA5-F741-C613-2604-AC000E215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Price Control: Exercise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CF2F41-24A0-0E5A-0E5C-09DB845DDBBD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822CA6-A9B7-B1C1-DD30-F801048BA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F9D01-0E30-4F52-C8F2-5278191E3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6E271-B6BE-EA5A-7E2D-96A31B8CA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702427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What is the current market equilibrium?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Equilibrium Price: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Equilibrium Quantity: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What happens when there is a minimum price of $7 enforced on this market?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Price: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Quantity Demanded: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Quantity Supplied: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What is the surplus / shortage in this market due to  this minimum price enforcement?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Surplus/Shortage: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EF5C1B-D9D1-4774-3C0B-331677605B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B6E7674-8778-7C3E-1010-B107F61E4C27}"/>
              </a:ext>
            </a:extLst>
          </p:cNvPr>
          <p:cNvSpPr/>
          <p:nvPr/>
        </p:nvSpPr>
        <p:spPr>
          <a:xfrm>
            <a:off x="7726679" y="1810512"/>
            <a:ext cx="448058" cy="274320"/>
          </a:xfrm>
          <a:prstGeom prst="rect">
            <a:avLst/>
          </a:prstGeom>
          <a:solidFill>
            <a:schemeClr val="bg1"/>
          </a:solidFill>
          <a:ln>
            <a:solidFill>
              <a:srgbClr val="7712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rgbClr val="000000"/>
                </a:solidFill>
                <a:latin typeface="Garamond"/>
              </a:rPr>
              <a:t>$5</a:t>
            </a:r>
            <a:endParaRPr lang="en-US" sz="2000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1F9D79-428F-10C4-2592-7D784C037A0B}"/>
              </a:ext>
            </a:extLst>
          </p:cNvPr>
          <p:cNvSpPr/>
          <p:nvPr/>
        </p:nvSpPr>
        <p:spPr>
          <a:xfrm>
            <a:off x="8069515" y="2206314"/>
            <a:ext cx="553277" cy="274320"/>
          </a:xfrm>
          <a:prstGeom prst="rect">
            <a:avLst/>
          </a:prstGeom>
          <a:solidFill>
            <a:schemeClr val="bg1"/>
          </a:solidFill>
          <a:ln>
            <a:solidFill>
              <a:srgbClr val="7712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rgbClr val="000000"/>
                </a:solidFill>
                <a:latin typeface="Garamond"/>
              </a:rPr>
              <a:t>500</a:t>
            </a:r>
            <a:endParaRPr lang="en-US" sz="2000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753E24-9D84-61E6-BF14-676FFDF5FE13}"/>
              </a:ext>
            </a:extLst>
          </p:cNvPr>
          <p:cNvSpPr/>
          <p:nvPr/>
        </p:nvSpPr>
        <p:spPr>
          <a:xfrm>
            <a:off x="6498335" y="3622092"/>
            <a:ext cx="448058" cy="274320"/>
          </a:xfrm>
          <a:prstGeom prst="rect">
            <a:avLst/>
          </a:prstGeom>
          <a:solidFill>
            <a:schemeClr val="bg1"/>
          </a:solidFill>
          <a:ln>
            <a:solidFill>
              <a:srgbClr val="7712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rgbClr val="000000"/>
                </a:solidFill>
                <a:latin typeface="Garamond"/>
              </a:rPr>
              <a:t>$7</a:t>
            </a:r>
            <a:endParaRPr lang="en-US" sz="2000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F5181F-4BE8-0AA5-DF07-2334F81EEAF2}"/>
              </a:ext>
            </a:extLst>
          </p:cNvPr>
          <p:cNvSpPr/>
          <p:nvPr/>
        </p:nvSpPr>
        <p:spPr>
          <a:xfrm>
            <a:off x="8029891" y="4014344"/>
            <a:ext cx="553277" cy="274320"/>
          </a:xfrm>
          <a:prstGeom prst="rect">
            <a:avLst/>
          </a:prstGeom>
          <a:solidFill>
            <a:schemeClr val="bg1"/>
          </a:solidFill>
          <a:ln>
            <a:solidFill>
              <a:srgbClr val="7712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rgbClr val="000000"/>
                </a:solidFill>
                <a:latin typeface="Garamond"/>
              </a:rPr>
              <a:t>300</a:t>
            </a:r>
            <a:endParaRPr lang="en-US" sz="2000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1438E1-DF7D-45B7-44A2-E4C352F3D8B7}"/>
              </a:ext>
            </a:extLst>
          </p:cNvPr>
          <p:cNvSpPr/>
          <p:nvPr/>
        </p:nvSpPr>
        <p:spPr>
          <a:xfrm>
            <a:off x="7735823" y="4397832"/>
            <a:ext cx="553277" cy="274320"/>
          </a:xfrm>
          <a:prstGeom prst="rect">
            <a:avLst/>
          </a:prstGeom>
          <a:solidFill>
            <a:schemeClr val="bg1"/>
          </a:solidFill>
          <a:ln>
            <a:solidFill>
              <a:srgbClr val="7712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rgbClr val="000000"/>
                </a:solidFill>
                <a:latin typeface="Garamond"/>
              </a:rPr>
              <a:t>700</a:t>
            </a:r>
            <a:endParaRPr lang="en-US" sz="2000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AAE9AC-A4B9-0F23-1737-66EC95DE43CC}"/>
              </a:ext>
            </a:extLst>
          </p:cNvPr>
          <p:cNvSpPr/>
          <p:nvPr/>
        </p:nvSpPr>
        <p:spPr>
          <a:xfrm>
            <a:off x="7735823" y="5825796"/>
            <a:ext cx="1865377" cy="355804"/>
          </a:xfrm>
          <a:prstGeom prst="rect">
            <a:avLst/>
          </a:prstGeom>
          <a:solidFill>
            <a:schemeClr val="bg1"/>
          </a:solidFill>
          <a:ln>
            <a:solidFill>
              <a:srgbClr val="7712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rgbClr val="000000"/>
                </a:solidFill>
                <a:latin typeface="Garamond"/>
              </a:rPr>
              <a:t>Surplus of 400</a:t>
            </a:r>
            <a:endParaRPr lang="en-US" sz="2000" dirty="0">
              <a:solidFill>
                <a:srgbClr val="000000"/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28915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6A122-C92A-7760-476A-5C6A58A73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14CF3D-E9BA-D6E4-7FCE-497FAC46BCFF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06D5A3-AB5D-4872-E91A-A1245DFE1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2400" dirty="0">
                <a:solidFill>
                  <a:schemeClr val="bg1"/>
                </a:solidFill>
              </a:rPr>
              <a:t>  CNBC. (2023, March 15). </a:t>
            </a:r>
            <a:r>
              <a:rPr lang="en-US" sz="2400" i="1" dirty="0">
                <a:solidFill>
                  <a:schemeClr val="bg1"/>
                </a:solidFill>
              </a:rPr>
              <a:t>Why Rent Control Might Be A Bad Idea  </a:t>
            </a:r>
            <a:r>
              <a:rPr lang="en-US" sz="2400" dirty="0">
                <a:solidFill>
                  <a:schemeClr val="bg1"/>
                </a:solidFill>
              </a:rPr>
              <a:t>[Video].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  YouTube. https://youtu.be/ysBWViBCI6c?si=aw5UQqu3mXBSRNdo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908221-FDB7-5BA1-9D0D-970909BC0CB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5E510-CCF6-2BE4-1BBC-EAAA8B602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DE551-5DE2-E3F6-F867-841DDE3D4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8" name="Online Media 7" title="Why Rent Control Might Be A Bad Idea">
            <a:hlinkClick r:id="" action="ppaction://media"/>
            <a:extLst>
              <a:ext uri="{FF2B5EF4-FFF2-40B4-BE49-F238E27FC236}">
                <a16:creationId xmlns:a16="http://schemas.microsoft.com/office/drawing/2014/main" id="{741E0672-6DD0-89C3-EE16-0B2A7D5626F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39190" y="970332"/>
            <a:ext cx="971044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8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6436C9-F765-64EE-BF9C-3CA377511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0143C4-03F5-32CE-B59D-81CD7EEEF893}"/>
              </a:ext>
            </a:extLst>
          </p:cNvPr>
          <p:cNvSpPr txBox="1"/>
          <p:nvPr/>
        </p:nvSpPr>
        <p:spPr>
          <a:xfrm>
            <a:off x="1" y="3013501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Taxation</a:t>
            </a:r>
            <a:endParaRPr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12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20DC1-7FE9-8D03-AD01-75471EA69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D4BFE8-F3C1-1D26-522E-CD1AB236038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F9A32-EEF9-D5B3-C69A-DEEB73999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Taxation and Tax Incidence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259003-FF8E-D58F-38CA-29DE591ED37D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3E84EE-C2D9-FAD0-DC42-E4CB44619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44F4C4-F2E8-B006-79F4-A24CF6C73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88F1E-4C51-D85A-7E35-7003B83C3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All governments around the world rely on some form of taxation to raise revenue for public projects.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Taxes are also often used to encourage or discourage consumption of certain goods: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“Sin Taxes” are placed on tobacco or alcohol products to discourage consumption.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“Carbon Taxes” are charged against polluters to discourage carbon emissions.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Legally speaking, these taxes can be levied on either the buyer or the seller.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800" dirty="0"/>
              <a:t>Taxes being levied on the buyer does not necessarily mean that most of the burden is placed on the buyer.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800" dirty="0"/>
              <a:t>Taxes being placed on the seller does not necessarily mean that most of the burden is placed on the seller.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These issues involve </a:t>
            </a:r>
            <a:r>
              <a:rPr lang="en-US" altLang="zh-TW" sz="2400" b="1" dirty="0"/>
              <a:t>Tax Incidence</a:t>
            </a:r>
            <a:r>
              <a:rPr lang="en-US" altLang="zh-TW" sz="2400" dirty="0"/>
              <a:t>, the study of how the burden of the tax is distributed among the various actors in the economy.</a:t>
            </a:r>
          </a:p>
        </p:txBody>
      </p:sp>
    </p:spTree>
    <p:extLst>
      <p:ext uri="{BB962C8B-B14F-4D97-AF65-F5344CB8AC3E}">
        <p14:creationId xmlns:p14="http://schemas.microsoft.com/office/powerpoint/2010/main" val="108978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960FE-75F6-0043-27D6-739C1E70C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7086DB-2FBB-82AE-213F-2CF89DFD808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A3FA3B-8887-208E-C456-1303028D3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Taxation: Taxation on Sellers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3D61C5-0CCF-4864-CE9C-74BABBD013C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0CBFE9-C8E9-8528-9EEE-235354710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76C84-FAA4-5255-9139-D2E268D44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01EBA-0FA7-5084-C7C0-13F67037B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702427" cy="5026748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Suppose that the market for coffee is in equilibrium: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Buyers pay $5 for each cup of coffee traded, and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Sellers receive $5 for each cup of coffee they sell, and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100 cups of coffee is traded in the market.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5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Suppose the government imposes a $2 per cup tax on coffee, and the sellers must pay the tax.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5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Now, let’s go over the three steps of market analysis:</a:t>
            </a:r>
          </a:p>
          <a:p>
            <a:pPr marL="914400" lvl="1" indent="-457200">
              <a:spcBef>
                <a:spcPts val="576"/>
              </a:spcBef>
              <a:buFont typeface="+mj-lt"/>
              <a:buAutoNum type="arabicPeriod"/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Decide whether the law affects the supply curve or the demand curve.</a:t>
            </a:r>
          </a:p>
          <a:p>
            <a:pPr marL="914400" lvl="1" indent="-457200">
              <a:spcBef>
                <a:spcPts val="576"/>
              </a:spcBef>
              <a:buFont typeface="+mj-lt"/>
              <a:buAutoNum type="arabicPeriod"/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Decide which way the curve shifts.</a:t>
            </a:r>
          </a:p>
          <a:p>
            <a:pPr marL="914400" lvl="1" indent="-457200">
              <a:spcBef>
                <a:spcPts val="576"/>
              </a:spcBef>
              <a:buFont typeface="+mj-lt"/>
              <a:buAutoNum type="arabicPeriod"/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Examine how the shift affects the equilibrium price and quantity.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02E58E-9956-20DA-9CAE-9BFF82A8DD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6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1A908-5B35-AB8C-A2F3-598707C71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E62CEF-1723-0ECB-08A9-DC07929831FF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2B596E-AB58-D7F9-9BBC-91BFD70E9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Taxation: Taxation on Sellers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7FE5F1-5FDF-FEBA-58C3-8E839BD3157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7E97A-296A-DDD5-D740-44759C29D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4185FD-979A-E4B2-AD79-6BE522CB7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606C0-5371-1802-4296-82E9D9AFD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702427" cy="5026748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Step #1: 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quantity demanded and price remain the same for buyers, so the demand curve does not shift.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immediate impact is on the sellers, as selling coffee is less profitable, so it shifts the supply curve.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Step #2: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Because the production (and sale) of coffee is more costly at every price point, the quantity supplied would decrease at each price point.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Therefore, the supply curve would shift to the left.</a:t>
            </a:r>
          </a:p>
          <a:p>
            <a:pPr lvl="4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i="1" dirty="0"/>
              <a:t>Caveat on Step #2: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i="1" dirty="0"/>
              <a:t>It is easier if we shift the supply curve </a:t>
            </a:r>
            <a:r>
              <a:rPr lang="en-US" altLang="zh-TW" sz="2000" i="1" u="sng" dirty="0"/>
              <a:t>upward</a:t>
            </a:r>
            <a:r>
              <a:rPr lang="en-US" altLang="zh-TW" sz="2000" i="1" dirty="0"/>
              <a:t> by the taxed amount.</a:t>
            </a:r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0C24FE-C876-B6FD-C977-1433B839EF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2" name="Picture 11" descr="A graph of a price&#10;&#10;AI-generated content may be incorrect.">
            <a:extLst>
              <a:ext uri="{FF2B5EF4-FFF2-40B4-BE49-F238E27FC236}">
                <a16:creationId xmlns:a16="http://schemas.microsoft.com/office/drawing/2014/main" id="{F26C72C2-FC47-21AC-4499-EFB4B3EAB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8" name="Picture 17" descr="A diagram of a graph&#10;&#10;AI-generated content may be incorrect.">
            <a:extLst>
              <a:ext uri="{FF2B5EF4-FFF2-40B4-BE49-F238E27FC236}">
                <a16:creationId xmlns:a16="http://schemas.microsoft.com/office/drawing/2014/main" id="{D9D7A8A3-3E5B-7B06-9C69-BC403C187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7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13D95C-9BBD-D9F6-944D-3E2AE0375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E81C09-1856-0F2D-4810-54D24D8C3068}"/>
              </a:ext>
            </a:extLst>
          </p:cNvPr>
          <p:cNvSpPr txBox="1"/>
          <p:nvPr/>
        </p:nvSpPr>
        <p:spPr>
          <a:xfrm>
            <a:off x="1" y="3013501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Price Controls</a:t>
            </a:r>
            <a:endParaRPr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644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13070-391A-0A26-831F-F4B48FF7F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7BE5B-CA5C-9AD3-62D2-6C15C2F5E26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5148A5-3CE1-CBF9-3E97-8253095AA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Taxation: Taxation on Sellers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9DE415-088A-9F65-A4D0-1D757A8F513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845AB-EE05-B15A-3C75-CB185EBDC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32844-12FE-4C5F-93EF-947C81F60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6C802-FBD5-DC69-71AC-E6B6BB46D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702427" cy="5026748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Step #3: 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Following the shift of the supply curve, we reach the new equilibrium with price $6.50 per cup of coffee, and 90 cups being traded in the market.</a:t>
            </a:r>
          </a:p>
          <a:p>
            <a:pPr lvl="4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So, the new $2 per cup on coffee…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Raised the market price by $1.50, and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Reduced the size of the market for coffee.</a:t>
            </a:r>
          </a:p>
          <a:p>
            <a:pPr lvl="4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Now, let’s consider the question of tax incidence.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1DBC10-CB60-0105-CE2B-0F730AA5DB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3A4861-5142-1440-974C-7A18F982AA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5" name="Picture 14" descr="A diagram of a graph&#10;&#10;AI-generated content may be incorrect.">
            <a:extLst>
              <a:ext uri="{FF2B5EF4-FFF2-40B4-BE49-F238E27FC236}">
                <a16:creationId xmlns:a16="http://schemas.microsoft.com/office/drawing/2014/main" id="{E48C54E3-6B3A-E2C0-9ED3-136259B5BF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2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CFD47-80AB-447D-8A23-CA4664B96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7000BA-D9B7-3C4C-AFB3-3E9C909B3D4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273940-5CD6-6425-6E33-CCEB17E1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Taxation: Taxation on Sellers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81DC48-BF58-C537-2691-A80A7604632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89858-4675-8521-BD5B-BC8BE8D3B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0D147-C25D-E385-F9C9-0A28007CE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C0E97-F9C4-581F-93F7-60140ED2C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766561" cy="5026748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Sellers are responsible of sending the money to the government, but buyers and sellers share the burden.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For each cup of coffee sellers sell, they must send $2 to the government…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price buyers pay is $6.50 per cup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price sellers </a:t>
            </a:r>
            <a:r>
              <a:rPr lang="en-US" altLang="zh-TW" sz="2000" i="1" dirty="0"/>
              <a:t>actually</a:t>
            </a:r>
            <a:r>
              <a:rPr lang="en-US" altLang="zh-TW" sz="2000" dirty="0"/>
              <a:t> </a:t>
            </a:r>
            <a:r>
              <a:rPr lang="en-US" altLang="zh-TW" sz="2000" i="1" dirty="0"/>
              <a:t>receive</a:t>
            </a:r>
            <a:r>
              <a:rPr lang="en-US" altLang="zh-TW" sz="2000" dirty="0"/>
              <a:t> is $4.50 per cup</a:t>
            </a:r>
          </a:p>
          <a:p>
            <a:pPr lvl="4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Effectively, buyers are left with 75% of the tax burden, while sellers account for 25%.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i="1" dirty="0"/>
              <a:t>Advanced: The side whose price elasticity is lower bears a greater burden from taxation.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C56575-4CCE-9208-20F8-3A74412453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0" name="Picture 9" descr="A graph of a line with a red line&#10;&#10;AI-generated content may be incorrect.">
            <a:extLst>
              <a:ext uri="{FF2B5EF4-FFF2-40B4-BE49-F238E27FC236}">
                <a16:creationId xmlns:a16="http://schemas.microsoft.com/office/drawing/2014/main" id="{D1700F1E-D085-6D41-51FC-1A8FC1635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6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CDF88-4AD8-E1AE-E62A-D062CC5A5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160253-E577-638C-F477-04D99EB47EE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FE073-42CB-1A67-8789-D02304440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Taxation: Taxation on Buyers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40927D-8B20-98FD-4582-AC3FD8F85654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482195-9088-DBBC-8AD5-8CFD8D67A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6C9A0-58D5-585C-F846-FBFD7BC5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2281C-31B0-E33D-93E3-DF37E7937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702427" cy="5026748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Let’s reset the market and suppose that the taxation is now placed on the buyers.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For each cup of coffee buyers purchase, they must send $2 to the government…</a:t>
            </a:r>
          </a:p>
          <a:p>
            <a:pPr lvl="4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Step #1: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quantity supplied and price remain the same for sellers, so the supply curve does not shift.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immediate impact is on the buyers, as they face an additional cost of purchasing coffee, so it shifts the demand curve.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3B6C1C-FD97-B782-434E-DD38F06AE7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9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108E1-5F40-DE9F-87BA-992956C6E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4DE37C-8562-9700-2190-5C1FA75D149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9D8DA2-1AAE-8B57-703A-B42365A35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Taxation: Taxation on Buyers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6AD11B-80B3-0263-FB62-42B0802A48E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51662-46DB-4BC7-CACD-0211D5F06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6F20C-5B32-0230-2BEA-426C3EEFB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2CFB0-C1A0-30B8-8F68-FF4816E98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702427" cy="5026748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Step #2: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Because the purchasing of coffee is more costly at every price point, the quantity demanded would decrease at each price point.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Therefore, the demand curve would shift to the left.</a:t>
            </a:r>
          </a:p>
          <a:p>
            <a:pPr lvl="2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600" i="1" dirty="0"/>
              <a:t>When plotting, we think of shifting the demand curve downward by $2.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Step #3: 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Following the shift of the demand curve, we reach the new equilibrium with price $6.50 per cup of coffee, and 90 cups being traded in the market.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Notice something similar?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9AF0DD-227D-B9D2-7246-D11FD2CBF4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4" name="Picture 13" descr="A graph of a line with a red line&#10;&#10;AI-generated content may be incorrect.">
            <a:extLst>
              <a:ext uri="{FF2B5EF4-FFF2-40B4-BE49-F238E27FC236}">
                <a16:creationId xmlns:a16="http://schemas.microsoft.com/office/drawing/2014/main" id="{E4E5A700-63B0-D4F1-3EB8-D0BE04DB6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4FDE9-F1D8-28EB-9C6A-FA7E396EF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A04946-10E9-3EBA-554D-B7D9C7D7BBF9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340B1A-567C-6924-BB30-7ADABE1C0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Taxation on Sellers vs. Buyers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2CED57-65D5-F3D0-DD3E-5356BFCFC5C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95913-A54E-299B-8A3C-54137A189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CDF39-0ACF-5DB8-3DDA-3BA829386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1DDD0-82F6-3202-77B6-B908946CF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Taxes placed on sellers and taxes placed on buyers are equivalent.</a:t>
            </a:r>
          </a:p>
        </p:txBody>
      </p:sp>
      <p:pic>
        <p:nvPicPr>
          <p:cNvPr id="9" name="Picture 8" descr="A graph of a line with a red line&#10;&#10;AI-generated content may be incorrect.">
            <a:extLst>
              <a:ext uri="{FF2B5EF4-FFF2-40B4-BE49-F238E27FC236}">
                <a16:creationId xmlns:a16="http://schemas.microsoft.com/office/drawing/2014/main" id="{C92EF4C1-2791-7898-D69D-855BF0B97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025" y="1706565"/>
            <a:ext cx="4572000" cy="4572000"/>
          </a:xfrm>
          <a:prstGeom prst="rect">
            <a:avLst/>
          </a:prstGeom>
        </p:spPr>
      </p:pic>
      <p:pic>
        <p:nvPicPr>
          <p:cNvPr id="11" name="Picture 10" descr="A graph of a line with a red line&#10;&#10;AI-generated content may be incorrect.">
            <a:extLst>
              <a:ext uri="{FF2B5EF4-FFF2-40B4-BE49-F238E27FC236}">
                <a16:creationId xmlns:a16="http://schemas.microsoft.com/office/drawing/2014/main" id="{DF74281C-4D1F-CDBA-2005-F024D12BC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706565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8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EC446-E671-16DC-9093-3640EEB16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32B259-2365-FCDE-0C57-3E112D5E35E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98115C-A01D-F771-138E-7E18B9DB7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Taxation: Taxation as a “Wedge”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EEF20B-E414-7B54-34A5-08EFC7DBA2C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60CB0-FB78-ACC2-D666-72FC5CE44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A783C-391C-32BD-DAE7-9E20B0DF3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DF1BB-D663-BB14-61CE-B206B4AE8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702427" cy="5026748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We can think of the tax as a “wedge” between the price buyers pay and the price sellers receive.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On a supply–demand diagram, this wedge is a vertical line segment, illustrated in orange.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You can think of taking a toothpick the size of the tax and wedging it between the supply and demand curves. 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quantity at which the toothpick fits just snuggly is the new equilibrium quantity. 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724F3A-37E5-16DC-47AF-08EA035B00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0" name="Picture 9" descr="A graph of a price and a line&#10;&#10;AI-generated content may be incorrect.">
            <a:extLst>
              <a:ext uri="{FF2B5EF4-FFF2-40B4-BE49-F238E27FC236}">
                <a16:creationId xmlns:a16="http://schemas.microsoft.com/office/drawing/2014/main" id="{0B24CB99-8062-8851-70D5-65A5613CB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D9A36-EF46-F10F-8AAF-05B3F31B4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481577-08E5-A25F-1B76-64D6D72258D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453314-D300-4AEE-495E-1903A316F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Taxation: Exercise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E72591-87EF-298C-E49E-6833495B39D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0E578-ED3C-D8C7-4DDE-1122025E3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094662-A4C1-CC40-2A62-E3BF35C2B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E1E8B-E1E1-6AAA-4359-BBBD5FEAC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702427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What is the current market equilibrium?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Equilibrium Price: 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Equilibrium Quantity: 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Suppose that a $3 per unit sales tax was levied in this market. What is the new…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Price for Buyers: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Price for Sellers: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Quantity Traded: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Who bears more of the burden?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DC6CDC-2E40-5B90-89F6-345A073618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5A900B-5956-7B50-F4C3-4787E22C766F}"/>
              </a:ext>
            </a:extLst>
          </p:cNvPr>
          <p:cNvSpPr/>
          <p:nvPr/>
        </p:nvSpPr>
        <p:spPr>
          <a:xfrm>
            <a:off x="7726679" y="1810512"/>
            <a:ext cx="448058" cy="274320"/>
          </a:xfrm>
          <a:prstGeom prst="rect">
            <a:avLst/>
          </a:prstGeom>
          <a:solidFill>
            <a:schemeClr val="bg1"/>
          </a:solidFill>
          <a:ln>
            <a:solidFill>
              <a:srgbClr val="7712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rgbClr val="000000"/>
                </a:solidFill>
                <a:latin typeface="Garamond"/>
              </a:rPr>
              <a:t>$5</a:t>
            </a:r>
            <a:endParaRPr lang="en-US" sz="2000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161482-256D-ED7F-A6CF-FBBF19CD8832}"/>
              </a:ext>
            </a:extLst>
          </p:cNvPr>
          <p:cNvSpPr/>
          <p:nvPr/>
        </p:nvSpPr>
        <p:spPr>
          <a:xfrm>
            <a:off x="8069515" y="2206314"/>
            <a:ext cx="553277" cy="274320"/>
          </a:xfrm>
          <a:prstGeom prst="rect">
            <a:avLst/>
          </a:prstGeom>
          <a:solidFill>
            <a:schemeClr val="bg1"/>
          </a:solidFill>
          <a:ln>
            <a:solidFill>
              <a:srgbClr val="7712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rgbClr val="000000"/>
                </a:solidFill>
                <a:latin typeface="Garamond"/>
              </a:rPr>
              <a:t>500</a:t>
            </a:r>
            <a:endParaRPr lang="en-US" sz="2000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B4D8AD-08B1-23BC-1348-E1FCE918703C}"/>
              </a:ext>
            </a:extLst>
          </p:cNvPr>
          <p:cNvSpPr/>
          <p:nvPr/>
        </p:nvSpPr>
        <p:spPr>
          <a:xfrm>
            <a:off x="7543798" y="3651690"/>
            <a:ext cx="448058" cy="274320"/>
          </a:xfrm>
          <a:prstGeom prst="rect">
            <a:avLst/>
          </a:prstGeom>
          <a:solidFill>
            <a:schemeClr val="bg1"/>
          </a:solidFill>
          <a:ln>
            <a:solidFill>
              <a:srgbClr val="7712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rgbClr val="000000"/>
                </a:solidFill>
                <a:latin typeface="Garamond"/>
              </a:rPr>
              <a:t>$7</a:t>
            </a:r>
            <a:endParaRPr lang="en-US" sz="2000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53C0FE-880F-70FB-B1B3-B7D64ABBD79D}"/>
              </a:ext>
            </a:extLst>
          </p:cNvPr>
          <p:cNvSpPr/>
          <p:nvPr/>
        </p:nvSpPr>
        <p:spPr>
          <a:xfrm>
            <a:off x="7520938" y="4019810"/>
            <a:ext cx="448058" cy="274320"/>
          </a:xfrm>
          <a:prstGeom prst="rect">
            <a:avLst/>
          </a:prstGeom>
          <a:solidFill>
            <a:schemeClr val="bg1"/>
          </a:solidFill>
          <a:ln>
            <a:solidFill>
              <a:srgbClr val="7712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rgbClr val="000000"/>
                </a:solidFill>
                <a:latin typeface="Garamond"/>
              </a:rPr>
              <a:t>$4</a:t>
            </a:r>
            <a:endParaRPr lang="en-US" sz="2000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F5AFD4-D60C-283C-665D-3E8E8B6904CE}"/>
              </a:ext>
            </a:extLst>
          </p:cNvPr>
          <p:cNvSpPr/>
          <p:nvPr/>
        </p:nvSpPr>
        <p:spPr>
          <a:xfrm>
            <a:off x="7577929" y="4387930"/>
            <a:ext cx="553277" cy="274320"/>
          </a:xfrm>
          <a:prstGeom prst="rect">
            <a:avLst/>
          </a:prstGeom>
          <a:solidFill>
            <a:schemeClr val="bg1"/>
          </a:solidFill>
          <a:ln>
            <a:solidFill>
              <a:srgbClr val="7712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rgbClr val="000000"/>
                </a:solidFill>
                <a:latin typeface="Garamond"/>
              </a:rPr>
              <a:t>300</a:t>
            </a:r>
            <a:endParaRPr lang="en-US" sz="2000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7F7735-9D17-D085-21AB-3F9DA1053125}"/>
              </a:ext>
            </a:extLst>
          </p:cNvPr>
          <p:cNvSpPr/>
          <p:nvPr/>
        </p:nvSpPr>
        <p:spPr>
          <a:xfrm>
            <a:off x="5712487" y="5419940"/>
            <a:ext cx="4455641" cy="340780"/>
          </a:xfrm>
          <a:prstGeom prst="rect">
            <a:avLst/>
          </a:prstGeom>
          <a:solidFill>
            <a:schemeClr val="bg1"/>
          </a:solidFill>
          <a:ln>
            <a:solidFill>
              <a:srgbClr val="7712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rgbClr val="000000"/>
                </a:solidFill>
                <a:latin typeface="Garamond"/>
              </a:rPr>
              <a:t>The buyers must bear more of the burden.</a:t>
            </a:r>
            <a:endParaRPr lang="en-US" sz="2000" dirty="0">
              <a:solidFill>
                <a:srgbClr val="000000"/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60323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D49C7-B35E-D87C-4454-2FE851083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A271DC-9B56-78BA-76C0-411A37DCFE4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66693D-1029-581C-CACB-AD111935C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Tax Incidence and Elasticities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E8617B-9C8D-78B2-AE92-382C7BD83BED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42004-3846-8C7E-13E0-2EF8C93F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136D3-AE57-B93D-DBE2-B7485E41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89512-69ED-F719-D03E-9945CC996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rule of thumb is that “the side whose price elasticity is lower (less elastic) ends up bearing more of the burden.”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side of the market that is more elastic has flexibility to change their behavior in response to any changes in prices.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side of the market that is less elastic cannot easily shift their consumption/production to respond to changes in prices.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tax burden falls more on the side with fewer escape options (lower elasticity), because that side is less responsive to price changes and therefore “trapped” into paying.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Let’s examine a real-world case where this relationship between tax incidence and elasticities has been highlighted</a:t>
            </a:r>
            <a:r>
              <a:rPr lang="en-US" altLang="zh-TW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973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910F9-0049-D45D-6688-AFDBD4F6D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243DC8-534C-35FA-BDEA-E7B0F02DB9BF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F00AD-5B68-C109-4612-5092EE958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Tax Incidence: 1990 U.S. Luxury Tax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E30039-9FE0-72CC-DA02-50670E81A91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6F241-4090-0E2C-929D-34E7EECAC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ABBA7-8238-84B9-EBE5-B48B7E849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BFF99-3202-5D84-E8CC-35BE2FA10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057" y="1300900"/>
            <a:ext cx="7854570" cy="5026748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Enacted as part of the 1990 budget deal to raise revenue and target the wealthy.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 10% excise tax on the portion of the price above certain thresholds for luxury goods: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Yachts over $100,000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Cars over $30,000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Jewelry and Furs over $10,000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…and more</a:t>
            </a:r>
          </a:p>
          <a:p>
            <a:pPr lvl="2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Congress expected the tax would mostly be paid by wealthy consumers purchasing luxury goods.</a:t>
            </a:r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pic>
        <p:nvPicPr>
          <p:cNvPr id="1026" name="Picture 2" descr="Monopoly Luxury Tax Stock Photos - Free &amp; Royalty-Free Stock Photos from  Dreamstime">
            <a:extLst>
              <a:ext uri="{FF2B5EF4-FFF2-40B4-BE49-F238E27FC236}">
                <a16:creationId xmlns:a16="http://schemas.microsoft.com/office/drawing/2014/main" id="{EA188660-83AB-18DF-74F2-25F02595A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300900"/>
            <a:ext cx="3236977" cy="485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20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4DC16-095E-9CEA-5D9C-6125CE3C2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C54692-AAB3-0485-AC27-5E6C7B72619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760E5E-18AA-9D7A-EEF5-A8571CE6D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Tax Incidence: 1990 U.S. Luxury Tax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694FB7-2EA4-0D37-EF9D-7E7465381FC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FC272-EA28-AB67-30DB-6DC2EAB5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54E4C-109C-4580-8C84-41DD4EB9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4FFC0-80ED-7EC0-A0ED-F5CE42631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702427" cy="5026748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It was true that the demand for ultra-luxury goods were relatively inelastic.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problem was that the supply was much more inelastic than demand.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Incredibly high fixed costs of setting up production for a niche market.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Suppliers of ultra-luxury goods operate at low volume with long production timelines, making it difficult to adjust.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wealthy consumers could delay purchases, buy used, or shop abroad.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C3034D-E03D-76EE-E3FF-EC42D5EFD5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3" name="Picture 12" descr="A graph of a line with a red line&#10;&#10;AI-generated content may be incorrect.">
            <a:extLst>
              <a:ext uri="{FF2B5EF4-FFF2-40B4-BE49-F238E27FC236}">
                <a16:creationId xmlns:a16="http://schemas.microsoft.com/office/drawing/2014/main" id="{7DC21E9E-4695-A5D8-B03C-ED19D1B45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1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74126-756C-A195-40D0-7AE1F9220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6C422C-AF97-5A3E-E4C2-13C519A4A32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B9B8A3-C0D4-B3C5-79BE-4F591BF09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Real-World Price Control: Rent Control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9DEC49-ED03-ABA6-A9DB-28ED41FE394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1FE56-77FB-D182-C6BA-8474323D6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6A8588-29C3-5108-2694-FC8B4E023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F4C47-A003-0EC7-4255-A659F85EF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7488" y="1300900"/>
            <a:ext cx="6599566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low-end estimate of the average rent of a one-bedroom apartments in New York City as of Sep. 2025 is $4,046 per month.</a:t>
            </a:r>
            <a:endParaRPr lang="en-US" altLang="zh-TW" sz="2000" dirty="0"/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median take-home monthly earnings for an individual worker in New York City is $4,865 per month.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median worker would spend 83% of their income on rent.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NYC enacted a form of rent control which limits the rate that landlords can charge for rent in certain units.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</p:txBody>
      </p:sp>
      <p:pic>
        <p:nvPicPr>
          <p:cNvPr id="1026" name="Picture 2" descr="NYC Panel Approves Rent Increases, a Key Issue for Mamdani and Adams - The  New York Times">
            <a:extLst>
              <a:ext uri="{FF2B5EF4-FFF2-40B4-BE49-F238E27FC236}">
                <a16:creationId xmlns:a16="http://schemas.microsoft.com/office/drawing/2014/main" id="{55451ABB-2F3F-981E-8455-0E4F724FB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1" r="16319"/>
          <a:stretch>
            <a:fillRect/>
          </a:stretch>
        </p:blipFill>
        <p:spPr bwMode="auto">
          <a:xfrm>
            <a:off x="457198" y="1300899"/>
            <a:ext cx="4050793" cy="482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84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F3DB2-8E54-2A48-73AE-9458AD006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565EC9-2756-0370-60CC-80C29E70D2F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E25F42-AE9A-3BCA-442C-AE4297CCE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Tax Incidence: 1990 U.S. Luxury Tax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EA314B-D9FD-5C4F-2895-4887E28A7514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E5B59-F311-5903-8D32-4EC7A23AF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B630D-AC0E-78DE-C8BF-52D424A53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32C555-34BB-5389-A0BB-76A3B06755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702427" cy="5026748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As a result, the tax burden was placed on the supply, not the wealthy consumers.</a:t>
                </a:r>
              </a:p>
              <a:p>
                <a:pPr lvl="3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new market equilibrium formed:</a:t>
                </a:r>
              </a:p>
              <a:p>
                <a:pPr lvl="1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Price for Buyers: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 sz="2000" dirty="0"/>
                          <m:t>P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TW" sz="2000" dirty="0"/>
                          <m:t>D</m:t>
                        </m:r>
                      </m:sub>
                    </m:sSub>
                  </m:oMath>
                </a14:m>
                <a:endParaRPr lang="en-US" altLang="zh-TW" sz="2000" dirty="0"/>
              </a:p>
              <a:p>
                <a:pPr lvl="1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Price for Sellers: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 sz="2000" dirty="0"/>
                          <m:t>P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TW" sz="2000" b="0" i="0" dirty="0" smtClean="0"/>
                          <m:t>S</m:t>
                        </m:r>
                      </m:sub>
                    </m:sSub>
                  </m:oMath>
                </a14:m>
                <a:endParaRPr lang="en-US" altLang="zh-TW" sz="2000" dirty="0"/>
              </a:p>
              <a:p>
                <a:pPr lvl="1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Quantity Traded: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 sz="2000" b="0" i="0" dirty="0" smtClean="0"/>
                          <m:t>Q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TW" sz="2000" b="0" i="0" dirty="0" smtClean="0"/>
                          <m:t>2</m:t>
                        </m:r>
                      </m:sub>
                    </m:sSub>
                  </m:oMath>
                </a14:m>
                <a:endParaRPr lang="en-US" altLang="zh-TW" sz="2000" dirty="0"/>
              </a:p>
              <a:p>
                <a:pPr lvl="3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Much of the burden fell on workers and firms rather than the rich buyers.</a:t>
                </a:r>
              </a:p>
              <a:p>
                <a:pPr lvl="3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Most of the luxury tax was repealed by 1993.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32C555-34BB-5389-A0BB-76A3B06755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702427" cy="5026748"/>
              </a:xfrm>
              <a:blipFill>
                <a:blip r:embed="rId3"/>
                <a:stretch>
                  <a:fillRect l="-1183" t="-970" r="-2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CDB2B29D-2696-A8DD-3453-AAEC1DA6A7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26F8CB-F152-8FDA-1180-1FD9F993CE4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7" name="Picture 16" descr="A diagram of a price&#10;&#10;AI-generated content may be incorrect.">
            <a:extLst>
              <a:ext uri="{FF2B5EF4-FFF2-40B4-BE49-F238E27FC236}">
                <a16:creationId xmlns:a16="http://schemas.microsoft.com/office/drawing/2014/main" id="{372BFDFC-2941-26E4-A9C9-FE2F8177D3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18F05A-9AEA-F06B-44FD-2D8F3C789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95A852-6A9D-B465-0A64-5AF8FF41F29A}"/>
              </a:ext>
            </a:extLst>
          </p:cNvPr>
          <p:cNvSpPr txBox="1"/>
          <p:nvPr/>
        </p:nvSpPr>
        <p:spPr>
          <a:xfrm>
            <a:off x="1" y="3013501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Recap of Chapter 6</a:t>
            </a:r>
            <a:endParaRPr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468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F9591-C524-EA4B-D0F6-519365BC8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4158F-174C-DECE-2238-21BD22425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Price Ceilings: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Legal maximum on the price of a good or service.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Binding if below the equilibrium price.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If binding, leads to a shortage in the market.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e.g. Rent control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Price Floors: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Legal minimum on the price of a good or service.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Binding if above the equilibrium price.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If binding, leads to a surplus in the market.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e.g. Minimum wage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C9CF70-A65D-B843-4AEB-8B7692201B9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0E2B3-3228-C754-73A2-6349DBFD6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B003BA-74C8-03D4-28C2-F2AD1532AE8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CE243-F385-3907-7CB6-7F2C0BEA8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A5AC3-B79F-D41E-98BD-BFF76C731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650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B1EA1-DA14-D000-FC54-D8F8EE172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58C6F-7BA1-05ED-8DF8-4523E6B1E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Tax: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Taxation shrinks the size of the market.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Places a wedge between the price paid by the buyers and the price sellers receive.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Buyers pay more, and sellers receive less.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Tax Incidence: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Measures how much of the burden falls on the buyers and sellers.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side that is less elastic bears more of the burden.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06526F-3EED-30AE-3336-3E8E7EC6914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82E74D-8CD5-AA06-22BE-DEEC5D66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B08589-8825-385C-9554-8FA5C61E983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EBCFD-35E9-A0DC-7855-9CCC1A808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89517-0CD9-30E5-447E-5A723A660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057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7F8CE-8539-47F2-8B2B-907C5E1F1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524F6A-FBA9-5380-0D03-6C164EFFEB4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D75EB1-5DDE-885E-8511-59A19706C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Real-World Price Control: Minimum Wage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7E6B00-147E-CFB6-451F-14D43260A7C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22208-78C7-C657-B627-FBD3B8BC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D25CA-390D-EF86-17C6-B76F015A4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0144-5560-C265-E428-6E9EABBB1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824" y="1300900"/>
            <a:ext cx="6197230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Minimum wage is another ubiquitous form of price control in the real-world.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current Federal minimum wage is $7.25.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Federal, State, and City governments can set their own minimum wages: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ND: $7.25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MN: $11.13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Chicago: $16.60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San Francisco: $18.67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So… do these price controls work?</a:t>
            </a:r>
          </a:p>
        </p:txBody>
      </p:sp>
      <p:pic>
        <p:nvPicPr>
          <p:cNvPr id="1028" name="Picture 4" descr="Infographic: The U.S. Minimum Wage By State | Statista">
            <a:extLst>
              <a:ext uri="{FF2B5EF4-FFF2-40B4-BE49-F238E27FC236}">
                <a16:creationId xmlns:a16="http://schemas.microsoft.com/office/drawing/2014/main" id="{2DDDA07D-1196-149C-994B-BBA71CF46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71" y="1300900"/>
            <a:ext cx="4706708" cy="470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94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9B9BE-AF65-5659-9D4E-E04A18872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08B13E-511B-7802-FB00-A17B1BEB3217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6BD40-85BE-D3EA-637B-C1238F13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Price Control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452344-DCCD-395D-9C3D-5C5B98D50F9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ADBDB3-971B-DFC3-D0AC-9C30D7423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A03A3-84F3-99D2-969F-D527BD3A8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F6E3A-678C-0413-1AC9-9D6C8FC27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Price control comes in two flavors, a price ceiling, or a price floor.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Price Ceilings</a:t>
            </a:r>
            <a:r>
              <a:rPr lang="en-US" altLang="zh-TW" sz="2400" dirty="0"/>
              <a:t> refer to a legal maximum on the price at which a good can be sold.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Rent control is a real-world example of a price ceiling.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Price Floors</a:t>
            </a:r>
            <a:r>
              <a:rPr lang="en-US" altLang="zh-TW" sz="2400" dirty="0"/>
              <a:t> refer to a legal minimum on the price at which a good can be sold.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Minimum wage legislation is a real-world example of a price floor.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 price control is said to be </a:t>
            </a:r>
            <a:r>
              <a:rPr lang="en-US" altLang="zh-TW" sz="2400" b="1" dirty="0"/>
              <a:t>Binding</a:t>
            </a:r>
            <a:r>
              <a:rPr lang="en-US" altLang="zh-TW" sz="2400" dirty="0"/>
              <a:t> if…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price ceiling is set below the equilibrium price, or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price floor is set above the equilibrium price.</a:t>
            </a:r>
          </a:p>
        </p:txBody>
      </p:sp>
    </p:spTree>
    <p:extLst>
      <p:ext uri="{BB962C8B-B14F-4D97-AF65-F5344CB8AC3E}">
        <p14:creationId xmlns:p14="http://schemas.microsoft.com/office/powerpoint/2010/main" val="4031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BF238-47B9-BEB5-FFC6-D11899DF7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CE142B-5437-2299-AD63-F749A2C9461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A3378-22E7-C011-7803-019683DD4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Price Ceilings: Market for Apartments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08BD10-68FD-2E4F-C2E3-FEF6245D977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A659F-F42C-7D9D-917E-D7BDF4CFE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33791-5AFB-7B80-DFB1-CCCA43D13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4C463-26AB-4E11-73E0-EBDB59F35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702427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Suppose that we are looking into the market for rental apartments.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current equilibrium rent is at $4,000 with 2,000 units of apartments being traded in the market.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Suppose that the government determined that the current rent is too high, so they would impose a price ceiling.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What happens when the government enacts a $4,500 price ceiling?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361698-DEAC-0D5B-FEE4-07DCC7A49D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2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341A9-91FB-9317-A84C-A3587B154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instructions screen
Activity Title: What happens when the government enacts a $4,500 price ceiling?
Slide 8</a:t>
            </a:r>
          </a:p>
        </p:txBody>
      </p:sp>
      <p:pic>
        <p:nvPicPr>
          <p:cNvPr id="4" name="Picture 3" descr="Poll Everywhere multiple choice poll instructions screen&#10;Activity Title: What happens when the government enacts a $4,500 price ceiling?">
            <a:extLst>
              <a:ext uri="{FF2B5EF4-FFF2-40B4-BE49-F238E27FC236}">
                <a16:creationId xmlns:a16="http://schemas.microsoft.com/office/drawing/2014/main" id="{BBD7265B-A771-DEFC-1F3A-9CA2BB6ABC8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0782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90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1469-DFD8-64B1-3807-29CB4EA9E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chart screen
Activity Title: What happens when the government enacts a $4,500 price ceiling?
Slide 10</a:t>
            </a:r>
          </a:p>
        </p:txBody>
      </p:sp>
      <p:pic>
        <p:nvPicPr>
          <p:cNvPr id="4" name="Picture 3" descr="Poll Everywhere multiple choice poll chart screen&#10;Activity Title: What happens when the government enacts a $4,500 price ceiling?">
            <a:extLst>
              <a:ext uri="{FF2B5EF4-FFF2-40B4-BE49-F238E27FC236}">
                <a16:creationId xmlns:a16="http://schemas.microsoft.com/office/drawing/2014/main" id="{90F6496B-4481-CDCE-FA35-CA3ED01F23C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0782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1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70bafd6-9f4b-4a23-b44a-ebcc0e4f303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07382e2-242b-4990-bd71-58c2d5fe114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19c407c-0feb-43e8-81d0-bff1a6931e8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a969621-2401-4ea3-afce-2853553e9e2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178b066-ece4-42d6-be80-b911ff775fa2}" enabled="1" method="Privileged" siteId="{4881a8fa-b252-4912-b93a-7806c41bbe9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8372</TotalTime>
  <Words>3427</Words>
  <Application>Microsoft Office PowerPoint</Application>
  <PresentationFormat>Custom</PresentationFormat>
  <Paragraphs>408</Paragraphs>
  <Slides>43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Aptos</vt:lpstr>
      <vt:lpstr>Arial</vt:lpstr>
      <vt:lpstr>Calibri</vt:lpstr>
      <vt:lpstr>Cambria Math</vt:lpstr>
      <vt:lpstr>Garamond</vt:lpstr>
      <vt:lpstr>Office Theme</vt:lpstr>
      <vt:lpstr>PowerPoint Presentation</vt:lpstr>
      <vt:lpstr>  Introduction</vt:lpstr>
      <vt:lpstr>PowerPoint Presentation</vt:lpstr>
      <vt:lpstr>  Real-World Price Control: Rent Control</vt:lpstr>
      <vt:lpstr>  Real-World Price Control: Minimum Wage</vt:lpstr>
      <vt:lpstr>  Price Control</vt:lpstr>
      <vt:lpstr>  Price Ceilings: Market for Apartments</vt:lpstr>
      <vt:lpstr>Poll Everywhere multiple choice poll instructions screen
Activity Title: What happens when the government enacts a $4,500 price ceiling?
Slide 8</vt:lpstr>
      <vt:lpstr>Poll Everywhere multiple choice poll chart screen
Activity Title: What happens when the government enacts a $4,500 price ceiling?
Slide 10</vt:lpstr>
      <vt:lpstr>  Solutions to In-class Poll #1</vt:lpstr>
      <vt:lpstr>  Price Ceilings: Market for Apartments</vt:lpstr>
      <vt:lpstr>  Price Ceilings: The Short vs. Long Run</vt:lpstr>
      <vt:lpstr>  Price Ceilings: Market for Apartments (Long-run)</vt:lpstr>
      <vt:lpstr>  Long-run Response to Rent Control</vt:lpstr>
      <vt:lpstr>  CNBC Television. (2023, September 5). NYC Airbnb crackdown: What you need to know   [Video]. YouTube. https://youtu.be/-iY5kEHAC6g?si=F-0KMCM3ECPwELSW</vt:lpstr>
      <vt:lpstr>  Price Floors: The Labor Market</vt:lpstr>
      <vt:lpstr>Poll Everywhere multiple choice poll instructions screen
Activity Title: Is the $10 minimum wage legislation "binding"?
Slide 17</vt:lpstr>
      <vt:lpstr>Poll Everywhere multiple choice poll chart screen
Activity Title: Is the $10 minimum wage legislation "binding"?
Slide 19</vt:lpstr>
      <vt:lpstr>  Price Floors: The Labor Market</vt:lpstr>
      <vt:lpstr>  Minimum Wages: Card &amp; Krueger (1994)</vt:lpstr>
      <vt:lpstr>  Minimum Wages: Meer &amp; West (2013)</vt:lpstr>
      <vt:lpstr>  Minimum Wages: Clemens &amp; Wither (2019)</vt:lpstr>
      <vt:lpstr>  Discussions on Minimum Wages</vt:lpstr>
      <vt:lpstr>  Price Control: Exercise</vt:lpstr>
      <vt:lpstr>  CNBC. (2023, March 15). Why Rent Control Might Be A Bad Idea  [Video].    YouTube. https://youtu.be/ysBWViBCI6c?si=aw5UQqu3mXBSRNdo</vt:lpstr>
      <vt:lpstr>PowerPoint Presentation</vt:lpstr>
      <vt:lpstr>  Taxation and Tax Incidence</vt:lpstr>
      <vt:lpstr>  Taxation: Taxation on Sellers</vt:lpstr>
      <vt:lpstr>  Taxation: Taxation on Sellers</vt:lpstr>
      <vt:lpstr>  Taxation: Taxation on Sellers</vt:lpstr>
      <vt:lpstr>  Taxation: Taxation on Sellers</vt:lpstr>
      <vt:lpstr>  Taxation: Taxation on Buyers</vt:lpstr>
      <vt:lpstr>  Taxation: Taxation on Buyers</vt:lpstr>
      <vt:lpstr>  Taxation on Sellers vs. Buyers</vt:lpstr>
      <vt:lpstr>  Taxation: Taxation as a “Wedge”</vt:lpstr>
      <vt:lpstr>  Taxation: Exercise</vt:lpstr>
      <vt:lpstr>  Tax Incidence and Elasticities</vt:lpstr>
      <vt:lpstr>  Tax Incidence: 1990 U.S. Luxury Tax</vt:lpstr>
      <vt:lpstr>  Tax Incidence: 1990 U.S. Luxury Tax</vt:lpstr>
      <vt:lpstr>  Tax Incidence: 1990 U.S. Luxury Tax</vt:lpstr>
      <vt:lpstr>PowerPoint Presentation</vt:lpstr>
      <vt:lpstr>  Recap</vt:lpstr>
      <vt:lpstr>  Recap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Brian Park</dc:creator>
  <cp:keywords/>
  <dc:description>generated using python-pptx</dc:description>
  <cp:lastModifiedBy>Brian Park</cp:lastModifiedBy>
  <cp:revision>179</cp:revision>
  <dcterms:created xsi:type="dcterms:W3CDTF">2013-01-27T09:14:16Z</dcterms:created>
  <dcterms:modified xsi:type="dcterms:W3CDTF">2025-10-01T13:51:40Z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78b066-ece4-42d6-be80-b911ff775fa2_Enabled">
    <vt:lpwstr>true</vt:lpwstr>
  </property>
  <property fmtid="{D5CDD505-2E9C-101B-9397-08002B2CF9AE}" pid="3" name="MSIP_Label_5178b066-ece4-42d6-be80-b911ff775fa2_SetDate">
    <vt:lpwstr>2025-09-24T18:17:42Z</vt:lpwstr>
  </property>
  <property fmtid="{D5CDD505-2E9C-101B-9397-08002B2CF9AE}" pid="4" name="MSIP_Label_5178b066-ece4-42d6-be80-b911ff775fa2_Method">
    <vt:lpwstr>Privileged</vt:lpwstr>
  </property>
  <property fmtid="{D5CDD505-2E9C-101B-9397-08002B2CF9AE}" pid="5" name="MSIP_Label_5178b066-ece4-42d6-be80-b911ff775fa2_Name">
    <vt:lpwstr>Public</vt:lpwstr>
  </property>
  <property fmtid="{D5CDD505-2E9C-101B-9397-08002B2CF9AE}" pid="6" name="MSIP_Label_5178b066-ece4-42d6-be80-b911ff775fa2_SiteId">
    <vt:lpwstr>4881a8fa-b252-4912-b93a-7806c41bbe91</vt:lpwstr>
  </property>
  <property fmtid="{D5CDD505-2E9C-101B-9397-08002B2CF9AE}" pid="7" name="MSIP_Label_5178b066-ece4-42d6-be80-b911ff775fa2_ActionId">
    <vt:lpwstr>5b7f0eae-2a30-4cf8-86c7-eaabe8636cb8</vt:lpwstr>
  </property>
  <property fmtid="{D5CDD505-2E9C-101B-9397-08002B2CF9AE}" pid="8" name="MSIP_Label_5178b066-ece4-42d6-be80-b911ff775fa2_ContentBits">
    <vt:lpwstr>0</vt:lpwstr>
  </property>
  <property fmtid="{D5CDD505-2E9C-101B-9397-08002B2CF9AE}" pid="9" name="MSIP_Label_5178b066-ece4-42d6-be80-b911ff775fa2_Tag">
    <vt:lpwstr>10, 0, 1, 1</vt:lpwstr>
  </property>
</Properties>
</file>