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321" r:id="rId3"/>
    <p:sldId id="521" r:id="rId4"/>
    <p:sldId id="503" r:id="rId5"/>
    <p:sldId id="522" r:id="rId6"/>
    <p:sldId id="523" r:id="rId7"/>
    <p:sldId id="524" r:id="rId8"/>
    <p:sldId id="525" r:id="rId9"/>
    <p:sldId id="526" r:id="rId10"/>
    <p:sldId id="527" r:id="rId11"/>
    <p:sldId id="529" r:id="rId12"/>
    <p:sldId id="531" r:id="rId13"/>
    <p:sldId id="532" r:id="rId14"/>
    <p:sldId id="517" r:id="rId15"/>
    <p:sldId id="518" r:id="rId16"/>
    <p:sldId id="519" r:id="rId17"/>
    <p:sldId id="520" r:id="rId18"/>
    <p:sldId id="533" r:id="rId19"/>
    <p:sldId id="535" r:id="rId20"/>
    <p:sldId id="543" r:id="rId21"/>
    <p:sldId id="542" r:id="rId22"/>
    <p:sldId id="545" r:id="rId23"/>
    <p:sldId id="544" r:id="rId24"/>
    <p:sldId id="546" r:id="rId25"/>
    <p:sldId id="541" r:id="rId26"/>
    <p:sldId id="548" r:id="rId27"/>
    <p:sldId id="547" r:id="rId28"/>
    <p:sldId id="549" r:id="rId29"/>
    <p:sldId id="550" r:id="rId30"/>
    <p:sldId id="551" r:id="rId31"/>
    <p:sldId id="556" r:id="rId32"/>
    <p:sldId id="539" r:id="rId33"/>
    <p:sldId id="540" r:id="rId34"/>
    <p:sldId id="557" r:id="rId35"/>
    <p:sldId id="558" r:id="rId36"/>
    <p:sldId id="559" r:id="rId37"/>
    <p:sldId id="560" r:id="rId38"/>
    <p:sldId id="561" r:id="rId39"/>
    <p:sldId id="562" r:id="rId40"/>
    <p:sldId id="563" r:id="rId41"/>
    <p:sldId id="538" r:id="rId42"/>
    <p:sldId id="552" r:id="rId43"/>
    <p:sldId id="553" r:id="rId44"/>
    <p:sldId id="554" r:id="rId45"/>
    <p:sldId id="555" r:id="rId46"/>
    <p:sldId id="565" r:id="rId47"/>
    <p:sldId id="566" r:id="rId48"/>
    <p:sldId id="564" r:id="rId49"/>
    <p:sldId id="417" r:id="rId50"/>
    <p:sldId id="567" r:id="rId51"/>
    <p:sldId id="568" r:id="rId5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2C"/>
    <a:srgbClr val="FDB913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4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7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9EC7-19C7-4638-A61A-0E2B59861576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CC270-F3E1-B644-69EE-08D402C27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464A89-0963-9550-34D2-8F70B47E0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A52664-D851-F16E-1140-BB77A6575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4A783-BC56-D677-AF3B-54311EEE4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2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Suppose the price of coffee increases by 10%, and the quantity demanded of coffee decreases by 20%. Calculate the price elasticity of demand of coffee.
https://www.polleverywhere.com/multiple_choice_polls/m1vYfAhzL18s7e8xCY9xG?display_state=instructions&amp;activity_state=opened&amp;state=opened&amp;flow=Engagement&amp;onscreen=persist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2C96E-14B2-947C-83C6-7DCCC5F3176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42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Suppose the price of coffee increases by 10%, and the quantity demanded of coffee decreases by 20%. Calculate the price elasticity of demand of coffee.
https://www.polleverywhere.com/multiple_choice_polls/m1vYfAhzL18s7e8xCY9xG?display_state=chart&amp;activity_state=closed&amp;state=closed&amp;flow=Engagement&amp;onscreen=persist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FA5C9D-AA5F-3FDE-6E1B-1E89837D6BB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9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6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TCDLykCk5I?feature=oembed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/>
              <a:t>P</a:t>
            </a:r>
            <a:r>
              <a:rPr lang="en-US" sz="4000" dirty="0"/>
              <a:t>RINCIPLES OF </a:t>
            </a:r>
            <a:r>
              <a:rPr lang="en-US" sz="4800" dirty="0"/>
              <a:t>G</a:t>
            </a:r>
            <a:r>
              <a:rPr lang="en-US" sz="4000" dirty="0"/>
              <a:t>LOBAL </a:t>
            </a:r>
            <a:r>
              <a:rPr lang="en-US" sz="4800" dirty="0"/>
              <a:t>E</a:t>
            </a:r>
            <a:r>
              <a:rPr lang="en-US" sz="4000" dirty="0"/>
              <a:t>CONOMICS</a:t>
            </a:r>
            <a:endParaRPr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5: Elasticity and its Application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2C179-6ADF-C4CD-0D61-A6396EDBF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FA58B8-7267-2259-088A-23001525B34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78570-E33E-ED9A-509F-99A0306D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Price Elasticity of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B04724-36FD-7E3D-1B95-0CA7B6EAE73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07796-F0DB-3EEE-5B64-ED06F00F9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7E482-7EFE-8666-66C5-962B51E5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2C87EE9-99D2-5FB6-CB50-6471FFA1499F}"/>
                  </a:ext>
                </a:extLst>
              </p:cNvPr>
              <p:cNvSpPr/>
              <p:nvPr/>
            </p:nvSpPr>
            <p:spPr>
              <a:xfrm>
                <a:off x="1936748" y="3160891"/>
                <a:ext cx="8315326" cy="1105281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1" dirty="0" smtClean="0">
                          <a:solidFill>
                            <a:schemeClr val="bg1"/>
                          </a:solidFill>
                        </a:rPr>
                        <m:t>Price</m:t>
                      </m:r>
                      <m:r>
                        <m:rPr>
                          <m:nor/>
                        </m:rPr>
                        <a:rPr lang="en-US" altLang="zh-TW" sz="2400" b="1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b="1" dirty="0" smtClean="0">
                          <a:solidFill>
                            <a:schemeClr val="bg1"/>
                          </a:solidFill>
                        </a:rPr>
                        <m:t>Elasticity</m:t>
                      </m:r>
                      <m:r>
                        <m:rPr>
                          <m:nor/>
                        </m:rPr>
                        <a:rPr lang="en-US" altLang="zh-TW" sz="2400" b="1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b="1" dirty="0" smtClean="0">
                          <a:solidFill>
                            <a:schemeClr val="bg1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en-US" altLang="zh-TW" sz="2400" b="1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b="1" dirty="0" smtClean="0">
                          <a:solidFill>
                            <a:schemeClr val="bg1"/>
                          </a:solidFill>
                        </a:rPr>
                        <m:t>Demand</m:t>
                      </m:r>
                      <m:r>
                        <a:rPr lang="en-US" altLang="zh-TW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Percentage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Change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in</m:t>
                          </m:r>
                          <m:r>
                            <a:rPr lang="en-US" altLang="zh-TW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zh-TW" sz="2400" b="1" i="0" dirty="0" smtClean="0">
                                  <a:solidFill>
                                    <a:schemeClr val="bg1"/>
                                  </a:solidFill>
                                </a:rPr>
                                <m:t>Q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altLang="zh-TW" sz="2400" b="1" i="0" dirty="0" smtClean="0">
                                  <a:solidFill>
                                    <a:schemeClr val="bg1"/>
                                  </a:solidFill>
                                </a:rPr>
                                <m:t>d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Percentage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Change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altLang="zh-TW" sz="2400" b="1" i="0" dirty="0" smtClean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b="1" i="0" dirty="0" smtClean="0">
                              <a:solidFill>
                                <a:schemeClr val="bg1"/>
                              </a:solidFill>
                            </a:rPr>
                            <m:t>P</m:t>
                          </m:r>
                        </m:den>
                      </m:f>
                    </m:oMath>
                  </m:oMathPara>
                </a14:m>
                <a:endParaRPr lang="en-US" altLang="zh-TW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2C87EE9-99D2-5FB6-CB50-6471FFA14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748" y="3160891"/>
                <a:ext cx="8315326" cy="110528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18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1AB8C-6AC3-E5E9-CEEA-08140B64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Suppose the price of coffee increases by 10%, and the quantity demanded of coffee decreases by 20%. Calculate the price elasticity of demand of coffee.
Slide 10</a:t>
            </a:r>
          </a:p>
        </p:txBody>
      </p:sp>
      <p:pic>
        <p:nvPicPr>
          <p:cNvPr id="4" name="Picture 3" descr="Poll Everywhere multiple choice poll instructions screen&#10;Activity Title: Suppose the price of coffee increases by 10%, and the quantity demanded of coffee decreases by 20%. Calculate the price elasticity of demand of coffee.">
            <a:extLst>
              <a:ext uri="{FF2B5EF4-FFF2-40B4-BE49-F238E27FC236}">
                <a16:creationId xmlns:a16="http://schemas.microsoft.com/office/drawing/2014/main" id="{41DDF9BF-B034-8462-412D-6C5EFEC3502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57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FC81-9DB9-00CE-0DF7-057C5332F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Suppose the price of coffee increases by 10%, and the quantity demanded of coffee decreases by 20%. Calculate the price elasticity of demand of coffee.
Slide 12</a:t>
            </a:r>
          </a:p>
        </p:txBody>
      </p:sp>
      <p:pic>
        <p:nvPicPr>
          <p:cNvPr id="4" name="Picture 3" descr="Poll Everywhere multiple choice poll chart screen&#10;Activity Title: Suppose the price of coffee increases by 10%, and the quantity demanded of coffee decreases by 20%. Calculate the price elasticity of demand of coffee.">
            <a:extLst>
              <a:ext uri="{FF2B5EF4-FFF2-40B4-BE49-F238E27FC236}">
                <a16:creationId xmlns:a16="http://schemas.microsoft.com/office/drawing/2014/main" id="{8CF1044B-43AC-9DC2-E668-40EF3A8E783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87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50870-1AA2-A89E-C6CF-A7B523520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98BB15-8F8A-0438-56ED-B4D6A83EDA9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41AAE-80D1-C491-6A4C-22392020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Solution to In-class Poll #1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05BC46-96D9-2321-E2C6-F6E6A3675F2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33C32-F299-848A-C451-FBE7AC5F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917C1-7B09-C4D2-E547-EE613181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3DE29F-0849-B5C7-5F47-B92EBEE86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price of coffee rises by 10%, and the quantity demanded of coffee falls by 20%.</a:t>
                </a:r>
                <a:endParaRPr lang="en-US" altLang="zh-TW" sz="2000" dirty="0"/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Applying the definition of the price elasticity of demand:</a:t>
                </a:r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spcBef>
                    <a:spcPts val="576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dirty="0"/>
                        <m:t>Price</m:t>
                      </m:r>
                      <m:r>
                        <m:rPr>
                          <m:nor/>
                        </m:rPr>
                        <a:rPr lang="en-US" altLang="zh-TW" sz="2400" dirty="0"/>
                        <m:t> </m:t>
                      </m:r>
                      <m:r>
                        <m:rPr>
                          <m:nor/>
                        </m:rPr>
                        <a:rPr lang="en-US" altLang="zh-TW" sz="2400" dirty="0"/>
                        <m:t>Elasticity</m:t>
                      </m:r>
                      <m:r>
                        <m:rPr>
                          <m:nor/>
                        </m:rPr>
                        <a:rPr lang="en-US" altLang="zh-TW" sz="2400" dirty="0"/>
                        <m:t> </m:t>
                      </m:r>
                      <m:r>
                        <m:rPr>
                          <m:nor/>
                        </m:rPr>
                        <a:rPr lang="en-US" altLang="zh-TW" sz="2400" dirty="0"/>
                        <m:t>of</m:t>
                      </m:r>
                      <m:r>
                        <m:rPr>
                          <m:nor/>
                        </m:rPr>
                        <a:rPr lang="en-US" altLang="zh-TW" sz="2400" dirty="0"/>
                        <m:t> </m:t>
                      </m:r>
                      <m:r>
                        <m:rPr>
                          <m:nor/>
                        </m:rPr>
                        <a:rPr lang="en-US" altLang="zh-TW" sz="2400" dirty="0"/>
                        <m:t>Demand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400" dirty="0"/>
                            <m:t>Percentage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Change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in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zh-TW" sz="2400" b="0" i="0" dirty="0" smtClean="0"/>
                                <m:t>Q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altLang="zh-TW" sz="2400" b="0" i="0" dirty="0" smtClean="0"/>
                                <m:t>d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US" altLang="zh-TW" sz="2400" dirty="0"/>
                            <m:t>Percentage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Change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in</m:t>
                          </m:r>
                          <m:r>
                            <m:rPr>
                              <m:nor/>
                            </m:rPr>
                            <a:rPr lang="en-US" altLang="zh-TW" sz="2400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b="0" i="0" dirty="0" smtClean="0"/>
                            <m:t>P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400" dirty="0"/>
                            <m:t>−20%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2400" dirty="0"/>
                            <m:t>10%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400" dirty="0"/>
                        <m:t>−2</m:t>
                      </m:r>
                    </m:oMath>
                  </m:oMathPara>
                </a14:m>
                <a:endParaRPr lang="en-US" altLang="zh-TW" sz="2400" dirty="0"/>
              </a:p>
              <a:p>
                <a:pPr marL="0" indent="0">
                  <a:spcBef>
                    <a:spcPts val="576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this class, we will ignore the minus sign when calculating the price elasticity of demand.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So, the answer would be 2.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3DE29F-0849-B5C7-5F47-B92EBEE86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959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71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A4E38-2300-888D-8553-361181F9B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83BCB2-E420-662D-F9F9-28B1B978E8C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B5C0C-D2CB-3D15-81C9-9B5E6243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Price Elasticity of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A7CE5-D13B-CE60-ED93-EA9600AFB00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86CFA-8C73-AB05-F091-988C528A9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84D98-6B2D-6B8F-08C6-AD23320A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C21AF-57EE-1E4F-0241-716A938B1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Visualizing what we are trying to measure…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we observe the demand curve, and find: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prices are $8, quantity demanded is 2,500 (A)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prices are $12, quantity demanded is 2,000 (B)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that the market was originally at point A, the moved to point B.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What is the percent change in Prices?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What is the percent change in Quantity Demanded?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60F5DD-985E-A097-22D9-80A634BEA9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E78617-264B-8B6A-2028-D1AF6ACA7A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566F67-2A56-3C34-EE18-A325F10193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5" name="Picture 14" descr="A graph of a line&#10;&#10;AI-generated content may be incorrect.">
            <a:extLst>
              <a:ext uri="{FF2B5EF4-FFF2-40B4-BE49-F238E27FC236}">
                <a16:creationId xmlns:a16="http://schemas.microsoft.com/office/drawing/2014/main" id="{3A95B7B9-E1C0-B161-5962-A59A38175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4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39875-43D2-8FC8-EC27-9C0BB7983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71FDEE-CACC-A176-E99B-2B66B3A791A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FAF2B-E9AF-B0A6-37A1-AD7A92EA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Price Elasticity of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E86397-BD2F-69AF-5FBA-C82B1336B83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B172C-8401-FBFF-E732-35B21292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DE2A3-FB75-6263-58E4-F2A3F647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499685-D402-FB94-8014-340AE2B6B0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How to calculate the percentage change:</a:t>
                </a:r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So, if we are moving from point A to point B: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Percent Change in Price: 25%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Percent Change in Quantity Demanded: -33%</a:t>
                </a:r>
              </a:p>
              <a:p>
                <a:pPr lvl="4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Applying the definition of price elasticity of demand, we find:</a:t>
                </a:r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spcBef>
                    <a:spcPts val="576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m:t>Price</m:t>
                      </m:r>
                      <m:r>
                        <m:rPr>
                          <m:nor/>
                        </m:rP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m:t>Elasticity</m:t>
                      </m:r>
                      <m:r>
                        <m:rPr>
                          <m:nor/>
                        </m:rP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m:t>Demand</m:t>
                      </m:r>
                      <m:r>
                        <a:rPr lang="en-US" altLang="zh-TW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000" b="0" i="0" dirty="0" smtClean="0"/>
                            <m:t>33%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2000" b="0" i="0" dirty="0" smtClean="0">
                              <a:solidFill>
                                <a:schemeClr val="tx1"/>
                              </a:solidFill>
                            </a:rPr>
                            <m:t>25%</m:t>
                          </m:r>
                        </m:den>
                      </m:f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000" b="0" i="0" dirty="0" smtClean="0"/>
                        <m:t>1.3</m:t>
                      </m:r>
                      <m:r>
                        <m:rPr>
                          <m:nor/>
                        </m:rPr>
                        <a:rPr lang="en-US" altLang="zh-TW" sz="2000" dirty="0"/>
                        <m:t>3</m:t>
                      </m:r>
                    </m:oMath>
                  </m:oMathPara>
                </a14:m>
                <a:endParaRPr lang="en-US" altLang="zh-TW" sz="2000" dirty="0">
                  <a:solidFill>
                    <a:schemeClr val="bg1"/>
                  </a:solidFill>
                </a:endParaRPr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499685-D402-FB94-8014-340AE2B6B0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3"/>
                <a:stretch>
                  <a:fillRect l="-1183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7B4A44F-7433-AEE1-B7B7-BC33741F0E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604BFE6-EE89-2F77-7049-2DB5FE964EA2}"/>
                  </a:ext>
                </a:extLst>
              </p:cNvPr>
              <p:cNvSpPr/>
              <p:nvPr/>
            </p:nvSpPr>
            <p:spPr>
              <a:xfrm>
                <a:off x="5743575" y="1771269"/>
                <a:ext cx="5273676" cy="828678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000" b="1" i="0" dirty="0" smtClean="0">
                          <a:solidFill>
                            <a:schemeClr val="bg1"/>
                          </a:solidFill>
                        </a:rPr>
                        <m:t>Percent</m:t>
                      </m:r>
                      <m:r>
                        <m:rPr>
                          <m:nor/>
                        </m:rPr>
                        <a:rPr lang="en-US" altLang="zh-TW" sz="2000" b="1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1" i="0" dirty="0" smtClean="0">
                          <a:solidFill>
                            <a:schemeClr val="bg1"/>
                          </a:solidFill>
                        </a:rPr>
                        <m:t>Change</m:t>
                      </m:r>
                      <m:r>
                        <a:rPr lang="en-US" altLang="zh-TW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000" b="1" i="0" dirty="0" smtClean="0">
                              <a:solidFill>
                                <a:schemeClr val="bg1"/>
                              </a:solidFill>
                            </a:rPr>
                            <m:t>End</m:t>
                          </m:r>
                          <m:r>
                            <m:rPr>
                              <m:nor/>
                            </m:rPr>
                            <a:rPr lang="en-US" altLang="zh-TW" sz="2000" b="1" i="0" dirty="0" smtClean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000" b="1" i="0" dirty="0" smtClean="0">
                              <a:solidFill>
                                <a:schemeClr val="bg1"/>
                              </a:solidFill>
                            </a:rPr>
                            <m:t>Value</m:t>
                          </m:r>
                          <m:r>
                            <m:rPr>
                              <m:nor/>
                            </m:rPr>
                            <a:rPr lang="en-US" altLang="zh-TW" sz="2000" b="1" i="0" dirty="0" smtClean="0">
                              <a:solidFill>
                                <a:schemeClr val="bg1"/>
                              </a:solidFill>
                            </a:rPr>
                            <m:t> − </m:t>
                          </m:r>
                          <m:r>
                            <m:rPr>
                              <m:nor/>
                            </m:rPr>
                            <a:rPr lang="en-US" altLang="zh-TW" sz="2000" b="1" i="0" dirty="0" smtClean="0">
                              <a:solidFill>
                                <a:schemeClr val="bg1"/>
                              </a:solidFill>
                            </a:rPr>
                            <m:t>Start</m:t>
                          </m:r>
                          <m:r>
                            <m:rPr>
                              <m:nor/>
                            </m:rPr>
                            <a:rPr lang="en-US" altLang="zh-TW" sz="2000" b="1" i="0" dirty="0" smtClean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000" b="1" i="0" dirty="0" smtClean="0">
                              <a:solidFill>
                                <a:schemeClr val="bg1"/>
                              </a:solidFill>
                            </a:rPr>
                            <m:t>Value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2000" b="1" i="0" dirty="0" smtClean="0">
                              <a:solidFill>
                                <a:schemeClr val="bg1"/>
                              </a:solidFill>
                            </a:rPr>
                            <m:t>Start</m:t>
                          </m:r>
                          <m:r>
                            <m:rPr>
                              <m:nor/>
                            </m:rPr>
                            <a:rPr lang="en-US" altLang="zh-TW" sz="2000" b="1" i="0" dirty="0" smtClean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000" b="1" i="0" dirty="0" smtClean="0">
                              <a:solidFill>
                                <a:schemeClr val="bg1"/>
                              </a:solidFill>
                            </a:rPr>
                            <m:t>Value</m:t>
                          </m:r>
                        </m:den>
                      </m:f>
                    </m:oMath>
                  </m:oMathPara>
                </a14:m>
                <a:endParaRPr lang="en-US" altLang="zh-TW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604BFE6-EE89-2F77-7049-2DB5FE964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5" y="1771269"/>
                <a:ext cx="5273676" cy="82867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1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DA27B-C284-01B6-5B89-3BA7E5C17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984A8-681B-3D8F-7969-5D4FA156336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3AFCB-6BC9-340B-A351-A8F9D7AD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Price Elasticity of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104F49-67A4-16E9-BC12-8D6783E1514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B8810-40B9-1D86-36AB-21112C1CC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FB172-7F65-746E-25FE-6394C569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B13B08-3FD1-A175-BA47-1E43960134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What happens when we are moving the other direction?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Moving from point B to point A: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Percent Change in Price: -20%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Percent Change in Quantity Demanded: 50%</a:t>
                </a:r>
              </a:p>
              <a:p>
                <a:pPr lvl="4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Applying the definition of price elasticity of demand, we find:</a:t>
                </a:r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spcBef>
                    <a:spcPts val="576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m:t>Price</m:t>
                      </m:r>
                      <m:r>
                        <m:rPr>
                          <m:nor/>
                        </m:rP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m:t>Elasticity</m:t>
                      </m:r>
                      <m:r>
                        <m:rPr>
                          <m:nor/>
                        </m:rP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m:t>Demand</m:t>
                      </m:r>
                      <m:r>
                        <a:rPr lang="en-US" altLang="zh-TW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000" b="0" i="0" dirty="0" smtClean="0"/>
                            <m:t>50%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2000" b="0" i="0" dirty="0" smtClean="0">
                              <a:solidFill>
                                <a:schemeClr val="tx1"/>
                              </a:solidFill>
                            </a:rPr>
                            <m:t>20%</m:t>
                          </m:r>
                        </m:den>
                      </m:f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000" b="0" i="0" dirty="0" smtClean="0"/>
                        <m:t>2.5</m:t>
                      </m:r>
                    </m:oMath>
                  </m:oMathPara>
                </a14:m>
                <a:endParaRPr lang="en-US" altLang="zh-TW" sz="2000" dirty="0">
                  <a:solidFill>
                    <a:schemeClr val="bg1"/>
                  </a:solidFill>
                </a:endParaRPr>
              </a:p>
              <a:p>
                <a:pPr marL="0" indent="0">
                  <a:spcBef>
                    <a:spcPts val="576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>
                  <a:solidFill>
                    <a:schemeClr val="bg1"/>
                  </a:solidFill>
                </a:endParaRPr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get different values!</a:t>
                </a:r>
              </a:p>
              <a:p>
                <a:pPr marL="0" indent="0">
                  <a:spcBef>
                    <a:spcPts val="576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>
                  <a:solidFill>
                    <a:schemeClr val="bg1"/>
                  </a:solidFill>
                </a:endParaRPr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B13B08-3FD1-A175-BA47-1E4396013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B8D477B-2058-BB22-83A3-C14CE8023D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F5784-B90C-3236-B3EA-1A00C1C43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442357-EA1E-F878-12B4-892135BB034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C4D07-0294-1AB8-6702-4335BCED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Price Elasticity of Demand: Midpoint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E12B1E-B07D-0603-D4CE-66C069BAFEE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2204B-FE7F-ED8E-05B6-697DFB9C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7A0EA-EF5D-B179-4D82-1E9709239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521A4-7CB2-1CF6-82F1-980D037FE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Finding different values itself isn’t necessarily a problem, but it can be confusing.</a:t>
            </a:r>
            <a:endParaRPr lang="en-US" altLang="zh-TW" sz="2000" dirty="0">
              <a:solidFill>
                <a:schemeClr val="bg1"/>
              </a:solidFill>
            </a:endParaRP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</a:t>
            </a:r>
            <a:r>
              <a:rPr lang="en-US" altLang="zh-TW" sz="2400" b="1" dirty="0"/>
              <a:t>Midpoint Method</a:t>
            </a:r>
            <a:r>
              <a:rPr lang="en-US" altLang="zh-TW" sz="2400" dirty="0"/>
              <a:t> solves this issue by changing the way we calculate percentage changes.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Instead of dividing by the start value, we divide by the midpoint value.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D662F1-1C8C-B066-D9A7-0A7AB8299D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8E129CE-F16E-EB93-5514-D3702D02BFAF}"/>
                  </a:ext>
                </a:extLst>
              </p:cNvPr>
              <p:cNvSpPr/>
              <p:nvPr/>
            </p:nvSpPr>
            <p:spPr>
              <a:xfrm>
                <a:off x="5029198" y="5170854"/>
                <a:ext cx="6702428" cy="828678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2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Price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Elasticity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Demand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Midpoint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Formula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)</m:t>
                            </m:r>
                          </m:e>
                        </m:mr>
                      </m:m>
                      <m:r>
                        <a:rPr lang="en-US" altLang="zh-TW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zh-TW" sz="2000" b="1" i="0" dirty="0" smtClean="0">
                                  <a:solidFill>
                                    <a:schemeClr val="bg1"/>
                                  </a:solidFill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altLang="zh-TW" sz="2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TW" sz="2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zh-TW" sz="2000" b="1" dirty="0">
                                  <a:solidFill>
                                    <a:schemeClr val="bg1"/>
                                  </a:solidFill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altLang="zh-TW" sz="2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TW" sz="2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)/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20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TW" sz="2000" b="1" dirty="0">
                                      <a:solidFill>
                                        <a:schemeClr val="bg1"/>
                                      </a:solidFill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altLang="zh-TW" sz="20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TW" sz="2000" b="1" dirty="0">
                                      <a:solidFill>
                                        <a:schemeClr val="bg1"/>
                                      </a:solidFill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altLang="zh-TW" sz="20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)/</m:t>
                              </m:r>
                              <m: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TW" sz="2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TW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zh-TW" sz="2000" b="1" i="0" dirty="0" smtClean="0">
                                  <a:solidFill>
                                    <a:schemeClr val="bg1"/>
                                  </a:solidFill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TW" sz="20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zh-TW" sz="2000" b="1" i="0" dirty="0" smtClean="0">
                                  <a:solidFill>
                                    <a:schemeClr val="bg1"/>
                                  </a:solidFill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TW" sz="20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)/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20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TW" sz="2000" b="1" i="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altLang="zh-TW" sz="20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TW" sz="2000" b="1" i="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altLang="zh-TW" sz="20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)/</m:t>
                              </m:r>
                              <m: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TW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8E129CE-F16E-EB93-5514-D3702D02B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198" y="5170854"/>
                <a:ext cx="6702428" cy="8286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30D3124-6B3D-5C8C-4EAC-E23D1BD087FB}"/>
                  </a:ext>
                </a:extLst>
              </p:cNvPr>
              <p:cNvSpPr/>
              <p:nvPr/>
            </p:nvSpPr>
            <p:spPr>
              <a:xfrm>
                <a:off x="5029200" y="4252619"/>
                <a:ext cx="6702426" cy="828678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20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Percent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Change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Midpoint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Formula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)</m:t>
                            </m:r>
                          </m:e>
                        </m:mr>
                      </m:m>
                      <m:r>
                        <a:rPr lang="en-US" altLang="zh-TW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000" b="1" i="0" dirty="0" smtClean="0">
                              <a:solidFill>
                                <a:schemeClr val="bg1"/>
                              </a:solidFill>
                            </a:rPr>
                            <m:t>End</m:t>
                          </m:r>
                          <m:r>
                            <m:rPr>
                              <m:nor/>
                            </m:rPr>
                            <a:rPr lang="en-US" altLang="zh-TW" sz="2000" b="1" i="0" dirty="0" smtClean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000" b="1" i="0" dirty="0" smtClean="0">
                              <a:solidFill>
                                <a:schemeClr val="bg1"/>
                              </a:solidFill>
                            </a:rPr>
                            <m:t>Value</m:t>
                          </m:r>
                          <m:r>
                            <m:rPr>
                              <m:nor/>
                            </m:rPr>
                            <a:rPr lang="en-US" altLang="zh-TW" sz="2000" b="1" i="0" dirty="0" smtClean="0">
                              <a:solidFill>
                                <a:schemeClr val="bg1"/>
                              </a:solidFill>
                            </a:rPr>
                            <m:t> − </m:t>
                          </m:r>
                          <m:r>
                            <m:rPr>
                              <m:nor/>
                            </m:rPr>
                            <a:rPr lang="en-US" altLang="zh-TW" sz="2000" b="1" i="0" dirty="0" smtClean="0">
                              <a:solidFill>
                                <a:schemeClr val="bg1"/>
                              </a:solidFill>
                            </a:rPr>
                            <m:t>Start</m:t>
                          </m:r>
                          <m:r>
                            <m:rPr>
                              <m:nor/>
                            </m:rPr>
                            <a:rPr lang="en-US" altLang="zh-TW" sz="2000" b="1" i="0" dirty="0" smtClean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000" b="1" i="0" dirty="0" smtClean="0">
                              <a:solidFill>
                                <a:schemeClr val="bg1"/>
                              </a:solidFill>
                            </a:rPr>
                            <m:t>Value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2000" b="1" i="0" dirty="0" smtClean="0">
                              <a:solidFill>
                                <a:schemeClr val="bg1"/>
                              </a:solidFill>
                            </a:rPr>
                            <m:t>Midpoint</m:t>
                          </m:r>
                        </m:den>
                      </m:f>
                    </m:oMath>
                  </m:oMathPara>
                </a14:m>
                <a:endParaRPr lang="en-US" altLang="zh-TW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30D3124-6B3D-5C8C-4EAC-E23D1BD08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252619"/>
                <a:ext cx="6702426" cy="82867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89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5AF36-B04C-C4A7-9C79-75BD10D36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9FDFD1-D21D-9B56-ED5A-E9C94845F3F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49421C-CD0F-6E5F-4227-CDB710EF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Price Elasticity of Demand: Midpoint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3841D6-2E93-026C-B075-B7FA13EA645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3A7B3-7B57-8C4B-4594-E34A5F6F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5EA2B-94B4-2B72-1420-25DEB39D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12AAB7-A51B-8FA8-8E8D-3377DC2747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Using the midpoint formula to calculate the price elasticity of demand:</a:t>
                </a:r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 marL="0" indent="0">
                  <a:spcBef>
                    <a:spcPts val="576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zh-TW" sz="2000" dirty="0">
                                <a:solidFill>
                                  <a:schemeClr val="tx1"/>
                                </a:solidFill>
                              </a:rPr>
                              <m:t>Price</m:t>
                            </m:r>
                            <m:r>
                              <m:rPr>
                                <m:nor/>
                              </m:rPr>
                              <a:rPr lang="en-US" altLang="zh-TW" sz="2000" dirty="0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2000" dirty="0">
                                <a:solidFill>
                                  <a:schemeClr val="tx1"/>
                                </a:solidFill>
                              </a:rPr>
                              <m:t>Elasticity</m:t>
                            </m:r>
                            <m:r>
                              <m:rPr>
                                <m:nor/>
                              </m:rPr>
                              <a:rPr lang="en-US" altLang="zh-TW" sz="2000" dirty="0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2000" dirty="0">
                                <a:solidFill>
                                  <a:schemeClr val="tx1"/>
                                </a:solidFill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altLang="zh-TW" sz="2000" dirty="0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2000" dirty="0">
                                <a:solidFill>
                                  <a:schemeClr val="tx1"/>
                                </a:solidFill>
                              </a:rPr>
                              <m:t>Demand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zh-TW" sz="2000" dirty="0">
                                <a:solidFill>
                                  <a:schemeClr val="tx1"/>
                                </a:solidFill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TW" sz="2000" dirty="0">
                                <a:solidFill>
                                  <a:schemeClr val="tx1"/>
                                </a:solidFill>
                              </a:rPr>
                              <m:t>Midpoint</m:t>
                            </m:r>
                            <m:r>
                              <m:rPr>
                                <m:nor/>
                              </m:rPr>
                              <a:rPr lang="en-US" altLang="zh-TW" sz="2000" dirty="0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2000" dirty="0">
                                <a:solidFill>
                                  <a:schemeClr val="tx1"/>
                                </a:solidFill>
                              </a:rPr>
                              <m:t>Formula</m:t>
                            </m:r>
                            <m:r>
                              <m:rPr>
                                <m:nor/>
                              </m:rPr>
                              <a:rPr lang="en-US" altLang="zh-TW" sz="2000" dirty="0">
                                <a:solidFill>
                                  <a:schemeClr val="tx1"/>
                                </a:solidFill>
                              </a:rPr>
                              <m:t>)</m:t>
                            </m:r>
                          </m:e>
                        </m:mr>
                      </m:m>
                      <m:r>
                        <a:rPr lang="en-US" altLang="zh-TW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zh-TW" sz="2000" dirty="0">
                                  <a:solidFill>
                                    <a:schemeClr val="tx1"/>
                                  </a:solidFill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altLang="zh-TW" sz="2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zh-TW" sz="2000" dirty="0">
                                  <a:solidFill>
                                    <a:schemeClr val="tx1"/>
                                  </a:solidFill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altLang="zh-TW" sz="2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)/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TW" sz="2000" dirty="0">
                                      <a:solidFill>
                                        <a:schemeClr val="tx1"/>
                                      </a:solidFill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altLang="zh-TW" sz="2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TW" sz="2000" dirty="0">
                                      <a:solidFill>
                                        <a:schemeClr val="tx1"/>
                                      </a:solidFill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altLang="zh-TW" sz="2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)/2</m:t>
                              </m:r>
                            </m:e>
                          </m:d>
                          <m:r>
                            <a:rPr lang="en-US" altLang="zh-TW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TW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zh-TW" sz="2000" dirty="0">
                                  <a:solidFill>
                                    <a:schemeClr val="tx1"/>
                                  </a:solidFill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altLang="zh-TW" sz="2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zh-TW" sz="2000" dirty="0">
                                  <a:solidFill>
                                    <a:schemeClr val="tx1"/>
                                  </a:solidFill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altLang="zh-TW" sz="2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)/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TW" sz="2000" dirty="0">
                                      <a:solidFill>
                                        <a:schemeClr val="tx1"/>
                                      </a:solidFill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altLang="zh-TW" sz="2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TW" sz="2000" dirty="0">
                                      <a:solidFill>
                                        <a:schemeClr val="tx1"/>
                                      </a:solidFill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altLang="zh-TW" sz="2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)/2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TW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576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576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b="0" dirty="0"/>
                  <a:t>						  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000" b="0" i="0" dirty="0" smtClean="0"/>
                          <m:t>(2500−2000)/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TW" sz="2000" dirty="0"/>
                              <m:t>(2500−2000</m:t>
                            </m:r>
                            <m:r>
                              <m:rPr>
                                <m:nor/>
                              </m:rPr>
                              <a:rPr lang="en-US" altLang="zh-TW" sz="2000" b="0" i="0" dirty="0" smtClean="0"/>
                              <m:t>)/2</m:t>
                            </m:r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 altLang="zh-TW" sz="2000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sz="2000" b="0" i="0" dirty="0" smtClean="0"/>
                          <m:t>12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−</m:t>
                        </m:r>
                        <m:r>
                          <m:rPr>
                            <m:nor/>
                          </m:rPr>
                          <a:rPr lang="en-US" altLang="zh-TW" sz="2000" b="0" i="0" dirty="0" smtClean="0"/>
                          <m:t>8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)/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TW" sz="2000" dirty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TW" sz="2000" b="0" i="0" dirty="0" smtClean="0"/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altLang="zh-TW" sz="2000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altLang="zh-TW" sz="2000" b="0" i="0" dirty="0" smtClean="0"/>
                              <m:t>8</m:t>
                            </m:r>
                            <m:r>
                              <m:rPr>
                                <m:nor/>
                              </m:rPr>
                              <a:rPr lang="en-US" altLang="zh-TW" sz="2000" dirty="0"/>
                              <m:t>)/2</m:t>
                            </m:r>
                          </m:e>
                        </m:d>
                      </m:den>
                    </m:f>
                  </m:oMath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576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576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i="1" dirty="0">
                    <a:latin typeface="Cambria Math" panose="02040503050406030204" pitchFamily="18" charset="0"/>
                  </a:rPr>
                  <a:t>						   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000" b="0" i="0" dirty="0" smtClean="0"/>
                          <m:t>500/2250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000" b="0" i="0" dirty="0" smtClean="0"/>
                          <m:t>4/10</m:t>
                        </m:r>
                      </m:den>
                    </m:f>
                  </m:oMath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576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576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b="0" dirty="0"/>
                  <a:t>     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000" b="0" i="0" dirty="0" smtClean="0"/>
                          <m:t>40%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000" dirty="0"/>
                          <m:t>22</m:t>
                        </m:r>
                        <m:r>
                          <m:rPr>
                            <m:nor/>
                          </m:rPr>
                          <a:rPr lang="en-US" altLang="zh-TW" sz="2000" b="0" i="0" dirty="0" smtClean="0"/>
                          <m:t>.2%</m:t>
                        </m:r>
                      </m:den>
                    </m:f>
                  </m:oMath>
                </a14:m>
                <a:endParaRPr lang="en-US" altLang="zh-TW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576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500" b="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576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000" b="0" i="0" dirty="0" smtClean="0"/>
                        <m:t>1.8</m:t>
                      </m:r>
                    </m:oMath>
                  </m:oMathPara>
                </a14:m>
                <a:endParaRPr lang="en-US" altLang="zh-TW" sz="2000" dirty="0">
                  <a:solidFill>
                    <a:schemeClr val="bg1"/>
                  </a:solidFill>
                </a:endParaRPr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12AAB7-A51B-8FA8-8E8D-3377DC2747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B51BAB1-5115-8881-A6BB-2ACCCBA083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1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478F0-2153-FD37-A661-AA9E570A5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71A231-7820-A02C-88F1-7DE7C49ECDD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078D71-8833-7886-9F4D-F879AD43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Variety of Demand Curves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CA4EC-EB21-B562-9C68-A1071FA69A4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DC2C6-2165-25C6-7017-1D2F27062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BE1D9-4820-028D-AA5B-FD4E3399B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F7447-94AB-3FAD-8493-F707B4399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Demand curves can be classified by their price elasticity of demand.</a:t>
            </a:r>
          </a:p>
          <a:p>
            <a:pPr marL="1371600" lvl="3" indent="0">
              <a:spcBef>
                <a:spcPts val="576"/>
              </a:spcBef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When the price elasticity of demand is equal to 1, we say that demand is </a:t>
            </a:r>
            <a:r>
              <a:rPr lang="en-US" altLang="zh-TW" sz="2400" b="1" dirty="0"/>
              <a:t>Unit Elastic</a:t>
            </a:r>
            <a:r>
              <a:rPr lang="en-US" altLang="zh-TW" sz="2400" dirty="0"/>
              <a:t>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When the price elasticity of demand is greater than 1, we say that demand is </a:t>
            </a:r>
            <a:r>
              <a:rPr lang="en-US" altLang="zh-TW" sz="2400" b="1" dirty="0"/>
              <a:t>Elastic</a:t>
            </a:r>
            <a:r>
              <a:rPr lang="en-US" altLang="zh-TW" sz="2400" dirty="0"/>
              <a:t>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When the price elasticity of demand is less than 1, we say that demand is </a:t>
            </a:r>
            <a:r>
              <a:rPr lang="en-US" altLang="zh-TW" sz="2400" b="1" dirty="0"/>
              <a:t>Inelastic</a:t>
            </a:r>
            <a:r>
              <a:rPr lang="en-US" altLang="zh-TW" sz="2400" dirty="0"/>
              <a:t>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When the price elasticity of demand is 0, we say that demand is </a:t>
            </a:r>
            <a:r>
              <a:rPr lang="en-US" altLang="zh-TW" sz="2400" b="1" dirty="0"/>
              <a:t>Perfectly Elastic</a:t>
            </a:r>
            <a:r>
              <a:rPr lang="en-US" altLang="zh-TW" sz="2400" dirty="0"/>
              <a:t>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When the price elasticity of demand is infinite, we say that demand is </a:t>
            </a:r>
            <a:r>
              <a:rPr lang="en-US" altLang="zh-TW" sz="2400" b="1" dirty="0"/>
              <a:t>Perfectly Inelastic</a:t>
            </a:r>
            <a:r>
              <a:rPr lang="en-US" altLang="zh-TW" sz="2400" dirty="0"/>
              <a:t>.</a:t>
            </a:r>
          </a:p>
          <a:p>
            <a:pPr marL="1371600" lvl="3" indent="0">
              <a:spcBef>
                <a:spcPts val="576"/>
              </a:spcBef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32084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4F076-2C7E-8475-9A16-5DFC7D286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6C1B827-41A5-349E-C5A8-25084B444C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523081" y="1165225"/>
            <a:ext cx="5070475" cy="50704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58FEA-F4EB-2199-B83F-8CCA1EC25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674" y="1190856"/>
            <a:ext cx="5458967" cy="5045352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>
                <a:solidFill>
                  <a:srgbClr val="000000"/>
                </a:solidFill>
                <a:latin typeface="Garamond"/>
              </a:rPr>
              <a:t>This is a QR code to </a:t>
            </a:r>
            <a:r>
              <a:rPr lang="en-US" sz="2400" dirty="0" err="1">
                <a:solidFill>
                  <a:srgbClr val="000000"/>
                </a:solidFill>
                <a:latin typeface="Garamond"/>
              </a:rPr>
              <a:t>PollEverywhere</a:t>
            </a:r>
            <a:r>
              <a:rPr lang="en-US" sz="2400" dirty="0">
                <a:solidFill>
                  <a:srgbClr val="000000"/>
                </a:solidFill>
                <a:latin typeface="Garamond"/>
              </a:rPr>
              <a:t>, an online polling system.</a:t>
            </a:r>
            <a:endParaRPr lang="en-US" sz="1600" dirty="0">
              <a:solidFill>
                <a:srgbClr val="000000"/>
              </a:solidFill>
              <a:latin typeface="Garamond"/>
            </a:endParaRP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Please scan the QR code and have your device ready as there will be a few in-class exercises.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If you do not have access to your mobile device, log in using the URL below: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800" dirty="0">
              <a:solidFill>
                <a:srgbClr val="000000"/>
              </a:solidFill>
              <a:latin typeface="Garamond"/>
            </a:endParaRP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600" dirty="0">
              <a:solidFill>
                <a:srgbClr val="000000"/>
              </a:solidFill>
              <a:latin typeface="Garamond"/>
            </a:endParaRP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Your responses are anonymous and not be used in grading.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5C067C-F36D-04DE-D26D-87746FF9054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D8779A-FF6B-0622-B6D9-36766F1C1C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88825" cy="923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b="1" dirty="0">
                <a:solidFill>
                  <a:schemeClr val="bg1"/>
                </a:solidFill>
                <a:latin typeface="Garamond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Garamond"/>
              </a:rPr>
              <a:t>PollEverywhere</a:t>
            </a:r>
            <a:endParaRPr lang="en-US" sz="4000" b="1" dirty="0">
              <a:solidFill>
                <a:schemeClr val="bg1"/>
              </a:solidFill>
              <a:latin typeface="Garamon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19FE8D-AFEF-BF0F-3553-9629AD3775C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C903066-1EF1-FE4F-782B-5B86E95E7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F1122B6-D8A5-1BC4-CFBA-5D58FC51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2B97891-9EB5-A539-4A0B-5421005AAE3D}"/>
              </a:ext>
            </a:extLst>
          </p:cNvPr>
          <p:cNvSpPr/>
          <p:nvPr/>
        </p:nvSpPr>
        <p:spPr>
          <a:xfrm>
            <a:off x="7325011" y="3685794"/>
            <a:ext cx="3809714" cy="374904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aramond" panose="02020404030301010803" pitchFamily="18" charset="0"/>
              </a:rPr>
              <a:t>https://pollev.com/brianpark046</a:t>
            </a:r>
          </a:p>
        </p:txBody>
      </p:sp>
    </p:spTree>
    <p:extLst>
      <p:ext uri="{BB962C8B-B14F-4D97-AF65-F5344CB8AC3E}">
        <p14:creationId xmlns:p14="http://schemas.microsoft.com/office/powerpoint/2010/main" val="353327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4ADB5-5373-BB2C-56A5-E89CF7D00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77901A-A90C-0944-4DD8-7B75968F6F3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42B971-7545-0979-9581-FA0616E7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Variety of Demand Curves: Inelastic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B21FDF-A5A9-2CFE-345A-BBF8E51854A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EB5A4-5E8D-EC91-5926-C23A5CBA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9CD02-A70E-C0C2-41D6-A0D120BC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24A64-B1DF-05B6-A7CB-F2BC71AA4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771" y="1300900"/>
            <a:ext cx="6533283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demand is inelastic when consumers’ price sensitivity is relatively low. 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Consider an everyday necessity, eggs.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that the price of eggs increase greatly.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As eggs are necessities of many households, the quantity demanded of eggs will not fall greatly.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Price elasticity of demand would be less than 1, and the demand curve is “steep.”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BEE3FD-06FB-FCED-9E27-C5B74D1EBF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7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1F56F-5ECC-07B9-C0BA-33C6F3745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E0C667-33B1-5306-7E7B-962B2501272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A3D00-3476-F0BF-C900-8B313022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Variety of Demand Curves: Elastic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7722E-B789-42F1-AC64-24BF323E6D8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905E1-1680-CF6D-37AE-D3892CB2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C2E2C-0803-9744-EE6F-1DF3CC82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4928C-F0C4-C76C-4BE9-18C05B961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771" y="1300900"/>
            <a:ext cx="6533283" cy="4935308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demand is elastic when the consumers’ price sensitivity is relatively high.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Consider goods with many substitutes: Coffee.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one specific café decides to increase its price by a small amount.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café would see a large drop in the quantity demanded of coffee, as there are many substitutes.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Price elasticity of demand would be greater than 1, and the demand curve is “flat.”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A4D263-5D80-F486-FCE2-29B7CD803D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0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34661-F460-965A-369E-DFD1F07B6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45C7F0-3C62-85E1-E554-6952974343B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61256-B485-7953-A1F7-B6F76C5A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Variety of Demand Curves: Perfectly Inelastic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E519EB-A9B7-9FB3-C40A-BFCF1B9BC30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4D4E7-55AB-8CDA-EDB6-44948B1E3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F8056-4629-F023-07F6-A506E07D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C9E12-2D71-3588-902C-88D0380DF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771" y="1300900"/>
            <a:ext cx="6533283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demand is perfectly inelastic when the consumers are not sensitive to price at all.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Any change in price cannot affect the quantity demanded of the good or service.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There are probably no real-world examples of a perfectly inelastic demand.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Certain defense contractors that handle the maintenance of critical defense infrastructure may be the closest real-world example.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price elasticity of demand is infinite, and the demand curve is vertical.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47D476-5BD0-8994-C3BD-B7534C37D9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1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19289-738B-174E-F606-267A419D4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3B00DB-F3C9-EC64-42F6-790969859F2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80760-C826-6865-80BC-D6AF1A57F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Variety of Demand Curves: Perfectly Elastic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7BDE79-D9A1-7C05-5C63-879EDB2537F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F1A03-9BC6-9872-FF33-9AA6AEAB4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255A9-D731-FBBD-3118-811F4338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4685-66D5-899F-C991-2CA2F64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771" y="1300900"/>
            <a:ext cx="6533283" cy="5202528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demand is perfectly elastic when the consumers’ price sensitivity is infinite.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Any small increase in price means that the quantity demanded falls to zero.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Any small decrease in price means that the quantity demanded increases infinitely.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price elasticity of demand is infinite, and the demand curve is horizontal.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Later in the semester, we will come across this demand curve again!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2F7869-78CF-11F4-7A28-A5CAD02198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2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A50C6-A699-B05C-90CF-D8B4A7AC4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1E7623-8EE5-9396-80A3-0A77F5FA46E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B38D4-61B4-4041-8352-8AE33094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Variety of Demand Curves: Disclaimer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07A55-15CA-FC91-5FDC-3027F76D909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86911-A54C-D93C-678D-41E9166F2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DE73C-87B2-AF38-9C1D-B3FFE6BB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AA426-F27E-BF6C-99A9-3C6409A1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771" y="1300900"/>
            <a:ext cx="6533283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linear demand curve has a constant slope.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But the price elasticity of demand for a linear demand curve depends on where we measure it.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For instance,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From A to B: Price Elasticity of Demand is 8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From B to C: Price Elasticity of Demand is 1.1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From C to D: Price Elasticity of Demand is 0.6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previous graphs were plotted as a straight line for simplicity.</a:t>
            </a:r>
          </a:p>
        </p:txBody>
      </p:sp>
      <p:pic>
        <p:nvPicPr>
          <p:cNvPr id="9" name="Picture 8" descr="A graph of a line&#10;&#10;AI-generated content may be incorrect.">
            <a:extLst>
              <a:ext uri="{FF2B5EF4-FFF2-40B4-BE49-F238E27FC236}">
                <a16:creationId xmlns:a16="http://schemas.microsoft.com/office/drawing/2014/main" id="{53485182-CA8E-8693-6187-39A83A2E9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80D57-9524-4AA3-2B97-6C85BC25B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772EB7-EAF9-8C86-E00E-D74296A5914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10A1D-4358-C2DE-F6D3-44371C80F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Total Revenues and Elasticities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DB8C8-3A59-FB0A-A1DB-7A340B0C68B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CA138-7F20-562D-7019-8C3F4975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84DEF-C0E3-13EE-7A12-E9CC5497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2BB0-8A31-F74C-1B3D-421EED8B6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Total Revenue</a:t>
            </a:r>
            <a:r>
              <a:rPr lang="en-US" altLang="zh-TW" sz="2400" dirty="0"/>
              <a:t> (TR) is defined as the amount paid by buyers and received by the sellers of a good or service</a:t>
            </a:r>
            <a:r>
              <a:rPr lang="en-US" altLang="zh-TW" sz="2000" dirty="0"/>
              <a:t>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Using math, total revenue is defined as: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price increase exerts both an upward and downward pressure on total revenue: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Upward Pressure: Price is increasing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Downward Pressure: Quantity is expected to fall (“Law of Demand”)</a:t>
            </a:r>
          </a:p>
          <a:p>
            <a:pPr lvl="2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Which effect prevails depends on the price elasticity of demand.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507E704-5DD3-2FC3-C393-2ECF84A3055F}"/>
                  </a:ext>
                </a:extLst>
              </p:cNvPr>
              <p:cNvSpPr/>
              <p:nvPr/>
            </p:nvSpPr>
            <p:spPr>
              <a:xfrm>
                <a:off x="593288" y="2788920"/>
                <a:ext cx="5458838" cy="623928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chemeClr val="bg1"/>
                          </a:solidFill>
                        </a:rPr>
                        <m:t>Total</m:t>
                      </m:r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chemeClr val="bg1"/>
                          </a:solidFill>
                        </a:rPr>
                        <m:t>Revenue</m:t>
                      </m:r>
                      <m:r>
                        <a:rPr lang="en-US" altLang="zh-TW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chemeClr val="bg1"/>
                          </a:solidFill>
                        </a:rPr>
                        <m:t>Price</m:t>
                      </m:r>
                      <m:r>
                        <a:rPr lang="en-US" altLang="zh-TW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chemeClr val="bg1"/>
                          </a:solidFill>
                        </a:rPr>
                        <m:t>Quantity</m:t>
                      </m:r>
                    </m:oMath>
                  </m:oMathPara>
                </a14:m>
                <a:endParaRPr lang="en-US" altLang="zh-TW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507E704-5DD3-2FC3-C393-2ECF84A30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88" y="2788920"/>
                <a:ext cx="5458838" cy="62392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C2D80E8-8C00-861A-189D-C77BF718EDFA}"/>
                  </a:ext>
                </a:extLst>
              </p:cNvPr>
              <p:cNvSpPr/>
              <p:nvPr/>
            </p:nvSpPr>
            <p:spPr>
              <a:xfrm>
                <a:off x="6188216" y="2777640"/>
                <a:ext cx="5458838" cy="623928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chemeClr val="bg1"/>
                          </a:solidFill>
                        </a:rPr>
                        <m:t>TR</m:t>
                      </m:r>
                      <m:r>
                        <a:rPr lang="en-US" altLang="zh-TW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chemeClr val="bg1"/>
                          </a:solidFill>
                        </a:rPr>
                        <m:t>P</m:t>
                      </m:r>
                      <m:r>
                        <a:rPr lang="en-US" altLang="zh-TW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chemeClr val="bg1"/>
                          </a:solidFill>
                        </a:rPr>
                        <m:t>Q</m:t>
                      </m:r>
                    </m:oMath>
                  </m:oMathPara>
                </a14:m>
                <a:endParaRPr lang="en-US" altLang="zh-TW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C2D80E8-8C00-861A-189D-C77BF718E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216" y="2777640"/>
                <a:ext cx="5458838" cy="62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54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B4E17-D0F0-A5F1-3B3A-640395989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53FD3A-F282-2A37-FDB2-51F6234989A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6D08C-10F5-E1E9-4942-8DC18BC9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Total Revenues and Elasticities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A1461C-C31E-B5D0-B332-58A728034B6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62182-632C-D080-86CC-F86BBEBB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07462-8BA3-F458-5249-9231F97D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DFEE3-9EA5-67B1-D648-B217FB01C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Consider a café selling 300 cups of coffee at a price of $2.5 each, where the owner is considering raising the price to $3 a cup.</a:t>
            </a:r>
          </a:p>
          <a:p>
            <a:pPr marL="1371600" lvl="3" indent="0">
              <a:spcBef>
                <a:spcPts val="576"/>
              </a:spcBef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Let’s examine the changes to the café’s total revenue: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Current TR: A+B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Future TR: A+C</a:t>
            </a:r>
          </a:p>
          <a:p>
            <a:pPr lvl="4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So, by raising prices from $2.5 to $3 per cup, the café would lose B and gain C.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Whether the trade-off is worth it depends on the price elasticity of demand.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1ECDF9-D024-2821-47CA-1838CB800D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7" name="Picture 16" descr="A diagram of a line&#10;&#10;AI-generated content may be incorrect.">
            <a:extLst>
              <a:ext uri="{FF2B5EF4-FFF2-40B4-BE49-F238E27FC236}">
                <a16:creationId xmlns:a16="http://schemas.microsoft.com/office/drawing/2014/main" id="{D76C5620-09ED-5EA7-BE7B-2A1302B01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9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04084-F9C9-F178-0F94-664DF0586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6F1353-8837-3E29-73DC-1A19E5FECF8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8589B-2775-4671-DCE2-2078A70BF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Total Revenues and Elasticities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A7CE69-30E9-72D8-EB23-41130514F6B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76D4E-97E3-C8BC-1175-056D8D22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2160B-426D-2819-68C1-934A88DD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C6C16B-AF05-6B03-5848-1E095D3CEC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find the price elasticity of demand between the two points:</a:t>
                </a:r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spcBef>
                    <a:spcPts val="576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altLang="zh-TW" sz="2000" dirty="0"/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altLang="zh-TW" sz="2000" b="0" i="0" dirty="0" smtClean="0"/>
                                <m:t>00</m:t>
                              </m:r>
                              <m:r>
                                <a:rPr lang="en-US" altLang="zh-TW" sz="20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altLang="zh-TW" sz="2000" b="0" i="0" dirty="0" smtClean="0"/>
                                <m:t>200</m:t>
                              </m:r>
                              <m:r>
                                <a:rPr lang="en-US" altLang="zh-TW" sz="2000" i="1" dirty="0">
                                  <a:latin typeface="Cambria Math" panose="02040503050406030204" pitchFamily="18" charset="0"/>
                                </a:rPr>
                                <m:t>)/</m:t>
                              </m:r>
                              <m:r>
                                <m:rPr>
                                  <m:nor/>
                                </m:rPr>
                                <a:rPr lang="en-US" altLang="zh-TW" sz="2000" b="0" i="0" dirty="0" smtClean="0"/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altLang="zh-TW" sz="2000" dirty="0"/>
                                <m:t>00</m:t>
                              </m:r>
                            </m:e>
                          </m:d>
                          <m: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altLang="zh-TW" sz="2000" dirty="0"/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altLang="zh-TW" sz="2000" b="0" i="0" dirty="0" smtClean="0"/>
                                <m:t>.5</m:t>
                              </m:r>
                              <m:r>
                                <a:rPr lang="en-US" altLang="zh-TW" sz="2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altLang="zh-TW" sz="2000" b="0" i="0" dirty="0" smtClean="0"/>
                                <m:t>3</m:t>
                              </m:r>
                              <m:r>
                                <a:rPr lang="en-US" altLang="zh-TW" sz="2000" i="1" dirty="0">
                                  <a:latin typeface="Cambria Math" panose="02040503050406030204" pitchFamily="18" charset="0"/>
                                </a:rPr>
                                <m:t>)/</m:t>
                              </m:r>
                              <m:r>
                                <m:rPr>
                                  <m:nor/>
                                </m:rPr>
                                <a:rPr lang="en-US" altLang="zh-TW" sz="2000" dirty="0"/>
                                <m:t>2.5</m:t>
                              </m:r>
                            </m:e>
                          </m:d>
                        </m:den>
                      </m:f>
                      <m:r>
                        <a:rPr lang="en-US" altLang="zh-TW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nor/>
                        </m:rPr>
                        <a:rPr lang="en-US" altLang="zh-TW" sz="2000" b="0" i="0" dirty="0" smtClean="0"/>
                        <m:t>1.67</m:t>
                      </m:r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demand curve facing the café is elastic, which means that the consumers are price sensitive.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Comparing the café’s total revenues: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Current TR: A+B = $750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Future TR: A+C = $600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When the demand is elastic, raising prices will decrease total revenue.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C6C16B-AF05-6B03-5848-1E095D3CEC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959" b="-2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82D68DB-DE94-BA70-6054-8BBB39752A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7" name="Picture 16" descr="A diagram of a line&#10;&#10;AI-generated content may be incorrect.">
            <a:extLst>
              <a:ext uri="{FF2B5EF4-FFF2-40B4-BE49-F238E27FC236}">
                <a16:creationId xmlns:a16="http://schemas.microsoft.com/office/drawing/2014/main" id="{0898CDBB-67E2-3177-2F02-4E0BBF1C8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6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3E063-1AD6-3867-C05E-9BFFEB721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8E4B5-3CC2-84C7-D183-DC9E2725131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41ECE-6D77-2403-3EEC-4167795AF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Total Revenues and Elasticities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0B8BA1-A4EB-7898-611C-CB8C5F0EB25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71F64-6820-4BB2-130D-1D4A30DF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E34DC-EE32-D71B-E897-AB6FDEF3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1770BA-D07F-D057-EB8C-FA7B426A22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What if the demand had been inelastic?</a:t>
                </a:r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spcBef>
                    <a:spcPts val="576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altLang="zh-TW" sz="2000" b="0" i="0" dirty="0" smtClean="0"/>
                                <m:t>300</m:t>
                              </m:r>
                              <m:r>
                                <a:rPr lang="en-US" altLang="zh-TW" sz="20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altLang="zh-TW" sz="2000" b="0" i="0" dirty="0" smtClean="0"/>
                                <m:t>285</m:t>
                              </m:r>
                              <m:r>
                                <a:rPr lang="en-US" altLang="zh-TW" sz="2000" i="1" dirty="0">
                                  <a:latin typeface="Cambria Math" panose="02040503050406030204" pitchFamily="18" charset="0"/>
                                </a:rPr>
                                <m:t>)/</m:t>
                              </m:r>
                              <m:r>
                                <m:rPr>
                                  <m:nor/>
                                </m:rPr>
                                <a:rPr lang="en-US" altLang="zh-TW" sz="2000" b="0" i="0" dirty="0" smtClean="0"/>
                                <m:t>300</m:t>
                              </m:r>
                            </m:e>
                          </m:d>
                          <m: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altLang="zh-TW" sz="2000" dirty="0"/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altLang="zh-TW" sz="2000" b="0" i="0" dirty="0" smtClean="0"/>
                                <m:t>.5</m:t>
                              </m:r>
                              <m:r>
                                <a:rPr lang="en-US" altLang="zh-TW" sz="2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altLang="zh-TW" sz="2000" b="0" i="0" dirty="0" smtClean="0"/>
                                <m:t>3</m:t>
                              </m:r>
                              <m:r>
                                <a:rPr lang="en-US" altLang="zh-TW" sz="2000" i="1" dirty="0">
                                  <a:latin typeface="Cambria Math" panose="02040503050406030204" pitchFamily="18" charset="0"/>
                                </a:rPr>
                                <m:t>)/</m:t>
                              </m:r>
                              <m:r>
                                <m:rPr>
                                  <m:nor/>
                                </m:rPr>
                                <a:rPr lang="en-US" altLang="zh-TW" sz="2000" dirty="0"/>
                                <m:t>2.5</m:t>
                              </m:r>
                            </m:e>
                          </m:d>
                        </m:den>
                      </m:f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000" b="0" i="0" dirty="0" smtClean="0"/>
                        <m:t>0.25</m:t>
                      </m:r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demand curve facing the café is inelastic, which means that the consumers are less price sensitive.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Comparing the café’s total revenues: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Current TR: A+B = $750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Future TR: A+C = $855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When the demand is inelastic, raising prices will increase total revenue.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1770BA-D07F-D057-EB8C-FA7B426A22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959" r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BBBC1E0-4AD3-B39B-FF1D-DCE612452D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B7958-9E62-EDE4-F0C5-E6F8D0843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892A2-905A-3296-C391-20F57D55D68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1D6E7-5DD4-338A-4F7A-34A50945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Total Revenues and Elasticities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4D6E04-BBAB-F2F3-8335-CD6B086A2BA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6D003-4C50-2117-9222-B69E6C062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A0FCD-F0F6-A68D-118C-F7EBCA1F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046C5-E168-15C2-83C2-66720D2BE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quick reference table for TR, price elasticity of demand, and price change: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Consider the following scenarios, and think about what happens to TR: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Pharmaceuticals companies increase the price of Insulin by 10%.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Luxury cruise lines offer a discount of 20% on their products.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Rent for student housing is increased by 15%.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Parking fees in downtown parking lots are increased by 10%.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6A27406-2CEF-B9EA-44D6-BCBAB45CB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81113"/>
              </p:ext>
            </p:extLst>
          </p:nvPr>
        </p:nvGraphicFramePr>
        <p:xfrm>
          <a:off x="897614" y="1804416"/>
          <a:ext cx="10749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360">
                  <a:extLst>
                    <a:ext uri="{9D8B030D-6E8A-4147-A177-3AD203B41FA5}">
                      <a16:colId xmlns:a16="http://schemas.microsoft.com/office/drawing/2014/main" val="3244155806"/>
                    </a:ext>
                  </a:extLst>
                </a:gridCol>
                <a:gridCol w="2687360">
                  <a:extLst>
                    <a:ext uri="{9D8B030D-6E8A-4147-A177-3AD203B41FA5}">
                      <a16:colId xmlns:a16="http://schemas.microsoft.com/office/drawing/2014/main" val="389469562"/>
                    </a:ext>
                  </a:extLst>
                </a:gridCol>
                <a:gridCol w="2687360">
                  <a:extLst>
                    <a:ext uri="{9D8B030D-6E8A-4147-A177-3AD203B41FA5}">
                      <a16:colId xmlns:a16="http://schemas.microsoft.com/office/drawing/2014/main" val="2082336373"/>
                    </a:ext>
                  </a:extLst>
                </a:gridCol>
                <a:gridCol w="2687360">
                  <a:extLst>
                    <a:ext uri="{9D8B030D-6E8A-4147-A177-3AD203B41FA5}">
                      <a16:colId xmlns:a16="http://schemas.microsoft.com/office/drawing/2014/main" val="34447487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Elastic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Unit Elastic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Inelastic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382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TR Decreases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No Change in 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TR Increases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517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 Decrease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TR Increases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No Change in 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TR Decreases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135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8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193E1-C7DF-432B-3024-A9A27CB6D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CBA7B0-98FB-05B7-9CE6-76F709C94F1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E520C-83CD-D872-1569-FBBE2ADD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2400" dirty="0">
                <a:solidFill>
                  <a:schemeClr val="bg1"/>
                </a:solidFill>
              </a:rPr>
              <a:t>  Business Insider. (2025, September 13). </a:t>
            </a:r>
            <a:r>
              <a:rPr lang="en-US" sz="2400" i="1" dirty="0">
                <a:solidFill>
                  <a:schemeClr val="bg1"/>
                </a:solidFill>
              </a:rPr>
              <a:t>Why Everything At Airports Is So Expensive</a:t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  </a:t>
            </a:r>
            <a:r>
              <a:rPr lang="en-US" sz="2400" dirty="0">
                <a:solidFill>
                  <a:schemeClr val="bg1"/>
                </a:solidFill>
              </a:rPr>
              <a:t>[Video]. YouTube. https://youtu.be/TTCDLykCk5I?si=Pr8vqlXvOVneusPR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EE4D0A-ADFF-9AAB-66E5-848ABBD0AFD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AC615-FFFD-4A8E-F2CA-5FCDBAAA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78AC3-60F7-7448-3CBF-B71ED9A71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1" name="Online Media 10" title="Why Everything At Airports Is So Expensive">
            <a:hlinkClick r:id="" action="ppaction://media"/>
            <a:extLst>
              <a:ext uri="{FF2B5EF4-FFF2-40B4-BE49-F238E27FC236}">
                <a16:creationId xmlns:a16="http://schemas.microsoft.com/office/drawing/2014/main" id="{F3AC82BF-E1E4-9CB6-57A1-38559FC438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39190" y="970332"/>
            <a:ext cx="971044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6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79EF7-FA01-9230-1DC3-2F18152D6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5339E4-810C-C23E-C0B8-DEF506CD423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D47DF3-F0EF-E7D9-B51F-C26243110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Income Elasticity of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3D0DBD-F3D3-0D39-5F98-5571D6AC17D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86151-77FE-68AE-9491-9EBD0702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896AF-8758-9031-8D5A-47431896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FD1D-3DF7-4E32-0572-78F046E3B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Income Elasticity of Demand measures “How much the quantity demanded of a good responds to a change in consumers’ income.”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 lvl="2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6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Goods whose income elasticity of demand is greater than 0 is a normal good.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Good whose income elasticity of demand is less than 0 is an inferior good.</a:t>
            </a:r>
          </a:p>
          <a:p>
            <a:pPr lvl="4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Normal Goods can further be subcategorized as necessities or luxuries: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Goods whose income elasticity of demand if greater than 1 is a luxury.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Goods whose income elasticity of demand is greater than 0, but less than 1 is a necessity. 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45DB684-5659-5D02-0CD9-428D6D0ED076}"/>
                  </a:ext>
                </a:extLst>
              </p:cNvPr>
              <p:cNvSpPr/>
              <p:nvPr/>
            </p:nvSpPr>
            <p:spPr>
              <a:xfrm>
                <a:off x="895982" y="2145907"/>
                <a:ext cx="10396858" cy="1105281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chemeClr val="bg1"/>
                          </a:solidFill>
                        </a:rPr>
                        <m:t>Income</m:t>
                      </m:r>
                      <m:r>
                        <m:rPr>
                          <m:nor/>
                        </m:rPr>
                        <a:rPr lang="en-US" altLang="zh-TW" sz="2400" b="1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b="1" dirty="0" smtClean="0">
                          <a:solidFill>
                            <a:schemeClr val="bg1"/>
                          </a:solidFill>
                        </a:rPr>
                        <m:t>Elasticity</m:t>
                      </m:r>
                      <m:r>
                        <m:rPr>
                          <m:nor/>
                        </m:rPr>
                        <a:rPr lang="en-US" altLang="zh-TW" sz="2400" b="1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b="1" dirty="0" smtClean="0">
                          <a:solidFill>
                            <a:schemeClr val="bg1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en-US" altLang="zh-TW" sz="2400" b="1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b="1" dirty="0" smtClean="0">
                          <a:solidFill>
                            <a:schemeClr val="bg1"/>
                          </a:solidFill>
                        </a:rPr>
                        <m:t>Demand</m:t>
                      </m:r>
                      <m:r>
                        <a:rPr lang="en-US" altLang="zh-TW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Percentage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Change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in</m:t>
                          </m:r>
                          <m:r>
                            <a:rPr lang="en-US" altLang="zh-TW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zh-TW" sz="2400" b="1" i="0" dirty="0" smtClean="0">
                                  <a:solidFill>
                                    <a:schemeClr val="bg1"/>
                                  </a:solidFill>
                                </a:rPr>
                                <m:t>Q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altLang="zh-TW" sz="2400" b="1" i="0" dirty="0" smtClean="0">
                                  <a:solidFill>
                                    <a:schemeClr val="bg1"/>
                                  </a:solidFill>
                                </a:rPr>
                                <m:t>d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Percentage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Change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b="1" i="0" dirty="0" smtClean="0">
                              <a:solidFill>
                                <a:schemeClr val="bg1"/>
                              </a:solidFill>
                            </a:rPr>
                            <m:t>Consumers</m:t>
                          </m:r>
                          <m:r>
                            <m:rPr>
                              <m:nor/>
                            </m:rPr>
                            <a:rPr lang="en-US" altLang="zh-TW" sz="2400" b="1" i="0" dirty="0" smtClean="0">
                              <a:solidFill>
                                <a:schemeClr val="bg1"/>
                              </a:solidFill>
                            </a:rPr>
                            <m:t>′ </m:t>
                          </m:r>
                          <m:r>
                            <m:rPr>
                              <m:nor/>
                            </m:rPr>
                            <a:rPr lang="en-US" altLang="zh-TW" sz="2400" b="1" i="0" dirty="0" smtClean="0">
                              <a:solidFill>
                                <a:schemeClr val="bg1"/>
                              </a:solidFill>
                            </a:rPr>
                            <m:t>Income</m:t>
                          </m:r>
                        </m:den>
                      </m:f>
                    </m:oMath>
                  </m:oMathPara>
                </a14:m>
                <a:endParaRPr lang="en-US" altLang="zh-TW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45DB684-5659-5D02-0CD9-428D6D0ED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82" y="2145907"/>
                <a:ext cx="10396858" cy="110528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72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46F27-21AA-A48F-665F-54C61D056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8C8E15-4DE1-A095-F3B2-9ADDC2D764E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2B2BF-5A9C-BB30-E7E5-DF597BAB3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Cross-Price Elasticity of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156A1E-6CCA-32E3-9349-BA60A77F57C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DCF42-E91B-E741-94EA-7D519A7E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C2C52-C012-8867-95E9-FDB8C2B3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9198C-328A-CD82-9949-E2FC0EED1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Cross-Price Elasticity of Demand measures “How much the quantity demanded of one good responds to a change in another good’s prices.”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 lvl="2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6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Two goods whose cross-price elasticity of demand is greater than 0 are substitutes.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Two goods whose cross-price elasticity of demand is less than 0 are complements.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Consider substitute goods, Coca-Cola and Pepsi: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If the price of Pepsi increases (Positive Change in P of Pepsi)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More consumers would switch to consuming more Coca-Cola (Positive Change in Q of Coca-Cola)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So, the cross-price elasticity of demand would be positive.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31DAB75-20D7-97C3-A4E7-D08E9BDD8B76}"/>
                  </a:ext>
                </a:extLst>
              </p:cNvPr>
              <p:cNvSpPr/>
              <p:nvPr/>
            </p:nvSpPr>
            <p:spPr>
              <a:xfrm>
                <a:off x="895982" y="2145907"/>
                <a:ext cx="10396858" cy="1105281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1" i="0" dirty="0" smtClean="0">
                          <a:solidFill>
                            <a:schemeClr val="bg1"/>
                          </a:solidFill>
                        </a:rPr>
                        <m:t>Cross</m:t>
                      </m:r>
                      <m:r>
                        <m:rPr>
                          <m:nor/>
                        </m:rPr>
                        <a:rPr lang="en-US" altLang="zh-TW" sz="2200" b="1" i="0" dirty="0" smtClean="0">
                          <a:solidFill>
                            <a:schemeClr val="bg1"/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zh-TW" sz="2200" b="1" i="0" dirty="0" smtClean="0">
                          <a:solidFill>
                            <a:schemeClr val="bg1"/>
                          </a:solidFill>
                        </a:rPr>
                        <m:t>Price</m:t>
                      </m:r>
                      <m:r>
                        <m:rPr>
                          <m:nor/>
                        </m:rPr>
                        <a:rPr lang="en-US" altLang="zh-TW" sz="2200" b="1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200" b="1" dirty="0" smtClean="0">
                          <a:solidFill>
                            <a:schemeClr val="bg1"/>
                          </a:solidFill>
                        </a:rPr>
                        <m:t>Elasticity</m:t>
                      </m:r>
                      <m:r>
                        <m:rPr>
                          <m:nor/>
                        </m:rPr>
                        <a:rPr lang="en-US" altLang="zh-TW" sz="2200" b="1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200" b="1" dirty="0" smtClean="0">
                          <a:solidFill>
                            <a:schemeClr val="bg1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en-US" altLang="zh-TW" sz="2200" b="1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200" b="1" dirty="0" smtClean="0">
                          <a:solidFill>
                            <a:schemeClr val="bg1"/>
                          </a:solidFill>
                        </a:rPr>
                        <m:t>Demand</m:t>
                      </m:r>
                      <m:r>
                        <a:rPr lang="en-US" altLang="zh-TW" sz="2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200" b="1" dirty="0">
                              <a:solidFill>
                                <a:schemeClr val="bg1"/>
                              </a:solidFill>
                            </a:rPr>
                            <m:t>Percentage</m:t>
                          </m:r>
                          <m:r>
                            <m:rPr>
                              <m:nor/>
                            </m:rPr>
                            <a:rPr lang="en-US" altLang="zh-TW" sz="2200" b="1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200" b="1" dirty="0">
                              <a:solidFill>
                                <a:schemeClr val="bg1"/>
                              </a:solidFill>
                            </a:rPr>
                            <m:t>Change</m:t>
                          </m:r>
                          <m:r>
                            <m:rPr>
                              <m:nor/>
                            </m:rPr>
                            <a:rPr lang="en-US" altLang="zh-TW" sz="2200" b="1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200" b="1" dirty="0">
                              <a:solidFill>
                                <a:schemeClr val="bg1"/>
                              </a:solidFill>
                            </a:rPr>
                            <m:t>in</m:t>
                          </m:r>
                          <m:r>
                            <a:rPr lang="en-US" altLang="zh-TW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zh-TW" sz="2200" b="1" i="0" dirty="0" smtClean="0">
                                  <a:solidFill>
                                    <a:schemeClr val="bg1"/>
                                  </a:solidFill>
                                </a:rPr>
                                <m:t>Q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altLang="zh-TW" sz="2200" b="1" i="0" dirty="0" smtClean="0">
                                  <a:solidFill>
                                    <a:schemeClr val="bg1"/>
                                  </a:solidFill>
                                </a:rPr>
                                <m:t>d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altLang="zh-TW" sz="2200" b="1" i="0" dirty="0" smtClean="0">
                              <a:solidFill>
                                <a:schemeClr val="bg1"/>
                              </a:solidFill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altLang="zh-TW" sz="2200" b="1" i="0" dirty="0" smtClean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200" b="1" i="0" dirty="0" smtClean="0">
                              <a:solidFill>
                                <a:schemeClr val="bg1"/>
                              </a:solidFill>
                            </a:rPr>
                            <m:t>One</m:t>
                          </m:r>
                          <m:r>
                            <m:rPr>
                              <m:nor/>
                            </m:rPr>
                            <a:rPr lang="en-US" altLang="zh-TW" sz="2200" b="1" i="0" dirty="0" smtClean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200" b="1" i="0" dirty="0" smtClean="0">
                              <a:solidFill>
                                <a:schemeClr val="bg1"/>
                              </a:solidFill>
                            </a:rPr>
                            <m:t>Good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2200" b="1" dirty="0">
                              <a:solidFill>
                                <a:schemeClr val="bg1"/>
                              </a:solidFill>
                            </a:rPr>
                            <m:t>Percentage</m:t>
                          </m:r>
                          <m:r>
                            <m:rPr>
                              <m:nor/>
                            </m:rPr>
                            <a:rPr lang="en-US" altLang="zh-TW" sz="2200" b="1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200" b="1" dirty="0">
                              <a:solidFill>
                                <a:schemeClr val="bg1"/>
                              </a:solidFill>
                            </a:rPr>
                            <m:t>Change</m:t>
                          </m:r>
                          <m:r>
                            <m:rPr>
                              <m:nor/>
                            </m:rPr>
                            <a:rPr lang="en-US" altLang="zh-TW" sz="2200" b="1" i="0" dirty="0" smtClean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200" b="1" i="0" dirty="0" smtClean="0">
                              <a:solidFill>
                                <a:schemeClr val="bg1"/>
                              </a:solidFill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altLang="zh-TW" sz="2200" b="1" i="0" dirty="0" smtClean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200" b="1" i="0" dirty="0" smtClean="0">
                              <a:solidFill>
                                <a:schemeClr val="bg1"/>
                              </a:solidFill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US" altLang="zh-TW" sz="2200" b="1" i="0" dirty="0" smtClean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200" b="1" i="0" dirty="0" smtClean="0">
                              <a:solidFill>
                                <a:schemeClr val="bg1"/>
                              </a:solidFill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altLang="zh-TW" sz="2200" b="1" i="0" dirty="0" smtClean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200" b="1" i="0" dirty="0" smtClean="0">
                              <a:solidFill>
                                <a:schemeClr val="bg1"/>
                              </a:solidFill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altLang="zh-TW" sz="2200" b="1" i="0" dirty="0" smtClean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200" b="1" i="0" dirty="0" smtClean="0">
                              <a:solidFill>
                                <a:schemeClr val="bg1"/>
                              </a:solidFill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US" altLang="zh-TW" sz="2200" b="1" i="0" dirty="0" smtClean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200" b="1" i="0" dirty="0" smtClean="0">
                              <a:solidFill>
                                <a:schemeClr val="bg1"/>
                              </a:solidFill>
                            </a:rPr>
                            <m:t>Other</m:t>
                          </m:r>
                          <m:r>
                            <m:rPr>
                              <m:nor/>
                            </m:rPr>
                            <a:rPr lang="en-US" altLang="zh-TW" sz="2200" b="1" i="0" dirty="0" smtClean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200" b="1" i="0" dirty="0" smtClean="0">
                              <a:solidFill>
                                <a:schemeClr val="bg1"/>
                              </a:solidFill>
                            </a:rPr>
                            <m:t>Good</m:t>
                          </m:r>
                        </m:den>
                      </m:f>
                    </m:oMath>
                  </m:oMathPara>
                </a14:m>
                <a:endParaRPr lang="en-US" altLang="zh-TW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31DAB75-20D7-97C3-A4E7-D08E9BDD8B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82" y="2145907"/>
                <a:ext cx="10396858" cy="110528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7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7663B-03F2-E7CC-F4FC-1E40A7217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211F7D-EEC9-F1E2-8DC0-9C2B395C89A8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Elasticities of Supply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94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46AD8-D8B5-329B-25BD-E3526C8C3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B52833-B595-C400-4677-FDD27805C1E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BF093-2703-77A7-49E5-A85EAAC8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Price Elasticity of Supply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8891DB-67CF-C60C-509A-3FEB8DC66A9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03C29-CA63-C085-AFA4-790F8CB6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6001D-23A4-09B0-54AD-F4A69C46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28931-99B8-F514-FC9A-D60C795B1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now turn our attention to the </a:t>
            </a:r>
            <a:r>
              <a:rPr lang="en-US" altLang="zh-TW" sz="2400" b="1" dirty="0"/>
              <a:t>Price Elasticity of Supply</a:t>
            </a:r>
            <a:r>
              <a:rPr lang="en-US" altLang="zh-TW" sz="2400" dirty="0"/>
              <a:t>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Formally, “How much the quantity supplied of a good responds to a change in its price.”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Loosely, “The price sensitivity of sellers’ supply.”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We say that the supply is </a:t>
            </a:r>
            <a:r>
              <a:rPr lang="en-US" altLang="zh-TW" sz="2000" b="1" dirty="0"/>
              <a:t>Elastic</a:t>
            </a:r>
            <a:r>
              <a:rPr lang="en-US" altLang="zh-TW" sz="2000" dirty="0"/>
              <a:t> if the quantity supplied responds significantly to changes in prices.</a:t>
            </a:r>
            <a:endParaRPr lang="en-US" altLang="zh-TW" sz="12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Supply is said to be </a:t>
            </a:r>
            <a:r>
              <a:rPr lang="en-US" altLang="zh-TW" sz="2000" b="1" dirty="0"/>
              <a:t>Inelastic</a:t>
            </a:r>
            <a:r>
              <a:rPr lang="en-US" altLang="zh-TW" sz="2000" dirty="0"/>
              <a:t> if the quantity supplied responds only slightly to price changes.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Since the supply curve is based on sellers’ preferences, there are many elements that determine the supply curve’s elasticity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7E25844-DED6-F983-59FA-58E7E5ED690C}"/>
                  </a:ext>
                </a:extLst>
              </p:cNvPr>
              <p:cNvSpPr/>
              <p:nvPr/>
            </p:nvSpPr>
            <p:spPr>
              <a:xfrm>
                <a:off x="1069718" y="2539099"/>
                <a:ext cx="10049386" cy="1105281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1" dirty="0" smtClean="0">
                          <a:solidFill>
                            <a:schemeClr val="bg1"/>
                          </a:solidFill>
                        </a:rPr>
                        <m:t>Price</m:t>
                      </m:r>
                      <m:r>
                        <m:rPr>
                          <m:nor/>
                        </m:rPr>
                        <a:rPr lang="en-US" altLang="zh-TW" sz="2400" b="1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b="1" dirty="0" smtClean="0">
                          <a:solidFill>
                            <a:schemeClr val="bg1"/>
                          </a:solidFill>
                        </a:rPr>
                        <m:t>Elasticity</m:t>
                      </m:r>
                      <m:r>
                        <m:rPr>
                          <m:nor/>
                        </m:rPr>
                        <a:rPr lang="en-US" altLang="zh-TW" sz="2400" b="1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b="1" dirty="0" smtClean="0">
                          <a:solidFill>
                            <a:schemeClr val="bg1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en-US" altLang="zh-TW" sz="2400" b="1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chemeClr val="bg1"/>
                          </a:solidFill>
                        </a:rPr>
                        <m:t>Supply</m:t>
                      </m:r>
                      <m:r>
                        <a:rPr lang="en-US" altLang="zh-TW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Percentage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Change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in</m:t>
                          </m:r>
                          <m:r>
                            <a:rPr lang="en-US" altLang="zh-TW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zh-TW" sz="2400" b="1" i="0" dirty="0" smtClean="0">
                                  <a:solidFill>
                                    <a:schemeClr val="bg1"/>
                                  </a:solidFill>
                                </a:rPr>
                                <m:t>Q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altLang="zh-TW" sz="2400" b="1" i="0" dirty="0" smtClean="0">
                                  <a:solidFill>
                                    <a:schemeClr val="bg1"/>
                                  </a:solidFill>
                                </a:rPr>
                                <m:t>s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Percentage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Change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b="1" dirty="0">
                              <a:solidFill>
                                <a:schemeClr val="bg1"/>
                              </a:solidFill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altLang="zh-TW" sz="2400" b="1" i="0" dirty="0" smtClean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b="1" i="0" dirty="0" smtClean="0">
                              <a:solidFill>
                                <a:schemeClr val="bg1"/>
                              </a:solidFill>
                            </a:rPr>
                            <m:t>P</m:t>
                          </m:r>
                        </m:den>
                      </m:f>
                    </m:oMath>
                  </m:oMathPara>
                </a14:m>
                <a:endParaRPr lang="en-US" altLang="zh-TW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7E25844-DED6-F983-59FA-58E7E5ED69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18" y="2539099"/>
                <a:ext cx="10049386" cy="110528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99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92B77-8161-6444-F998-D6DAB97E9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225643-9FEA-8236-66BC-FF6854E1EF9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7020E-28F0-0973-801E-604C4F81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Price Elasticity of Supply: Determinants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FAA575-FD6F-4217-14DC-E016F14C219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E56C1-F328-5E16-69A2-EF99D829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36576-EEDB-742B-9DFB-74C71DFB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C5F10-BA79-7A65-3232-27E12D87C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Flexibility in Production: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If sellers can easily change the quantity they produce, the more elastic the price elasticity of supply.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If sellers cannot easily change the quantity they produce, the less elastic the price elasticity of supply.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Short-run vs. Long-run Scope: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 the short-run, supply tends to be less elastic.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 the long-run, supply tends to be more elastic.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Example: The Supply of New Houses in the Short-run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Even if the price of new houses increased by a great amount,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Producers need time to design, obtain permits, hire workers, procure materials, to build more houses.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So, the supply would be less responsive to price changes.</a:t>
            </a:r>
          </a:p>
        </p:txBody>
      </p:sp>
    </p:spTree>
    <p:extLst>
      <p:ext uri="{BB962C8B-B14F-4D97-AF65-F5344CB8AC3E}">
        <p14:creationId xmlns:p14="http://schemas.microsoft.com/office/powerpoint/2010/main" val="385435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F40B9-604C-0525-D86E-FEE6993FF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9E5F0B-541B-367C-6B1D-23F19E63129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5035F-D82F-A53C-43B3-3AC19C8B1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Price Elasticity of Supply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D40F2C-A46D-58E1-B4E9-00CE531DFE2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7700B-BC64-E824-679B-8E6F51A2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007A4-D494-D20C-D8C5-DF5FDAA4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D180F-253D-941E-545D-0779FCEFD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Similar in nature to the price elasticity of demand.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see different results when we measure the price elasticity of supply…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Moving from A to B, and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Moving from B to A.</a:t>
            </a:r>
          </a:p>
          <a:p>
            <a:pPr lvl="4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While it is not itself a problem, we can apply the midpoint method for the price elasticity of supply.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9D49B3-CE93-6922-7809-81360A12AD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A04C091-A086-98AC-2B40-E54A10C533DA}"/>
                  </a:ext>
                </a:extLst>
              </p:cNvPr>
              <p:cNvSpPr/>
              <p:nvPr/>
            </p:nvSpPr>
            <p:spPr>
              <a:xfrm>
                <a:off x="5029198" y="4686222"/>
                <a:ext cx="6702428" cy="828678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2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Price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Elasticity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2000" b="1" i="0" dirty="0" smtClean="0">
                                <a:solidFill>
                                  <a:schemeClr val="bg1"/>
                                </a:solidFill>
                              </a:rPr>
                              <m:t>Supply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Midpoint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Formula</m:t>
                            </m:r>
                            <m:r>
                              <m:rPr>
                                <m:nor/>
                              </m:rPr>
                              <a:rPr lang="en-US" altLang="zh-TW" sz="2000" b="1" dirty="0">
                                <a:solidFill>
                                  <a:schemeClr val="bg1"/>
                                </a:solidFill>
                              </a:rPr>
                              <m:t>)</m:t>
                            </m:r>
                          </m:e>
                        </m:mr>
                      </m:m>
                      <m:r>
                        <a:rPr lang="en-US" altLang="zh-TW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zh-TW" sz="2000" b="1" i="0" dirty="0" smtClean="0">
                                  <a:solidFill>
                                    <a:schemeClr val="bg1"/>
                                  </a:solidFill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altLang="zh-TW" sz="2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TW" sz="2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zh-TW" sz="2000" b="1" dirty="0">
                                  <a:solidFill>
                                    <a:schemeClr val="bg1"/>
                                  </a:solidFill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altLang="zh-TW" sz="2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TW" sz="2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)/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20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TW" sz="2000" b="1" dirty="0">
                                      <a:solidFill>
                                        <a:schemeClr val="bg1"/>
                                      </a:solidFill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altLang="zh-TW" sz="20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TW" sz="2000" b="1" dirty="0">
                                      <a:solidFill>
                                        <a:schemeClr val="bg1"/>
                                      </a:solidFill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altLang="zh-TW" sz="20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)/</m:t>
                              </m:r>
                              <m: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TW" sz="2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TW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zh-TW" sz="2000" b="1" i="0" dirty="0" smtClean="0">
                                  <a:solidFill>
                                    <a:schemeClr val="bg1"/>
                                  </a:solidFill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TW" sz="20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zh-TW" sz="2000" b="1" i="0" dirty="0" smtClean="0">
                                  <a:solidFill>
                                    <a:schemeClr val="bg1"/>
                                  </a:solidFill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TW" sz="20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)/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20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TW" sz="2000" b="1" i="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altLang="zh-TW" sz="20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TW" sz="2000" b="1" i="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altLang="zh-TW" sz="20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)/</m:t>
                              </m:r>
                              <m:r>
                                <a:rPr lang="en-US" altLang="zh-TW" sz="20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TW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A04C091-A086-98AC-2B40-E54A10C53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198" y="4686222"/>
                <a:ext cx="6702428" cy="8286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83C36-716D-679B-1891-0AE2EA734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427A35-0D7B-98AA-79DB-9FEABCEB26C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6F986-F4E3-C9E8-CB28-2A1A6A0B8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Variety of Supply Curves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4B4906-7C84-98FB-2E97-685AEEDD6F0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8B2D0-C0B7-246C-ED64-2E472DCA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B7B67-A2F3-2A8D-4581-DDD9A1FC4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99864-558E-7A69-9ADF-E19266D38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Supply curves can be classified by their price elasticity of supply.</a:t>
            </a:r>
          </a:p>
          <a:p>
            <a:pPr marL="1371600" lvl="3" indent="0">
              <a:spcBef>
                <a:spcPts val="576"/>
              </a:spcBef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When the price elasticity of supply is equal to 1, we say that supply is </a:t>
            </a:r>
            <a:r>
              <a:rPr lang="en-US" altLang="zh-TW" sz="2400" b="1" dirty="0"/>
              <a:t>Unit Elastic</a:t>
            </a:r>
            <a:r>
              <a:rPr lang="en-US" altLang="zh-TW" sz="2400" dirty="0"/>
              <a:t>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When the price elasticity of supply is greater than 1, we say that supply is </a:t>
            </a:r>
            <a:r>
              <a:rPr lang="en-US" altLang="zh-TW" sz="2400" b="1" dirty="0"/>
              <a:t>Elastic</a:t>
            </a:r>
            <a:r>
              <a:rPr lang="en-US" altLang="zh-TW" sz="2400" dirty="0"/>
              <a:t>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When the price elasticity of supply is less than 1, we say that supply is </a:t>
            </a:r>
            <a:r>
              <a:rPr lang="en-US" altLang="zh-TW" sz="2400" b="1" dirty="0"/>
              <a:t>Inelastic</a:t>
            </a:r>
            <a:r>
              <a:rPr lang="en-US" altLang="zh-TW" sz="2400" dirty="0"/>
              <a:t>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When the price elasticity of supply is 0, we say that supply is </a:t>
            </a:r>
            <a:r>
              <a:rPr lang="en-US" altLang="zh-TW" sz="2400" b="1" dirty="0"/>
              <a:t>Perfectly Elastic</a:t>
            </a:r>
            <a:r>
              <a:rPr lang="en-US" altLang="zh-TW" sz="2400" dirty="0"/>
              <a:t>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When the price elasticity of supply is infinite, we say that supply is </a:t>
            </a:r>
            <a:r>
              <a:rPr lang="en-US" altLang="zh-TW" sz="2400" b="1" dirty="0"/>
              <a:t>Perfectly Inelastic</a:t>
            </a:r>
            <a:r>
              <a:rPr lang="en-US" altLang="zh-TW" sz="2400" dirty="0"/>
              <a:t>.</a:t>
            </a:r>
          </a:p>
          <a:p>
            <a:pPr marL="1371600" lvl="3" indent="0">
              <a:spcBef>
                <a:spcPts val="576"/>
              </a:spcBef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74617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C0717-3081-0462-52B4-AD1584252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0410C9-48EA-1EC8-AFFA-EE70BD26605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A80C4-8496-E92B-F816-2A78E2DBF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Variety of Supply Curves: Inelastic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3A9012-A70D-874D-75E1-631D86C8D4A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CCAFA-5FFF-FF95-4BF5-97A2C659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8EEE2-FA84-928C-31C1-57CDAA5B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344A2-CC5C-A276-F2DA-2133668C4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771" y="1300900"/>
            <a:ext cx="6533283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supply is inelastic when producers’ price sensitivity is relatively low. 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means that even for large shifts in prices, the quantity supplied would not change very much.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Price elasticity of supply would be less than 1, and the supply curve is “steep.”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Examples may include: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Agricultural Products (in the short-run).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Rare Natural Resources.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Highly Specialized Workers.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F48A5F-B2F4-CDE9-644C-DE4EC348D6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F63D8-8C0C-E7D2-47D4-039697AFB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0129F4-B734-4071-C17F-5E1ED95B308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77DE8-C34F-3A9C-9F37-5DE6C0DD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Variety of Supply Curves: Elastic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C240C3-3711-CAF1-C4A4-9D221F9EA59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80F98-B7EC-AC3E-C301-45B655255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136D9-B4FF-CC38-B8EB-1A665DF39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E645D-C1F6-D0A3-9442-CC2A1F439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771" y="1300900"/>
            <a:ext cx="6533283" cy="4935308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supply is elastic when producers’ price sensitivity is relatively high. 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means that even for small shifts in prices, the quantity supplied would change substantially.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Price elasticity of supply would be greater than 1, and the supply curve is “flat.”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Examples may include: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Mass Manufactured Goods (T-shirts, Toys, </a:t>
            </a:r>
            <a:r>
              <a:rPr lang="en-US" altLang="zh-TW" sz="2000" dirty="0" err="1"/>
              <a:t>etc</a:t>
            </a:r>
            <a:r>
              <a:rPr lang="en-US" altLang="zh-TW" sz="2000" dirty="0"/>
              <a:t>).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Low-Skilled Workers.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7963B7-B304-9E35-0CF8-462D403F54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0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28618-E774-95A6-538F-7E8CF791B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BF5BEC-98F5-1F67-059D-8372A6FC1A5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AA3A5-FF70-545F-1684-0F9D45E4F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Variety of Supply Curves: Perfectly Inelastic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E616F4-11F2-A87E-C83E-53BB723EE67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A20E0-44B1-0924-62BE-B8C58265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5C0AC-A3E3-A129-6A2C-ACBED95F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54A05-E554-3C10-BE9E-42EFF3660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771" y="1300900"/>
            <a:ext cx="6533283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supply is perfectly inelastic when the producers are not sensitive to price at all.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Any change in price cannot affect the quantity supplied of the good or service.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There are probably no real-world examples of a perfectly inelastic supply.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supply of unique works of art, or real estate in a specific location may be perfectly inelastic.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price elasticity of supply is infinite, and the supply curve is vertical.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3DED73-EC3A-86D4-EA27-0B6F90980D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13D95C-9BBD-D9F6-944D-3E2AE0375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E81C09-1856-0F2D-4810-54D24D8C3068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Elasticities of Demand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44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53A39-CBF4-BE87-DE49-F6E15CE4A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EDE6AC-DEB3-8E41-FBED-CA2C560E797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F6D89-B18D-C75E-D63C-E5EE67D2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Variety of Supply Curves: Perfectly Elastic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983839-4847-E9BC-70C3-E65B27FCA87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9D276-19A2-73CC-3009-FD26475D9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DFCCA-254E-C116-E291-241402BD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3CF02-B053-EA71-E521-A4A6A6FA1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771" y="1300900"/>
            <a:ext cx="6533283" cy="5202528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supply is perfectly elastic when the producers’ price sensitivity is infinite.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Any small increase in price means that the quantity supplied falls to zero.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Any small decrease in price means that the quantity supplied increases infinitely.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price elasticity of supply is infinite, and the supply curve is horizontal.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Later in the semester, we will come across this demand curve again!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D353E7-99CF-35B7-D63B-479E247EE8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24AC70-0EEB-E373-1FEF-F408C8008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B0AD36-D507-2FAE-6DD1-1C79FC480E70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Real-World Applications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11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7769C-F8D9-093B-ACF7-C1DB7B5A0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37412F-9DAE-7286-9DE0-43AEBE09B00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3FD00-250B-02A6-C0C3-D9DA690E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Drug Enforcement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1E6BA0-FCC0-773F-2A90-674352DD5D5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9B2DF-88B8-048C-43AF-A8A59741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92DF2-9408-5EA8-2E9A-EB74C03C8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9600C-BE30-19B5-7C67-3B79C9AC30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Consider a good that displays relatively inelastic price elasticity of demand; Drugs.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market equilibrium is at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sz="2400" dirty="0"/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sz="2400" dirty="0"/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 and equilibrium quantity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sz="2400" b="0" i="0" dirty="0" smtClean="0"/>
                          <m:t>Q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sz="2400" dirty="0"/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as a policymaker, your goal is to reduce drug use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sz="2400" b="0" i="0" dirty="0" smtClean="0"/>
                          <m:t>Q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sz="2400" b="0" i="0" dirty="0" smtClean="0"/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two options you are given are: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Supply Control: Enact a policy that reduces the supply of drugs in the market.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Demand Control: Enact a policy that educates the people of the harmful effects of drug use.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9600C-BE30-19B5-7C67-3B79C9AC3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959" r="-364" b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132E9C7-705A-63E4-4543-E97D0D0C84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8DF29D-82AF-E4E0-C523-D78C00C73A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5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86C40-EAE3-962F-2AF6-478BBC382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E7D4DD-326F-5A6F-5BB5-064A2976048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CFF7A-152B-DE41-5FB2-0E96ABD6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Drug Enforcement: Supply Control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2A9DA-21B7-FD57-E474-FD5F0F13F79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332AC-9A8F-74F2-E814-659690D74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889E2-C27E-7E5B-AFBA-675D6D2C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2366A-4FDC-1F95-E23D-B531357BEF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the government ramps up its enforcement efforts, shifting the supply curve to the left.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There is a massive excess of demand in the market.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Sellers increase their prices, and the buyers’ quantity demanded respond to this change.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market reaches its new equilibrium 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new equilibrium price greatly increases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sz="2000" dirty="0"/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sz="2000" b="0" i="0" dirty="0" smtClean="0"/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. 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new equilibrium quantity reaches the target,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sz="2000" dirty="0"/>
                          <m:t>Q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sz="2000" b="0" i="0" dirty="0" smtClean="0"/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2366A-4FDC-1F95-E23D-B531357BEF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959" r="-1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3645119-9A1B-745F-B3DB-3803630AE2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1" name="Picture 10" descr="A diagram of a price&#10;&#10;AI-generated content may be incorrect.">
            <a:extLst>
              <a:ext uri="{FF2B5EF4-FFF2-40B4-BE49-F238E27FC236}">
                <a16:creationId xmlns:a16="http://schemas.microsoft.com/office/drawing/2014/main" id="{65A1C625-BBE5-29F1-8258-F1321C2FA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3" name="Picture 12" descr="A diagram of a graph&#10;&#10;AI-generated content may be incorrect.">
            <a:extLst>
              <a:ext uri="{FF2B5EF4-FFF2-40B4-BE49-F238E27FC236}">
                <a16:creationId xmlns:a16="http://schemas.microsoft.com/office/drawing/2014/main" id="{A435BB06-E51C-34DC-99D7-06E96DECF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9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EAD89-3999-7F76-093B-6EA31F6DB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569494-AE4C-8312-9E9E-4AE82879BB3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80416A-C3BC-FF18-6259-46CB6839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Drug Enforcement: Supply Control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716585-B806-E93A-F725-7AFA2B1567E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98566-FDD4-3C3B-A98E-B7F9ED25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DD618-52C5-72E7-849C-2653C567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DE8EA-6958-318A-CC63-E4E31E3B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 us examine any potential side-effects</a:t>
            </a:r>
            <a:r>
              <a:rPr lang="en-US" altLang="zh-TW" sz="2000" dirty="0"/>
              <a:t>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Notice the disproportional increase in the price, and relatively low decrease in quantity demanded.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total revenue for drug suppliers increases: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Originally: A+B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Post-policy: A+C</a:t>
            </a:r>
          </a:p>
          <a:p>
            <a:pPr lvl="4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An increase in total spending on drugs, and in drug-related crime is expected.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24EFB0-CDC2-8AA8-D892-9159DD8802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0" name="Picture 9" descr="A diagram of a line graph&#10;&#10;AI-generated content may be incorrect.">
            <a:extLst>
              <a:ext uri="{FF2B5EF4-FFF2-40B4-BE49-F238E27FC236}">
                <a16:creationId xmlns:a16="http://schemas.microsoft.com/office/drawing/2014/main" id="{3C15F285-06E6-8D5C-5EE4-0FB6F7B9E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5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D369E-72B1-CE4C-7283-89B52957B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83690F-6041-0B1C-F33A-683BDFC856A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86FFB2-6AF3-8ECE-5249-9A571838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Drug Enforcement: Demand Control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FFE65-F32E-FBE2-E1D4-9BEB02384A1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B8FB9-2731-3CD9-0C1B-35C9C991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D4400-74B3-253D-F3B9-2B13D648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6302F7-A9C9-E4BF-741D-2858F59067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the government educates the populus of the harmful effect of drugs.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This shifts the demand curve to the left, which leads to a surplus of drugs in the market.</a:t>
                </a:r>
              </a:p>
              <a:p>
                <a:pPr marL="1371600" lvl="3" indent="0">
                  <a:spcBef>
                    <a:spcPts val="576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market reaches its new equilibrium 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new equilibrium price falls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sz="2000" dirty="0"/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sz="2000" b="0" i="0" dirty="0" smtClean="0"/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. 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new equilibrium quantity reaches the target,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sz="2000" dirty="0"/>
                          <m:t>Q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sz="2000" b="0" i="0" dirty="0" smtClean="0"/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As both P and Q falls, the total revenue decreases: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Originally: A+B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Post-policy: 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6302F7-A9C9-E4BF-741D-2858F59067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19C204F-02B3-67A8-C377-51C4E59A7C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4" name="Picture 13" descr="A diagram of a graph&#10;&#10;AI-generated content may be incorrect.">
            <a:extLst>
              <a:ext uri="{FF2B5EF4-FFF2-40B4-BE49-F238E27FC236}">
                <a16:creationId xmlns:a16="http://schemas.microsoft.com/office/drawing/2014/main" id="{63B00F65-F239-6152-EEDF-B279B549E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6" name="Picture 15" descr="A graph of a line with red and blue lines&#10;&#10;AI-generated content may be incorrect.">
            <a:extLst>
              <a:ext uri="{FF2B5EF4-FFF2-40B4-BE49-F238E27FC236}">
                <a16:creationId xmlns:a16="http://schemas.microsoft.com/office/drawing/2014/main" id="{BFC56CFE-6489-3A0F-5901-66EDC8EFA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8" name="Picture 17" descr="A diagram of a line and a line&#10;&#10;AI-generated content may be incorrect.">
            <a:extLst>
              <a:ext uri="{FF2B5EF4-FFF2-40B4-BE49-F238E27FC236}">
                <a16:creationId xmlns:a16="http://schemas.microsoft.com/office/drawing/2014/main" id="{9875E331-D9E0-A94C-EC71-355ADC61C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6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657C6-18E6-8C85-D8EF-95732184B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63F6E1-3718-9C43-50C7-8950809892B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2E989-E07C-0C85-2651-F47F0D7E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Agricultural Production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47443-B4E7-60AC-4058-1871F00AF50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D3A84-4F42-329B-CE42-0A2377F7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4AEDC-F12A-B774-E0A0-AE427DD8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8F417-CC74-F6F0-6D79-D70CCF6E1B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Consider a good that displays relatively inelastic price elasticity of supply and demand; Wheat.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market equilibrium is at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sz="2400" dirty="0"/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sz="2400" dirty="0"/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 and equilibrium quantity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sz="2400" b="0" i="0" dirty="0" smtClean="0"/>
                          <m:t>Q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sz="2400" dirty="0"/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that the weather conditions were perfect for wheat production, so the supply of wheat increased greatly.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This means that the supply curve shifts to the right, and price falls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sz="2400" dirty="0"/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sz="2400" b="0" i="0" dirty="0" smtClean="0"/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 and the new equilibrium quantity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sz="2400" dirty="0"/>
                          <m:t>Q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sz="2400" b="0" i="0" dirty="0" smtClean="0"/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8F417-CC74-F6F0-6D79-D70CCF6E1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959" r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4B7556E-B188-CEAF-D8C5-AC397A50CD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1" name="Picture 10" descr="A graph of a graph of a line&#10;&#10;AI-generated content may be incorrect.">
            <a:extLst>
              <a:ext uri="{FF2B5EF4-FFF2-40B4-BE49-F238E27FC236}">
                <a16:creationId xmlns:a16="http://schemas.microsoft.com/office/drawing/2014/main" id="{7EE3BC59-04B5-92AC-A054-F7771CE45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7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7636A-7395-61BF-4070-59EED7AC9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FC815A-AAA4-9438-6043-3C5DE59B147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F94CE-0D35-040B-4E7E-DCF04AF7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Agricultural Production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D7E82B-6433-5B20-5676-FCD06E30C1D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42352-0438-CDCC-71A5-27DEA40C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09501-D566-CC4E-B5CB-2D0E1EB9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CF861-0778-0323-F207-51C03D1A3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Ironically, when the harvest goes too well, it may spell bad news for wheat farmers.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Let’s examine the changes to farmers’ total revenue.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Originally: A+B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Post-policy: A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Due to the lower price elasticity of demand, the falling prices did not translate to an increase in quantity demanded.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AE8FD9-2106-E9B3-1469-23A1F906FE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2" name="Picture 11" descr="A diagram of a line graph&#10;&#10;AI-generated content may be incorrect.">
            <a:extLst>
              <a:ext uri="{FF2B5EF4-FFF2-40B4-BE49-F238E27FC236}">
                <a16:creationId xmlns:a16="http://schemas.microsoft.com/office/drawing/2014/main" id="{B1ACA1C5-107F-8358-5E2C-A1A466D4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0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436C9-F765-64EE-BF9C-3CA377511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143C4-03F5-32CE-B59D-81CD7EEEF893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Recap of Chapter 5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127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B1EA1-DA14-D000-FC54-D8F8EE172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58C6F-7BA1-05ED-8DF8-4523E6B1E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price elasticity of demand measures how much the quantity demanded responds to price changes.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Demand tends to be more elastic when…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Close substitutes are available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good is a luxury, rather than a necessity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market is narrowly defined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Buyers are given enough time to react to price changes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price elasticity of demand is calculated as the percentage change in quantity demanded divided by the percentage change in price.</a:t>
            </a:r>
            <a:endParaRPr lang="en-US" altLang="zh-TW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the price elasticity of demand is greater than 1, demand is said to be elastic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the price elasticity of demand is less than 1, demand is said to be inelastic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the price elasticity of demand is 1, demand is said to be unit elastic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06526F-3EED-30AE-3336-3E8E7EC6914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2E74D-8CD5-AA06-22BE-DEEC5D66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B08589-8825-385C-9554-8FA5C61E983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EBCFD-35E9-A0DC-7855-9CCC1A80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89517-0CD9-30E5-447E-5A723A660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057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7F8CE-8539-47F2-8B2B-907C5E1F1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524F6A-FBA9-5380-0D03-6C164EFFEB4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75EB1-5DDE-885E-8511-59A19706C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Elasticity of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7E6B00-147E-CFB6-451F-14D43260A7C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22208-78C7-C657-B627-FBD3B8BC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D25CA-390D-EF86-17C6-B76F015A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C90144-5560-C265-E428-6E9EABBB1C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1" dirty="0"/>
                  <a:t>Elasticity</a:t>
                </a:r>
                <a:r>
                  <a:rPr lang="en-US" altLang="zh-TW" sz="2400" dirty="0"/>
                  <a:t> is the measure of how much buyers and sellers respond to changes in market conditions.</a:t>
                </a:r>
              </a:p>
              <a:p>
                <a:pPr lvl="4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It measures the responsiveness of Quantity Demanded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TW" sz="2400" dirty="0"/>
                  <a:t>) or Quantity Supplied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altLang="zh-TW" sz="2400" dirty="0"/>
                  <a:t>) to a change in one of its determinants.</a:t>
                </a:r>
                <a:endParaRPr lang="en-US" altLang="zh-TW" sz="2000" dirty="0"/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start off by examining the </a:t>
                </a:r>
                <a:r>
                  <a:rPr lang="en-US" altLang="zh-TW" sz="2400" b="1" dirty="0"/>
                  <a:t>Price Elasticity of Demand</a:t>
                </a:r>
                <a:r>
                  <a:rPr lang="en-US" altLang="zh-TW" sz="2400" dirty="0"/>
                  <a:t>.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Formally, “How much the quantity demanded of a good responds to a change in its price.”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Loosely, “The price sensitivity of buyers’ demand.”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We say that the demand is </a:t>
                </a:r>
                <a:r>
                  <a:rPr lang="en-US" altLang="zh-TW" sz="2000" b="1" dirty="0"/>
                  <a:t>Elastic</a:t>
                </a:r>
                <a:r>
                  <a:rPr lang="en-US" altLang="zh-TW" sz="2000" dirty="0"/>
                  <a:t> if the quantity demanded responds significantly to changes in prices.</a:t>
                </a:r>
                <a:endParaRPr lang="en-US" altLang="zh-TW" sz="1200" dirty="0"/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Demand is said to be </a:t>
                </a:r>
                <a:r>
                  <a:rPr lang="en-US" altLang="zh-TW" sz="2000" b="1" dirty="0"/>
                  <a:t>Inelastic</a:t>
                </a:r>
                <a:r>
                  <a:rPr lang="en-US" altLang="zh-TW" sz="2000" dirty="0"/>
                  <a:t> if the quantity demanded responds only slightly to price changes.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Since the demand curve is based on consumers’ preferences, there are many elements that determine the demand curve’s elasticity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C90144-5560-C265-E428-6E9EABBB1C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959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94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376B7-DC2A-3B98-27A5-875E8C6EC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53900-3DB3-C1B8-04B5-994FF902B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income elasticity of demand measures how much the quantity demanded responds to changes in consumers’ income.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the income elasticity of demand is less than 0, the good is said to be an inferior good.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the income elasticity of demand is greater than 0, the good is said to be a normal good.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cross-price elasticity of demand measures how much the quantity demanded of one good responds to changes in the price of another good.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the cross-price elasticity between two goods is greater than 0, the goods are substitutes.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the cross-price elasticity between two goods is less than 0, the goods are complements.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price elasticity of supply measures how much the quantity supplied responds to price changes.</a:t>
            </a:r>
          </a:p>
          <a:p>
            <a:pPr marL="0" indent="0"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8DAB21-11B5-E3A0-9A0E-DCBA24834A0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AD003-1404-9263-E00D-6BAEE7F69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55BA9B-C1FB-CDBF-CFE7-52DC539849D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B14FF-0EF2-88CC-D0D3-51BDFFE71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8BB33-EF0F-4ACF-B502-89847744E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686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09A7E-1E85-C83B-E2C1-0FABA651B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ED61A-B0BC-7913-D2FC-E388D38CD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Supply tends to be more elastic when…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Suppliers are given enough time and flexibility to react to price changes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price elasticity of supply is calculated as the percentage change in quantity supplied divided by the percentage change in price.</a:t>
            </a:r>
            <a:endParaRPr lang="en-US" altLang="zh-TW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the price elasticity of supply is greater than 1, supply is said to be elastic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the price elasticity of supply is less than 1, supply is said to be inelastic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the price elasticity of supply is 1, supply is said to be unit elastic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supply and demand framework can be applied to many different markets to understand producer and </a:t>
            </a:r>
            <a:r>
              <a:rPr lang="en-US" altLang="zh-TW" sz="2400"/>
              <a:t>consumer behavior.</a:t>
            </a: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7C36D9-EF2C-87F0-1828-71A2DD87CBC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DDCEA-019B-FA80-32FA-44E735160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892B2-6A8F-D8DD-D007-4411F1FE0D3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9AB15-B0FD-9DE2-A579-7E87B41C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8D216-FE83-F11F-84D6-A3485837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66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9B9BE-AF65-5659-9D4E-E04A18872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08B13E-511B-7802-FB00-A17B1BEB321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6BD40-85BE-D3EA-637B-C1238F13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Price Elasticity of Demand: Determinants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452344-DCCD-395D-9C3D-5C5B98D50F9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DBDB3-971B-DFC3-D0AC-9C30D7423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A03A3-84F3-99D2-969F-D527BD3A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F6E3A-678C-0413-1AC9-9D6C8FC27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Availability of Close Substitutes: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Goods and services with close substitutes tend to have more elastic demand.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Goods with services with fewer substitutes tend to have more inelastic demand.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Example #1: Coca-Cola vs. Pepsi (Substitutes)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If the price of Pepsi rises,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Consumers will purchase more Coca-Cola instead of Pepsi,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And the quantity demanded of Pepsi will decrease greatly.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Example #2: Insulin (No Substitutes)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If the price of insulin rises,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Consumers cannot switch to another product,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And the quantity demanded of insulin will decrease only slightly.</a:t>
            </a:r>
          </a:p>
        </p:txBody>
      </p:sp>
    </p:spTree>
    <p:extLst>
      <p:ext uri="{BB962C8B-B14F-4D97-AF65-F5344CB8AC3E}">
        <p14:creationId xmlns:p14="http://schemas.microsoft.com/office/powerpoint/2010/main" val="4031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66333-00A3-0B99-94F4-D6DFA4951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354358-5785-EC03-13A3-E37AB803E1F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E1E7A-6CD2-6FCB-EAF4-6A263955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Price Elasticity of Demand: Determinants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DE76E1-855F-F2D7-CE56-CD6B6D7AE79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54D27-3ECE-BFE3-B85B-2B2E9075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79AEE-8D56-2E1C-02AE-BB76CC4D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FD9BF-99AA-29D4-C634-4D90D7695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Necessities vs. Luxuries: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Goods and services that are necessities tend to have more inelastic demand.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Goods and services that are luxuries tend to have more elastic demand.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Example #1: Toilet Paper (Necessity)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If the price of toilet paper rises,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Consumers cannot easily reduce their usage,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And the quantity demanded of toilet paper will decrease only slightly.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Example #2: Flight to Las Vegas (Luxury)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If the price for a flight to Las Vegas rises,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Consumers can postpone their plans easily (or choose other cities to visit),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And the quantity demanded of flights to Las Vegas will decrease greatly.</a:t>
            </a:r>
          </a:p>
        </p:txBody>
      </p:sp>
    </p:spTree>
    <p:extLst>
      <p:ext uri="{BB962C8B-B14F-4D97-AF65-F5344CB8AC3E}">
        <p14:creationId xmlns:p14="http://schemas.microsoft.com/office/powerpoint/2010/main" val="30619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686C1-7AC1-A2AF-EF96-65A3D4F13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1DD49C-BE99-0869-88A9-F317C170F06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DF834-A2A7-A050-3ADD-3C8980995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Price Elasticity of Demand: Determinants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23CE6C-5902-8518-4931-C0B75FA89BF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94CD0-4C7C-8DBE-2B4C-B1F16C76A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12ECB-C168-203A-BD7E-4FE58565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77370-C338-CD44-7B02-5D70BBF56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Narrowly vs. Broadly Defined Markets: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Narrowly defined markets tend to have more elastic demand.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Broadly defined markets tend to have more inelastic demand.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Example #1: Market for Coca-Cola (Narrow)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If the price of Coca-Cola rises,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Consumers can easily switch to Pepsi,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And the quantity demanded of Coca-Cola will decrease greatly.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Example #2: Market for Carbonated Drinks (Broad)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If the price of all carbonated drinks rise,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Consumers will have fewer alternatives to switch to,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And the quantity demanded of carbonated drinks will decrease only slightly.</a:t>
            </a:r>
          </a:p>
        </p:txBody>
      </p:sp>
    </p:spTree>
    <p:extLst>
      <p:ext uri="{BB962C8B-B14F-4D97-AF65-F5344CB8AC3E}">
        <p14:creationId xmlns:p14="http://schemas.microsoft.com/office/powerpoint/2010/main" val="66899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A289C-835A-2CF4-3572-CB059DE72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A1F1B0-1B74-BC9F-5A77-A595A414B38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EDCE3-EBD5-6FE4-F5C3-66E5FCDA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Price Elasticity of Demand: Determinants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878D20-E65A-F566-8B7A-F1DC24C1A14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A8936-09C8-DE2D-09C1-54D2233C5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1C631-5C9C-DE5B-BB4A-806B1985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2D732-C025-B0B2-10F8-19F7A1928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Time Horizon: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Demand tends to be more elastic over longer periods of time.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 the short run, consumers have fewer options to adjust.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 the long run, consumers can make more adjustments.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Example: Price of Gasoline</a:t>
            </a:r>
            <a:endParaRPr lang="en-US" altLang="zh-TW" sz="20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If the price of gasoline increases,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 the short run, consumers can only make small adjustments, and the quantity demanded of gasoline decreases only slightly.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 the long run, consumers may switch to more fuel-efficient vehicles or arrange carpooling, and the quantity demanded of gasoline decreases more substantially.</a:t>
            </a:r>
          </a:p>
        </p:txBody>
      </p:sp>
    </p:spTree>
    <p:extLst>
      <p:ext uri="{BB962C8B-B14F-4D97-AF65-F5344CB8AC3E}">
        <p14:creationId xmlns:p14="http://schemas.microsoft.com/office/powerpoint/2010/main" val="408086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74c2eca-caac-4fef-9b77-84ddbd42db7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7bb0bff-4785-4c4e-9aa9-17e484d6b68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7691</TotalTime>
  <Words>4383</Words>
  <Application>Microsoft Office PowerPoint</Application>
  <PresentationFormat>Custom</PresentationFormat>
  <Paragraphs>577</Paragraphs>
  <Slides>51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Aptos</vt:lpstr>
      <vt:lpstr>Arial</vt:lpstr>
      <vt:lpstr>Calibri</vt:lpstr>
      <vt:lpstr>Cambria Math</vt:lpstr>
      <vt:lpstr>Garamond</vt:lpstr>
      <vt:lpstr>Office Theme</vt:lpstr>
      <vt:lpstr>PowerPoint Presentation</vt:lpstr>
      <vt:lpstr>PowerPoint Presentation</vt:lpstr>
      <vt:lpstr>  Business Insider. (2025, September 13). Why Everything At Airports Is So Expensive   [Video]. YouTube. https://youtu.be/TTCDLykCk5I?si=Pr8vqlXvOVneusPR</vt:lpstr>
      <vt:lpstr>PowerPoint Presentation</vt:lpstr>
      <vt:lpstr>  The Elasticity of Demand</vt:lpstr>
      <vt:lpstr>  The Price Elasticity of Demand: Determinants</vt:lpstr>
      <vt:lpstr>  The Price Elasticity of Demand: Determinants</vt:lpstr>
      <vt:lpstr>  The Price Elasticity of Demand: Determinants</vt:lpstr>
      <vt:lpstr>  The Price Elasticity of Demand: Determinants</vt:lpstr>
      <vt:lpstr>  The Price Elasticity of Demand</vt:lpstr>
      <vt:lpstr>Poll Everywhere multiple choice poll instructions screen
Activity Title: Suppose the price of coffee increases by 10%, and the quantity demanded of coffee decreases by 20%. Calculate the price elasticity of demand of coffee.
Slide 10</vt:lpstr>
      <vt:lpstr>Poll Everywhere multiple choice poll chart screen
Activity Title: Suppose the price of coffee increases by 10%, and the quantity demanded of coffee decreases by 20%. Calculate the price elasticity of demand of coffee.
Slide 12</vt:lpstr>
      <vt:lpstr>  Solution to In-class Poll #1</vt:lpstr>
      <vt:lpstr>  The Price Elasticity of Demand</vt:lpstr>
      <vt:lpstr>  The Price Elasticity of Demand</vt:lpstr>
      <vt:lpstr>  The Price Elasticity of Demand</vt:lpstr>
      <vt:lpstr>  The Price Elasticity of Demand: Midpoint Method</vt:lpstr>
      <vt:lpstr>  The Price Elasticity of Demand: Midpoint Method</vt:lpstr>
      <vt:lpstr>  Variety of Demand Curves</vt:lpstr>
      <vt:lpstr>  Variety of Demand Curves: Inelastic</vt:lpstr>
      <vt:lpstr>  Variety of Demand Curves: Elastic</vt:lpstr>
      <vt:lpstr>  Variety of Demand Curves: Perfectly Inelastic</vt:lpstr>
      <vt:lpstr>  Variety of Demand Curves: Perfectly Elastic</vt:lpstr>
      <vt:lpstr>  Variety of Demand Curves: Disclaimer</vt:lpstr>
      <vt:lpstr>  Total Revenues and Elasticities</vt:lpstr>
      <vt:lpstr>  Total Revenues and Elasticities</vt:lpstr>
      <vt:lpstr>  Total Revenues and Elasticities</vt:lpstr>
      <vt:lpstr>  Total Revenues and Elasticities</vt:lpstr>
      <vt:lpstr>  Total Revenues and Elasticities</vt:lpstr>
      <vt:lpstr>  Income Elasticity of Demand</vt:lpstr>
      <vt:lpstr>  Cross-Price Elasticity of Demand</vt:lpstr>
      <vt:lpstr>PowerPoint Presentation</vt:lpstr>
      <vt:lpstr>  The Price Elasticity of Supply</vt:lpstr>
      <vt:lpstr>  The Price Elasticity of Supply: Determinants</vt:lpstr>
      <vt:lpstr>  The Price Elasticity of Supply</vt:lpstr>
      <vt:lpstr>  Variety of Supply Curves</vt:lpstr>
      <vt:lpstr>  Variety of Supply Curves: Inelastic</vt:lpstr>
      <vt:lpstr>  Variety of Supply Curves: Elastic</vt:lpstr>
      <vt:lpstr>  Variety of Supply Curves: Perfectly Inelastic</vt:lpstr>
      <vt:lpstr>  Variety of Supply Curves: Perfectly Elastic</vt:lpstr>
      <vt:lpstr>PowerPoint Presentation</vt:lpstr>
      <vt:lpstr>  Drug Enforcement</vt:lpstr>
      <vt:lpstr>  Drug Enforcement: Supply Control</vt:lpstr>
      <vt:lpstr>  Drug Enforcement: Supply Control</vt:lpstr>
      <vt:lpstr>  Drug Enforcement: Demand Control</vt:lpstr>
      <vt:lpstr>  Agricultural Production</vt:lpstr>
      <vt:lpstr>  Agricultural Production</vt:lpstr>
      <vt:lpstr>PowerPoint Presentation</vt:lpstr>
      <vt:lpstr>  Recap</vt:lpstr>
      <vt:lpstr>  Recap</vt:lpstr>
      <vt:lpstr>  Recap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157</cp:revision>
  <dcterms:created xsi:type="dcterms:W3CDTF">2013-01-27T09:14:16Z</dcterms:created>
  <dcterms:modified xsi:type="dcterms:W3CDTF">2025-09-21T23:06:48Z</dcterms:modified>
  <cp:category/>
</cp:coreProperties>
</file>