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321" r:id="rId3"/>
    <p:sldId id="458" r:id="rId4"/>
    <p:sldId id="463" r:id="rId5"/>
    <p:sldId id="462" r:id="rId6"/>
    <p:sldId id="459" r:id="rId7"/>
    <p:sldId id="464" r:id="rId8"/>
    <p:sldId id="465" r:id="rId9"/>
    <p:sldId id="466" r:id="rId10"/>
    <p:sldId id="467" r:id="rId11"/>
    <p:sldId id="468" r:id="rId12"/>
    <p:sldId id="470" r:id="rId13"/>
    <p:sldId id="471" r:id="rId14"/>
    <p:sldId id="472" r:id="rId15"/>
    <p:sldId id="473" r:id="rId16"/>
    <p:sldId id="474" r:id="rId17"/>
    <p:sldId id="469" r:id="rId18"/>
    <p:sldId id="476" r:id="rId19"/>
    <p:sldId id="478" r:id="rId20"/>
    <p:sldId id="502" r:id="rId21"/>
    <p:sldId id="475" r:id="rId22"/>
    <p:sldId id="479" r:id="rId23"/>
    <p:sldId id="480" r:id="rId24"/>
    <p:sldId id="481" r:id="rId25"/>
    <p:sldId id="461" r:id="rId26"/>
    <p:sldId id="483" r:id="rId27"/>
    <p:sldId id="485" r:id="rId28"/>
    <p:sldId id="487" r:id="rId29"/>
    <p:sldId id="486" r:id="rId30"/>
    <p:sldId id="488" r:id="rId31"/>
    <p:sldId id="489" r:id="rId32"/>
    <p:sldId id="490" r:id="rId33"/>
    <p:sldId id="491" r:id="rId34"/>
    <p:sldId id="492" r:id="rId35"/>
    <p:sldId id="493" r:id="rId36"/>
    <p:sldId id="494" r:id="rId37"/>
    <p:sldId id="499" r:id="rId38"/>
    <p:sldId id="501" r:id="rId39"/>
    <p:sldId id="498" r:id="rId40"/>
    <p:sldId id="482" r:id="rId41"/>
    <p:sldId id="504" r:id="rId42"/>
    <p:sldId id="506" r:id="rId43"/>
    <p:sldId id="505" r:id="rId44"/>
    <p:sldId id="507" r:id="rId45"/>
    <p:sldId id="508" r:id="rId46"/>
    <p:sldId id="509" r:id="rId47"/>
    <p:sldId id="514" r:id="rId48"/>
    <p:sldId id="510" r:id="rId49"/>
    <p:sldId id="511" r:id="rId50"/>
    <p:sldId id="515" r:id="rId51"/>
    <p:sldId id="503" r:id="rId52"/>
    <p:sldId id="417" r:id="rId53"/>
    <p:sldId id="513" r:id="rId5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4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71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CC270-F3E1-B644-69EE-08D402C27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64A89-0963-9550-34D2-8F70B47E0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A52664-D851-F16E-1140-BB77A6575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4A783-BC56-D677-AF3B-54311EEE4B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23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0C047-699C-6A7B-12A2-9B996F1A3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2B939B-BCA6-4BE0-8C99-36FEA5EF4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F0EA0-3A71-D004-D778-0B83B1A85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4E1E0-49A0-E22B-E8BB-B7726D5C8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04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What happens to supply of bread if the production of Wheat is disrupted due to a drought?
https://www.polleverywhere.com/multiple_choice_polls/QqVqJ4WrVcvzOEAA71JNZ?display_state=instructions&amp;activity_state=opened&amp;state=opened&amp;flow=Engagement&amp;onscreen=persist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7E310-DEE7-B32C-F34E-199EFFD7C198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7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What happens to supply of bread if the production of Wheat is disrupted due to a drought?
https://www.polleverywhere.com/multiple_choice_polls/QqVqJ4WrVcvzOEAA71JNZ?display_state=chart&amp;activity_state=closed&amp;state=closed&amp;flow=Engagement&amp;onscreen=persist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C2683-321D-CF63-45FB-49DCED66BE8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4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EFB35-0186-6E83-20F8-B2A7C356E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896983-12E5-5826-12D4-DD1CCD287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D54F5F-CC02-16D9-53F7-B97235552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5084-C6CC-1DAF-2F06-B9E65AD2B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73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1EB34-202B-B41E-21E1-04ECCDBF9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58DEC3-708F-1E2E-AB07-447F78D19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0C131-113E-9350-3BFC-73F3E3ED2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C9594-41A6-2206-9D83-66FB0DCF7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49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7610E-7214-F386-FE5C-C2EBCD344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44752D-A412-7A40-93C7-D2290FDEC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A7DC9-BC49-C3FA-03D4-72805E42C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634B4-B21C-8493-E894-25CDD37F1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72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ACE1F-B22A-42A3-9685-97ACAAC68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556EEC-2AE6-37E6-C892-BEC1A335A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E4D281-3262-20A2-0182-3BF6F6F29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063A5-EE42-A6EC-6788-B744247D0F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33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DEBC2-7A83-A96A-20DA-8D614831C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5C80AC-D714-C210-D2AD-87764D8A4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343A26-0021-0EF6-0925-75E1131AB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BABA5-2257-3FC1-135C-BDDA6F025C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74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D5166-FCF3-C571-66BA-8B2AD7074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C9C3DC-0334-5451-1892-9A24707A2A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E216F-88FD-BB7E-E91D-797B5E729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98930-DE0C-2B31-E21B-F623154CDF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3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63E2B-292F-1AF2-801D-D50EA79CA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83B038-154D-4474-18F4-884313DC4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D88767-6899-E7C6-283B-CE45A5576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E976A-51FC-45CD-84D1-85A9921DF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A6C7E-3EBF-D198-50ED-2A8284993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AA35A-BABA-6EAD-515D-AA2709987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7F3B37-3406-87BD-ABA2-CC1E3CAA5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173C9-66B5-739F-DA0D-4CEEEFC236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29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8C0AF-50B6-440E-1075-C9C62650A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BE09B8-E190-58C6-6ADF-F761A701B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C0F89F-1B3D-E226-D02C-2A03C7A77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1AE47-AADE-8BD2-684A-00FC6340B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07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A2A48-365C-4603-423C-AB5A2A589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95FBF1-A67E-97E6-0B11-D709DE3CE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7398E-CF4F-D48A-EFEB-BA7A063E6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0D9F8-00AA-239F-7FD8-8A2594ED7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0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7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Elizabeth's income increases greatly. What would you expect to happen to her consumption of coffee, given that the price of coffee did not change?
https://www.polleverywhere.com/multiple_choice_polls/5LXwY5Am46PRDiK1jPtQ1?display_state=instructions&amp;activity_state=opened&amp;state=opened&amp;flow=Engagement&amp;onscreen=persist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6A2C7-DDCA-5855-EA52-D4BC451DE18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46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Suppose Elizabeth's income increases greatly. What would you expect to happen to her consumption of coffee, given that the price of coffee did not change?
https://www.polleverywhere.com/multiple_choice_polls/5LXwY5Am46PRDiK1jPtQ1?display_state=chart&amp;activity_state=closed&amp;state=closed&amp;flow=Engagement&amp;onscreen=persist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523E2F-8CD0-61DC-2C3D-3A16649E8BA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82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AFE3A-1A82-9124-E888-785450D42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54668A-853F-681B-E520-01BB01450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7AA94A-D751-F1B9-34C5-43280E3E1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E4202-45FF-DDD6-6179-CE3A7FCCE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87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F02EA-0953-603E-8C6E-C900DAA05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B313C-27C0-69C5-137E-F892F4888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767B45-66EC-C202-52E3-A5480058D8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5AFE2-303B-36F9-A8C1-C389AEFC80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90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6ED4D-9240-C9CD-AF39-C5025808B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EB0F8E-6F7A-A852-4374-2F04115721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3C3653-A21E-5690-D56A-DABF5A3C3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79FDE-2D80-A80C-B001-FFFD2FA85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2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/>
              <a:t>P</a:t>
            </a:r>
            <a:r>
              <a:rPr lang="en-US" sz="4000" dirty="0"/>
              <a:t>RINCIPLES OF </a:t>
            </a:r>
            <a:r>
              <a:rPr lang="en-US" sz="4800" dirty="0"/>
              <a:t>G</a:t>
            </a:r>
            <a:r>
              <a:rPr lang="en-US" sz="4000" dirty="0"/>
              <a:t>LOBAL </a:t>
            </a:r>
            <a:r>
              <a:rPr lang="en-US" sz="4800" dirty="0"/>
              <a:t>E</a:t>
            </a:r>
            <a:r>
              <a:rPr lang="en-US" sz="4000" dirty="0"/>
              <a:t>CONOMICS</a:t>
            </a:r>
            <a:endParaRPr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4: The Market Forces of Supply and Demand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85873-5E1B-5FC2-E8D5-1E2B043D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5617-AA8C-AF79-781D-F37AE0A59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can further visualize Elizabeth’s demand by plotting the </a:t>
            </a:r>
            <a:r>
              <a:rPr lang="en-US" altLang="zh-TW" sz="2400" b="1" dirty="0"/>
              <a:t>Demand Curve</a:t>
            </a:r>
            <a:r>
              <a:rPr lang="en-US" altLang="zh-TW" sz="2400" dirty="0"/>
              <a:t>, a graph of the relationship between the price of a good and the quantity demanded.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It is custom in the field to plot the price of a good on the vertical axis, and the quantity demanded on the horizontal axis.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Plot the points on the demand schedule.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Then connect the dots to complete the Elizabeth’s demand curve for coffee.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F8258F-8E67-33BD-6DF6-1CBC384E9BF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9605D2-E7F0-89F5-E845-8D70BF7E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 Curves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1B223-8A4D-CF1E-C7C4-207FF1F9E34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6FD1C-CD99-1316-0BDF-F8DE6E36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105C1-F04A-0F2A-D46F-1FBCF8BC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8C8E04-B585-ABEA-E6B1-D6D197D4C4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9" name="Picture 8" descr="A graph of coffee prices&#10;&#10;AI-generated content may be incorrect.">
            <a:extLst>
              <a:ext uri="{FF2B5EF4-FFF2-40B4-BE49-F238E27FC236}">
                <a16:creationId xmlns:a16="http://schemas.microsoft.com/office/drawing/2014/main" id="{720408A4-D1C6-EA2F-4270-4215EDE74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033173-E6B2-DA9D-F531-94F670E04A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C95E1-21C2-B1E2-F031-654C5234E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99AB2D-7A5F-96D6-3872-B36E565E26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F15E-B2C6-9997-5B35-C260A3C91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Does this demand curve indicate that Elizabeth’s preference obeys the Law of Demand?</a:t>
            </a:r>
            <a:endParaRPr lang="en-US" altLang="zh-TW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When the price of coffee decreases…</a:t>
            </a:r>
            <a:endParaRPr lang="en-US" altLang="zh-TW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Quantity demanded increases…</a:t>
            </a:r>
            <a:endParaRPr lang="en-US" altLang="zh-TW" sz="1200" dirty="0"/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Law of Demand holds.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Note that this is Elizabeth’s </a:t>
            </a:r>
            <a:r>
              <a:rPr lang="en-US" altLang="zh-TW" sz="2400" i="1" dirty="0"/>
              <a:t>individual</a:t>
            </a:r>
            <a:r>
              <a:rPr lang="en-US" altLang="zh-TW" sz="2400" dirty="0"/>
              <a:t> demand for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does not represent the entire market’s demand for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Understanding the market’s demand is important to understand how markets function.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4824C2-0DF8-AC57-1A5C-57DB9B15822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4A3DF-CF00-AEF4-3A6F-E92CD6706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 Curves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78DE9-5D61-02D4-370C-DFF29F46242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BCC5B-02E7-F77F-981C-52DFCB05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7FDFC-3924-C3DB-E070-4432AD6D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8" name="Picture 17" descr="A diagram of a price&#10;&#10;AI-generated content may be incorrect.">
            <a:extLst>
              <a:ext uri="{FF2B5EF4-FFF2-40B4-BE49-F238E27FC236}">
                <a16:creationId xmlns:a16="http://schemas.microsoft.com/office/drawing/2014/main" id="{F152E845-CFD8-1A5F-F217-23D510D8E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20" name="Picture 19" descr="A diagram of a price&#10;&#10;AI-generated content may be incorrect.">
            <a:extLst>
              <a:ext uri="{FF2B5EF4-FFF2-40B4-BE49-F238E27FC236}">
                <a16:creationId xmlns:a16="http://schemas.microsoft.com/office/drawing/2014/main" id="{C1445DFD-EBB3-D97C-4CE6-713E1A84D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0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12525-466F-0006-F50E-2764E156C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A11472-A934-92DD-E4B1-71EF6CD600E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7FCB8-0BE7-C3D3-DF94-C21109A8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Individual and Market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ED4A0-FAB3-F1D6-9DA6-94A06613F7E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D66B2-5D0F-3902-0D26-4C10ED26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12279-2C43-3A90-22CC-D3D63662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9ED2A-0B0B-9C9B-A24B-E956785D4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Market Demand</a:t>
            </a:r>
            <a:r>
              <a:rPr lang="en-US" altLang="zh-TW" sz="2400" dirty="0"/>
              <a:t> is the sum of all individual demands for a good or service.</a:t>
            </a:r>
          </a:p>
          <a:p>
            <a:pPr marL="1371600" lvl="3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find the market demand, we sum all individual demand curves </a:t>
            </a:r>
            <a:r>
              <a:rPr lang="en-US" altLang="zh-TW" sz="2400" i="1" dirty="0"/>
              <a:t>horizontally</a:t>
            </a:r>
            <a:r>
              <a:rPr lang="en-US" altLang="zh-TW" sz="2400" dirty="0"/>
              <a:t>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To find the quantity demanded at any price, we add the individual quantities demanded.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there are two people in the market for coffee now: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1E1BC2B0-641A-2A29-C4E3-8B38EB0E95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9861234"/>
                  </p:ext>
                </p:extLst>
              </p:nvPr>
            </p:nvGraphicFramePr>
            <p:xfrm>
              <a:off x="902849" y="3528148"/>
              <a:ext cx="10298552" cy="2601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4638">
                      <a:extLst>
                        <a:ext uri="{9D8B030D-6E8A-4147-A177-3AD203B41FA5}">
                          <a16:colId xmlns:a16="http://schemas.microsoft.com/office/drawing/2014/main" val="1245422726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2164382349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3148609855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424626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Price of Coffee</a:t>
                          </a: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aramond" panose="02020404030301010803" pitchFamily="18" charset="0"/>
                            </a:rPr>
                            <a:t>Elizabeth’s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latin typeface="Garamond" panose="02020404030301010803" pitchFamily="18" charset="0"/>
                            </a:rPr>
                            <a:t>Fitzwilliam’s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Market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9414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38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15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21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68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546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06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1E1BC2B0-641A-2A29-C4E3-8B38EB0E95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9861234"/>
                  </p:ext>
                </p:extLst>
              </p:nvPr>
            </p:nvGraphicFramePr>
            <p:xfrm>
              <a:off x="902849" y="3528148"/>
              <a:ext cx="10298552" cy="2601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4638">
                      <a:extLst>
                        <a:ext uri="{9D8B030D-6E8A-4147-A177-3AD203B41FA5}">
                          <a16:colId xmlns:a16="http://schemas.microsoft.com/office/drawing/2014/main" val="1245422726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2164382349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3148609855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424626642"/>
                        </a:ext>
                      </a:extLst>
                    </a:gridCol>
                  </a:tblGrid>
                  <a:tr h="3761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Price of Coffee</a:t>
                          </a: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74" t="-8065" r="-201185" b="-6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8065" r="-100709" b="-6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11" t="-8065" r="-948" b="-61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9414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38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15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21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68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546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06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25B8638-9FC5-54D5-45D4-575D3568FB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299311"/>
                  </p:ext>
                </p:extLst>
              </p:nvPr>
            </p:nvGraphicFramePr>
            <p:xfrm>
              <a:off x="902848" y="3528148"/>
              <a:ext cx="10298552" cy="2601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4638">
                      <a:extLst>
                        <a:ext uri="{9D8B030D-6E8A-4147-A177-3AD203B41FA5}">
                          <a16:colId xmlns:a16="http://schemas.microsoft.com/office/drawing/2014/main" val="1245422726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2164382349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3148609855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424626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Price of Coffee</a:t>
                          </a: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aramond" panose="02020404030301010803" pitchFamily="18" charset="0"/>
                            </a:rPr>
                            <a:t>Elizabeth’s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latin typeface="Garamond" panose="02020404030301010803" pitchFamily="18" charset="0"/>
                            </a:rPr>
                            <a:t>Fitzwilliam’s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Market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9414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Garamond" panose="02020404030301010803" pitchFamily="18" charset="0"/>
                            </a:rPr>
                            <a:t>18</a:t>
                          </a:r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38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Garamond" panose="02020404030301010803" pitchFamily="18" charset="0"/>
                            </a:rPr>
                            <a:t>15</a:t>
                          </a:r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15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Garamond" panose="02020404030301010803" pitchFamily="18" charset="0"/>
                            </a:rPr>
                            <a:t>12</a:t>
                          </a:r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21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Garamond" panose="02020404030301010803" pitchFamily="18" charset="0"/>
                            </a:rPr>
                            <a:t>9</a:t>
                          </a:r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68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Garamond" panose="02020404030301010803" pitchFamily="18" charset="0"/>
                            </a:rPr>
                            <a:t>6</a:t>
                          </a:r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546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06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D25B8638-9FC5-54D5-45D4-575D3568FB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7299311"/>
                  </p:ext>
                </p:extLst>
              </p:nvPr>
            </p:nvGraphicFramePr>
            <p:xfrm>
              <a:off x="902848" y="3528148"/>
              <a:ext cx="10298552" cy="2601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4638">
                      <a:extLst>
                        <a:ext uri="{9D8B030D-6E8A-4147-A177-3AD203B41FA5}">
                          <a16:colId xmlns:a16="http://schemas.microsoft.com/office/drawing/2014/main" val="1245422726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2164382349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3148609855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424626642"/>
                        </a:ext>
                      </a:extLst>
                    </a:gridCol>
                  </a:tblGrid>
                  <a:tr h="3761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Price of Coffee</a:t>
                          </a: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74" t="-8065" r="-201185" b="-6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8065" r="-100709" b="-6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11" t="-8065" r="-948" b="-61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9414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Garamond" panose="02020404030301010803" pitchFamily="18" charset="0"/>
                            </a:rPr>
                            <a:t>18</a:t>
                          </a:r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38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Garamond" panose="02020404030301010803" pitchFamily="18" charset="0"/>
                            </a:rPr>
                            <a:t>15</a:t>
                          </a:r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15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Garamond" panose="02020404030301010803" pitchFamily="18" charset="0"/>
                            </a:rPr>
                            <a:t>12</a:t>
                          </a:r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21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Garamond" panose="02020404030301010803" pitchFamily="18" charset="0"/>
                            </a:rPr>
                            <a:t>9</a:t>
                          </a:r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68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>
                              <a:latin typeface="Garamond" panose="02020404030301010803" pitchFamily="18" charset="0"/>
                            </a:rPr>
                            <a:t>6</a:t>
                          </a:r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546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06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446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92FFA-E966-218E-A9FC-F08976130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6E1BAF-4A96-6640-91F5-C91E5AED44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6E7B4-0367-2C45-D804-044D73371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Graphically, we can understand finding the market demand as </a:t>
            </a:r>
            <a:r>
              <a:rPr lang="en-US" altLang="zh-TW" sz="2400" i="1" dirty="0"/>
              <a:t>horizontally</a:t>
            </a:r>
            <a:r>
              <a:rPr lang="en-US" altLang="zh-TW" sz="2400" dirty="0"/>
              <a:t> adding individual demand curves.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First, we plot Elizabeth’s individual demand.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Then, we plot Fitzwilliam’s individual demand.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Add them up horizontally to get the market demand.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BCEAA9-C5A6-F953-5AAD-20512A3D780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59798-C216-3FD8-A9F9-D6DFED9C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Individual and Market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27A247-41D1-19E5-BAB5-92DC8BE89C4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B9DEA-5D78-08C6-92F4-24164863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DAD46-2139-EC8D-CD02-2DF934DE2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5AD26584-B5C8-6BB6-4165-1002BBD38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1" name="Picture 10" descr="A graph of coffee prices&#10;&#10;AI-generated content may be incorrect.">
            <a:extLst>
              <a:ext uri="{FF2B5EF4-FFF2-40B4-BE49-F238E27FC236}">
                <a16:creationId xmlns:a16="http://schemas.microsoft.com/office/drawing/2014/main" id="{EDF8ACC7-8666-CC7F-6D5F-30056787A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4" name="Picture 13" descr="A graph with a line graph and numbers&#10;&#10;AI-generated content may be incorrect.">
            <a:extLst>
              <a:ext uri="{FF2B5EF4-FFF2-40B4-BE49-F238E27FC236}">
                <a16:creationId xmlns:a16="http://schemas.microsoft.com/office/drawing/2014/main" id="{BF878641-AF5E-72D2-D079-AB5A00151B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1E7A7-C5E8-4442-4954-02CBAA52F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AC55AD3-2F78-94E1-E56F-A5AEF5436A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72597-B803-4EE8-D1D1-90C4A317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say that “the quantity demanded of coffee changes due to the change in the price of coffee.”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These changes are represented as shift along the demand curve.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 us walk through an example:</a:t>
            </a:r>
          </a:p>
          <a:p>
            <a:pPr marL="914400" lvl="1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Suppose the price of coffee was originally at $4.</a:t>
            </a:r>
          </a:p>
          <a:p>
            <a:pPr marL="914400" lvl="1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quantity demanded is sitting at 6 cups.</a:t>
            </a:r>
          </a:p>
          <a:p>
            <a:pPr marL="914400" lvl="1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Suppose the price of coffee falls to $3.</a:t>
            </a:r>
          </a:p>
          <a:p>
            <a:pPr marL="914400" lvl="1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Then, the quantity demanded increases to 9 cups.</a:t>
            </a:r>
          </a:p>
          <a:p>
            <a:pPr marL="914400" lvl="1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change is represented as a shift along the demand curve.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B2A47-BF20-9B45-D6B7-879C99CAD54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D7D6D-306D-46D0-EB70-43080A30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Movements Along the Demand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759377-D454-2568-E66B-13254109DB3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61BBC-29DB-9A4C-2DA6-A84F03C0D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1F5DB-7526-7FE2-15F6-0F11EA56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127FCB-55D5-A01E-5763-E8CB696314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9" name="Picture 18" descr="A graph of a price&#10;&#10;AI-generated content may be incorrect.">
            <a:extLst>
              <a:ext uri="{FF2B5EF4-FFF2-40B4-BE49-F238E27FC236}">
                <a16:creationId xmlns:a16="http://schemas.microsoft.com/office/drawing/2014/main" id="{CCBD69D7-AE6D-13D3-3B21-9E5F3A329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22" name="Picture 21" descr="A diagram of a price&#10;&#10;AI-generated content may be incorrect.">
            <a:extLst>
              <a:ext uri="{FF2B5EF4-FFF2-40B4-BE49-F238E27FC236}">
                <a16:creationId xmlns:a16="http://schemas.microsoft.com/office/drawing/2014/main" id="{581EB45E-4ED5-EC27-7EB1-E4E1FB53F1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24" name="Picture 23" descr="A diagram of a price&#10;&#10;AI-generated content may be incorrect.">
            <a:extLst>
              <a:ext uri="{FF2B5EF4-FFF2-40B4-BE49-F238E27FC236}">
                <a16:creationId xmlns:a16="http://schemas.microsoft.com/office/drawing/2014/main" id="{533C7172-9331-D1BE-D698-5933EEDE13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30" name="Picture 29" descr="A graph of coffee prices&#10;&#10;AI-generated content may be incorrect.">
            <a:extLst>
              <a:ext uri="{FF2B5EF4-FFF2-40B4-BE49-F238E27FC236}">
                <a16:creationId xmlns:a16="http://schemas.microsoft.com/office/drawing/2014/main" id="{22B56C56-4813-B51B-A86E-BAE4B05781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408AD-9916-9351-7868-C8866E823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915F20-B957-D1C5-B49A-22826251E55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68333-54EA-2111-3DE7-231E43B0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Shifts in the Demand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26C2DE-AF5B-4E27-E484-98F823AE0E4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4BBB8-ADE6-A344-8834-DF7D8911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1B232-A586-70FC-A513-7B2BC5B2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0C0CB-8ECF-5914-AAA4-3DB367822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demand curve shows how price affects quantity demanded, other things being equal.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Meanwhile, there are </a:t>
            </a:r>
            <a:r>
              <a:rPr lang="en-US" altLang="zh-TW" sz="2400" b="1" dirty="0"/>
              <a:t>Non-Price Determinants of Demand</a:t>
            </a:r>
            <a:r>
              <a:rPr lang="en-US" altLang="zh-TW" sz="2400" dirty="0"/>
              <a:t>, things that determine the buyers’ demand for a good other than the goods price.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Number of Buyers in a Market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Income of Buyers in the Market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Price of Related Goods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Consumers’ Tastes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Consumers’ Expectations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…and More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Any changes in these non-price determinants will shift the demand curve itself.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60775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CD73C-BC5E-B408-9188-F0802B032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D0CBA8-B133-CEAA-6ACE-04C126D2740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456BF-E038-A5D4-38C2-973B7D1A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 Shifters: More Consumers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32A39F-32CC-E874-E3F6-63E9A257F58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31106-BDAE-AED6-56ED-BC9E0968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25D7A-4727-13BB-0B25-547E7F51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07D-ED19-C4D1-E210-E2CABF2C0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there was an increase in the number of buyers in our example; George enters.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Since the new buyer increases the quantity demanded at each price, we expect this to shift the demand curve to the right.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 us examine how this change manifests in the demand curve.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59852EC-7DDA-A1A6-6A04-2D235BF1FC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248919"/>
                  </p:ext>
                </p:extLst>
              </p:nvPr>
            </p:nvGraphicFramePr>
            <p:xfrm>
              <a:off x="902851" y="2842348"/>
              <a:ext cx="10298550" cy="2601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9710">
                      <a:extLst>
                        <a:ext uri="{9D8B030D-6E8A-4147-A177-3AD203B41FA5}">
                          <a16:colId xmlns:a16="http://schemas.microsoft.com/office/drawing/2014/main" val="1245422726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2164382349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3148609855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3099458006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424626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Price of Coffee</a:t>
                          </a: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aramond" panose="02020404030301010803" pitchFamily="18" charset="0"/>
                            </a:rPr>
                            <a:t>Elizabeth’s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latin typeface="Garamond" panose="02020404030301010803" pitchFamily="18" charset="0"/>
                            </a:rPr>
                            <a:t>Fitzwilliam’s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George’s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Market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9414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38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15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21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68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546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06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659852EC-7DDA-A1A6-6A04-2D235BF1FC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248919"/>
                  </p:ext>
                </p:extLst>
              </p:nvPr>
            </p:nvGraphicFramePr>
            <p:xfrm>
              <a:off x="902851" y="2842348"/>
              <a:ext cx="10298550" cy="2601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9710">
                      <a:extLst>
                        <a:ext uri="{9D8B030D-6E8A-4147-A177-3AD203B41FA5}">
                          <a16:colId xmlns:a16="http://schemas.microsoft.com/office/drawing/2014/main" val="1245422726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2164382349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3148609855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3099458006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424626642"/>
                        </a:ext>
                      </a:extLst>
                    </a:gridCol>
                  </a:tblGrid>
                  <a:tr h="3761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Price of Coffee</a:t>
                          </a: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8065" r="-301183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96" t="-8065" r="-201183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96" t="-8065" r="-101183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296" t="-8065" r="-1183" b="-6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9414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38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15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21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68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546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06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04F85BE8-16C2-DC63-B03A-39BA6A21B2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025786"/>
                  </p:ext>
                </p:extLst>
              </p:nvPr>
            </p:nvGraphicFramePr>
            <p:xfrm>
              <a:off x="902851" y="2842348"/>
              <a:ext cx="10298550" cy="2601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9710">
                      <a:extLst>
                        <a:ext uri="{9D8B030D-6E8A-4147-A177-3AD203B41FA5}">
                          <a16:colId xmlns:a16="http://schemas.microsoft.com/office/drawing/2014/main" val="1245422726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2164382349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3148609855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3099458006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424626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Price of Coffee</a:t>
                          </a: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aramond" panose="02020404030301010803" pitchFamily="18" charset="0"/>
                            </a:rPr>
                            <a:t>Elizabeth’s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latin typeface="Garamond" panose="02020404030301010803" pitchFamily="18" charset="0"/>
                            </a:rPr>
                            <a:t>Fitzwilliam’s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George’s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Market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9414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38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15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21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68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546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06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04F85BE8-16C2-DC63-B03A-39BA6A21B2E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025786"/>
                  </p:ext>
                </p:extLst>
              </p:nvPr>
            </p:nvGraphicFramePr>
            <p:xfrm>
              <a:off x="902851" y="2842348"/>
              <a:ext cx="10298550" cy="26011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9710">
                      <a:extLst>
                        <a:ext uri="{9D8B030D-6E8A-4147-A177-3AD203B41FA5}">
                          <a16:colId xmlns:a16="http://schemas.microsoft.com/office/drawing/2014/main" val="1245422726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2164382349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3148609855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3099458006"/>
                        </a:ext>
                      </a:extLst>
                    </a:gridCol>
                    <a:gridCol w="2059710">
                      <a:extLst>
                        <a:ext uri="{9D8B030D-6E8A-4147-A177-3AD203B41FA5}">
                          <a16:colId xmlns:a16="http://schemas.microsoft.com/office/drawing/2014/main" val="424626642"/>
                        </a:ext>
                      </a:extLst>
                    </a:gridCol>
                  </a:tblGrid>
                  <a:tr h="37611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Price of Coffee</a:t>
                          </a: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96" t="-8065" r="-301183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296" t="-8065" r="-201183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296" t="-8065" r="-101183" b="-6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296" t="-8065" r="-1183" b="-6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9414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38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15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21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68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546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06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805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F32A3-CC3C-2598-4F72-25FAD31BC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6E388FB-1D32-11A9-B77A-FFDD8952A6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77217-9988-24E3-FEDC-0CB00056EF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48656" y="1300900"/>
                <a:ext cx="6398398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Previously, we had the market demand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𝑀𝑎𝑟𝑘𝑒𝑡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TW" sz="2400" dirty="0"/>
                  <a:t>, when there were two consumers in the market.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Now, consider George’s individual demand.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market demand is now the horizontal sum of three consumers; Elizabeth, Fitzwilliam, and George.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market demand curve shifts to the right to a new level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𝑀𝑎𝑟𝑘𝑒𝑡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demand curve shifts to the right as more consumers joined the market.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977217-9988-24E3-FEDC-0CB00056EF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8656" y="1300900"/>
                <a:ext cx="6398398" cy="5081046"/>
              </a:xfrm>
              <a:blipFill>
                <a:blip r:embed="rId4"/>
                <a:stretch>
                  <a:fillRect l="-1238" t="-600" r="-571" b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A16B59E-B8F9-E0CC-4A05-727096D3BC0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04044-F0AC-7073-A60C-AE955EB3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 Shifters: More Consumers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618A11-CCFA-990B-7224-F811667548C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3D935-7F6E-5D2E-4AE3-36854E5A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3962F-E506-E1B3-DAE9-8B6B05B0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64C4B95-6B20-F12E-4073-DFB24DD14D0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52" name="Picture 51" descr="A graph with colored lines&#10;&#10;AI-generated content may be incorrect.">
            <a:extLst>
              <a:ext uri="{FF2B5EF4-FFF2-40B4-BE49-F238E27FC236}">
                <a16:creationId xmlns:a16="http://schemas.microsoft.com/office/drawing/2014/main" id="{2EE877FC-0229-3817-7477-490843BBD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54" name="Picture 53" descr="A graph of coffee prices&#10;&#10;AI-generated content may be incorrect.">
            <a:extLst>
              <a:ext uri="{FF2B5EF4-FFF2-40B4-BE49-F238E27FC236}">
                <a16:creationId xmlns:a16="http://schemas.microsoft.com/office/drawing/2014/main" id="{896784BD-07DF-50B1-1D3A-8DAA2A680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659D-BA37-88C2-DBCA-C18E3BF8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Suppose Elizabeth's income increases greatly. What would you expect to happen to her consumption of coffee, given that the price of coffee did not change?
Slide 18</a:t>
            </a:r>
          </a:p>
        </p:txBody>
      </p:sp>
      <p:pic>
        <p:nvPicPr>
          <p:cNvPr id="4" name="Picture 3" descr="Poll Everywhere multiple choice poll instructions screen&#10;Activity Title: Suppose Elizabeth's income increases greatly. What would you expect to happen to her consumption of coffee, given that the price of coffee did not change?">
            <a:extLst>
              <a:ext uri="{FF2B5EF4-FFF2-40B4-BE49-F238E27FC236}">
                <a16:creationId xmlns:a16="http://schemas.microsoft.com/office/drawing/2014/main" id="{A751BF21-0709-C745-DE42-69BCB0FF19F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4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1037-86AD-7DB4-AE52-68AE4A4D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Suppose Elizabeth's income increases greatly. What would you expect to happen to her consumption of coffee, given that the price of coffee did not change?
Slide 20</a:t>
            </a:r>
          </a:p>
        </p:txBody>
      </p:sp>
      <p:pic>
        <p:nvPicPr>
          <p:cNvPr id="4" name="Picture 3" descr="Poll Everywhere multiple choice poll chart screen&#10;Activity Title: Suppose Elizabeth's income increases greatly. What would you expect to happen to her consumption of coffee, given that the price of coffee did not change?">
            <a:extLst>
              <a:ext uri="{FF2B5EF4-FFF2-40B4-BE49-F238E27FC236}">
                <a16:creationId xmlns:a16="http://schemas.microsoft.com/office/drawing/2014/main" id="{56B11603-EF01-4FE1-C4E2-2E6FE11D7C3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4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4F076-2C7E-8475-9A16-5DFC7D286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6C1B827-41A5-349E-C5A8-25084B444C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/>
        </p:blipFill>
        <p:spPr>
          <a:xfrm>
            <a:off x="523081" y="1165225"/>
            <a:ext cx="5070475" cy="50704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58FEA-F4EB-2199-B83F-8CCA1EC25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674" y="1190856"/>
            <a:ext cx="5458967" cy="5045352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400" dirty="0">
                <a:solidFill>
                  <a:srgbClr val="000000"/>
                </a:solidFill>
                <a:latin typeface="Garamond"/>
              </a:rPr>
              <a:t>This is a QR code to </a:t>
            </a:r>
            <a:r>
              <a:rPr lang="en-US" sz="2400" dirty="0" err="1">
                <a:solidFill>
                  <a:srgbClr val="000000"/>
                </a:solidFill>
                <a:latin typeface="Garamond"/>
              </a:rPr>
              <a:t>PollEverywhere</a:t>
            </a:r>
            <a:r>
              <a:rPr lang="en-US" sz="2400" dirty="0">
                <a:solidFill>
                  <a:srgbClr val="000000"/>
                </a:solidFill>
                <a:latin typeface="Garamond"/>
              </a:rPr>
              <a:t>, an online polling system.</a:t>
            </a:r>
            <a:endParaRPr lang="en-US" sz="1600" dirty="0">
              <a:solidFill>
                <a:srgbClr val="000000"/>
              </a:solidFill>
              <a:latin typeface="Garamond"/>
            </a:endParaRP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Please scan the QR code and have your device ready as there will be a few in-class exercises.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If you do not have access to your mobile device, log in using the URL below: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800" dirty="0">
              <a:solidFill>
                <a:srgbClr val="000000"/>
              </a:solidFill>
              <a:latin typeface="Garamond"/>
            </a:endParaRP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600" dirty="0">
              <a:solidFill>
                <a:srgbClr val="000000"/>
              </a:solidFill>
              <a:latin typeface="Garamond"/>
            </a:endParaRP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Your responses are anonymous and not be used in grading.</a:t>
            </a:r>
          </a:p>
          <a:p>
            <a:pPr lvl="2">
              <a:defRPr sz="2000">
                <a:solidFill>
                  <a:srgbClr val="000000"/>
                </a:solidFill>
                <a:latin typeface="Garamond"/>
              </a:defRPr>
            </a:pPr>
            <a:endParaRPr lang="en-US" sz="16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5C067C-F36D-04DE-D26D-87746FF9054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DD8779A-FF6B-0622-B6D9-36766F1C1C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88825" cy="92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b="1" dirty="0">
                <a:solidFill>
                  <a:schemeClr val="bg1"/>
                </a:solidFill>
                <a:latin typeface="Garamond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Garamond"/>
              </a:rPr>
              <a:t>PollEverywhere</a:t>
            </a:r>
            <a:endParaRPr lang="en-US" sz="4000" b="1" dirty="0">
              <a:solidFill>
                <a:schemeClr val="bg1"/>
              </a:solidFill>
              <a:latin typeface="Garamon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9FE8D-AFEF-BF0F-3553-9629AD3775C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C903066-1EF1-FE4F-782B-5B86E95E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FF1122B6-D8A5-1BC4-CFBA-5D58FC51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B97891-9EB5-A539-4A0B-5421005AAE3D}"/>
              </a:ext>
            </a:extLst>
          </p:cNvPr>
          <p:cNvSpPr/>
          <p:nvPr/>
        </p:nvSpPr>
        <p:spPr>
          <a:xfrm>
            <a:off x="7325011" y="3685794"/>
            <a:ext cx="3809714" cy="374904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aramond" panose="02020404030301010803" pitchFamily="18" charset="0"/>
              </a:rPr>
              <a:t>https://pollev.com/brianpark046</a:t>
            </a:r>
          </a:p>
        </p:txBody>
      </p:sp>
    </p:spTree>
    <p:extLst>
      <p:ext uri="{BB962C8B-B14F-4D97-AF65-F5344CB8AC3E}">
        <p14:creationId xmlns:p14="http://schemas.microsoft.com/office/powerpoint/2010/main" val="353327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1A65A-96C0-B6E8-981E-C6155438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0CCD1F-7406-F982-B8DF-9980E4345DB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2D560E-2982-758C-9AA1-AC76708B4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Solutions to In-class Poll #1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8898E-B29D-F91C-8C43-08ECA6F75BC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4CBAC-93E8-6E2D-D7F8-996275EBB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4493E-5436-C3F0-7EBE-A55C2832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C473A-8E3A-79BB-B956-CCB3027D6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First off, lets assume that coffee is a normal good for Elizabeth.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When Elizabeth’s income increases, she would be willing to purchase more cups of coffee at each price point.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Elizabeth’s individual demand curve will shift to the right.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a result, the entire market demand curve will shift to the right.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40677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29544-EDB9-B977-1C7E-CD5D46676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5AAC14-E8E5-A81F-7ADD-F173EA2524D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3E619-0E28-97FD-7AB4-D2AA2CCD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 Shifters: Changes in Income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35A8B9-EB68-2E56-A07A-89AB1FCF973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AC8DE-3658-FC3B-516A-B1B43D04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4B244-5411-03C0-97B2-2C2B5813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BA0C-C011-5EA8-319E-D0CA554A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Changes to consumers’ income can shift the demand curve in either direction, depending on the nature of the good.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b="1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Normal Goods</a:t>
            </a:r>
            <a:r>
              <a:rPr lang="en-US" altLang="zh-TW" sz="2400" dirty="0"/>
              <a:t> are goods in which an increase in income, other things equal, leads to an increase in demand.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Inferior Goods</a:t>
            </a:r>
            <a:r>
              <a:rPr lang="en-US" altLang="zh-TW" sz="2400" dirty="0"/>
              <a:t> are goods in which an increase in income, other things equal, leads to a decrease in demand.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canonical example of a normal good vs. inferior good can be found in Pizza: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Fresh Hand-thrown Pizza would be a normal good, and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Frozen Pizza from a supermarket would be an inferior good.</a:t>
            </a:r>
          </a:p>
        </p:txBody>
      </p:sp>
    </p:spTree>
    <p:extLst>
      <p:ext uri="{BB962C8B-B14F-4D97-AF65-F5344CB8AC3E}">
        <p14:creationId xmlns:p14="http://schemas.microsoft.com/office/powerpoint/2010/main" val="30751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7DED3-4A31-AFA8-30CC-A0C995D3E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38E5D9-4086-85C9-1A5C-B087D7AB344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586F2-04FB-A305-7B27-2A21A88A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 Shifters: Price of Related Goods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03335A-E14A-0FF1-2E32-85A197B0547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2D5A0-8F0C-8A3C-D629-4139A1841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9A9C1-86F0-6346-54B3-3DCD3C0A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CC144-7840-2690-4362-B1737E639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Changes to the price goods that are related to each other can also impact the demand for one another.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Two goods are </a:t>
            </a:r>
            <a:r>
              <a:rPr lang="en-US" altLang="zh-TW" sz="2400" b="1" dirty="0"/>
              <a:t>Substitute Goods</a:t>
            </a:r>
            <a:r>
              <a:rPr lang="en-US" altLang="zh-TW" sz="2400" dirty="0"/>
              <a:t> if an increase in the price of one leads to an increase in the demand for the other, vice versa.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canonical example of substitute goods are Coca-Cola and Pepsi… Maybe…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logic is that if Coca-Cola raises its prices, consumers will shift more of their purchases to Pepsi.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Two goods are </a:t>
            </a:r>
            <a:r>
              <a:rPr lang="en-US" altLang="zh-TW" sz="2400" b="1" dirty="0"/>
              <a:t>Complementary Goods</a:t>
            </a:r>
            <a:r>
              <a:rPr lang="en-US" altLang="zh-TW" sz="2400" dirty="0"/>
              <a:t> if an increase in the price of one leads to a decrease in the demand for the other, vice versa.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canonical example of complementary goods are Bagels and Cream Cheese.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logic is that if the price of Bagels increase, consumers would buy less bagels, therefore need less cream cheese.</a:t>
            </a:r>
          </a:p>
        </p:txBody>
      </p:sp>
    </p:spTree>
    <p:extLst>
      <p:ext uri="{BB962C8B-B14F-4D97-AF65-F5344CB8AC3E}">
        <p14:creationId xmlns:p14="http://schemas.microsoft.com/office/powerpoint/2010/main" val="17255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72AB6-CA6F-4D1E-A355-D1D0FB1A0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B5D00B-8E5E-27D1-756D-ED611C55D9F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41315-55EC-3396-594D-38A5C070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 Shifters: Tastes and Expectations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7CBA7-DC01-5DEF-4A05-191AF2938D6D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13F8F-16CC-4C1B-AA3B-B8BE932D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DD2DF-112B-87F8-0ABF-00E099F1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61061-855C-7C18-2541-D21B62169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Changes in consumers’ tastes or their outlook on the future may shift the demand curve.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Tastes</a:t>
            </a:r>
            <a:r>
              <a:rPr lang="en-US" altLang="zh-TW" sz="2400" dirty="0"/>
              <a:t> (or Preferences) refer to an order by which an agent ranks their alternatives.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layman’s terms, preferences refer to how much consumers value certain items over others.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Changes in tastes that lead to a good being preferred leads to the demand curve shifting right.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Advertisement is a $800 million industry, aiming to influence consumers’ tastes.</a:t>
            </a:r>
            <a:endParaRPr lang="en-US" altLang="zh-TW" sz="16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Consumers’ </a:t>
            </a:r>
            <a:r>
              <a:rPr lang="en-US" altLang="zh-TW" sz="2400" b="1" dirty="0"/>
              <a:t>Expectations</a:t>
            </a:r>
            <a:r>
              <a:rPr lang="en-US" altLang="zh-TW" sz="2400" dirty="0"/>
              <a:t> about future events can shift the demand curve as well.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consumers expect a rise in income, the demand will shift to the right.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consumers expect the price of a good to increase, the demand will shift to the right.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5530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BCC73-4CB0-7C86-4DC7-DBC7737B5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39C7D2-404C-11E2-3BE2-91A13977216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4D4BA-E68A-8701-9A96-6F150A43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Influences on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1C731-55AC-5D97-3B11-128709E1CB8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0B25F-3094-E4F7-3E89-960CA661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CF382-D896-5091-0D46-CF00C1B2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9C57C-CAB2-0D73-ABC5-F8E7F08BD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following table is a summary of potential changes that may affect the consumers, and how the demand would respond to said changes.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A681F8B-15E0-FBE1-9849-DD58732D1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09312"/>
              </p:ext>
            </p:extLst>
          </p:nvPr>
        </p:nvGraphicFramePr>
        <p:xfrm>
          <a:off x="1989184" y="2210844"/>
          <a:ext cx="812588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937987435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306977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Change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Effect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2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Price of the Good itself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Movement Along the Demand Curve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460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Consumers’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Shifts the Demand Curve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43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Prices of Related Goods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Shifts the Demand Curve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42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Consumers’ Tastes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Shifts the Demand Curve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2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Consumers’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Shifts the Demand Curve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42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Number of Consumers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Shifts the Demand Curve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803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2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67B94A-F361-5E62-347F-B96FEACA4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F6841-19CB-3F40-F763-B70943128EE9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Supply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21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38ACF-35AD-1DBC-1A7F-DB4CD661E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32126F-A2FA-D91E-0505-3E45B22E328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1751D-DE3B-2232-C782-3CEDBA4E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Supply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48A698-C938-A54E-85A4-C8C893E7F34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C2013-24C9-E7A1-DAFF-0035EF6CC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62E4D-6C7E-88F2-7EDD-FE8FA0F2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A0F55-B427-F239-BC8C-0C31D0DD4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Quantity Supplied</a:t>
                </a:r>
                <a:r>
                  <a:rPr lang="en-US" altLang="zh-TW" sz="24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altLang="zh-TW" sz="2400" dirty="0"/>
                  <a:t>) refers to the amount of a good or service that sellers are willing and able to sell.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Law of Supply tells us that: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All else equal,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quantity supplied of a good rises when the price of the good rises.</a:t>
                </a:r>
              </a:p>
              <a:p>
                <a:pPr lvl="1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quantity supplied of a good falls when the price of the good falls.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Supply Schedule</a:t>
                </a:r>
                <a:r>
                  <a:rPr lang="en-US" altLang="zh-TW" sz="2400" dirty="0"/>
                  <a:t> is a table that shows the relationship between the price of a good and the quantity supplied.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Supply Curve</a:t>
                </a:r>
                <a:r>
                  <a:rPr lang="en-US" altLang="zh-TW" sz="2400" dirty="0"/>
                  <a:t> is a graph of the relationship between the price of a good and the quantity supplied.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BA0F55-B427-F239-BC8C-0C31D0DD4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959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2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5522B-E83A-48EF-F3E9-EAF18FFF2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67B63-5463-483E-324C-49416BCDC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Consider Starbucks’ individual supply schedule illustrated below.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Starbucks’ supply schedule obeys the law of supply; the higher the price of coffee, the more coffee they supply.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202292-6BFB-1B86-031A-6E0C4C705CF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70A37-D969-8B19-FC0A-03E72850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Individual Supply Schedules and Supply Curves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4F2EE6-A621-7DF6-DE3F-FFF9439A37D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A7CFA-744C-5B7A-38C7-A4A543D0D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2DB00-5407-E968-5CF0-06D2BED9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E7AE34F-8F79-247B-BA69-295657BC3F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521F216-4419-A9B2-1312-FAAFC1761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990646"/>
              </p:ext>
            </p:extLst>
          </p:nvPr>
        </p:nvGraphicFramePr>
        <p:xfrm>
          <a:off x="5667512" y="2145376"/>
          <a:ext cx="597954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771">
                  <a:extLst>
                    <a:ext uri="{9D8B030D-6E8A-4147-A177-3AD203B41FA5}">
                      <a16:colId xmlns:a16="http://schemas.microsoft.com/office/drawing/2014/main" val="1245422726"/>
                    </a:ext>
                  </a:extLst>
                </a:gridCol>
                <a:gridCol w="2989771">
                  <a:extLst>
                    <a:ext uri="{9D8B030D-6E8A-4147-A177-3AD203B41FA5}">
                      <a16:colId xmlns:a16="http://schemas.microsoft.com/office/drawing/2014/main" val="2164382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of Coffee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 Supplied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414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8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1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1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68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54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0605"/>
                  </a:ext>
                </a:extLst>
              </a:tr>
            </a:tbl>
          </a:graphicData>
        </a:graphic>
      </p:graphicFrame>
      <p:pic>
        <p:nvPicPr>
          <p:cNvPr id="10" name="Picture 9" descr="A graph of coffee prices&#10;&#10;AI-generated content may be incorrect.">
            <a:extLst>
              <a:ext uri="{FF2B5EF4-FFF2-40B4-BE49-F238E27FC236}">
                <a16:creationId xmlns:a16="http://schemas.microsoft.com/office/drawing/2014/main" id="{AD7E3F85-08A0-5E59-BE17-2BE2C7301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1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A08D6-99AC-1FFC-E14F-2EEAEE17A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645671-0097-C68E-6A4E-E2C8E950682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E547FA-D5E7-468F-1C0A-FAC3A81B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Individual and Market Supply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8CD56-ADFE-6E2F-F4EE-532EB6101D2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33D7D-069E-DE40-5474-DCF1B65B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0BD746-5D1F-95F5-85F3-705A0A31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FF6A3-D226-CF31-036C-B3E7791DE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Market Supply</a:t>
            </a:r>
            <a:r>
              <a:rPr lang="en-US" altLang="zh-TW" sz="2400" dirty="0"/>
              <a:t> is the sum of all individual supplies for a good or service.</a:t>
            </a:r>
          </a:p>
          <a:p>
            <a:pPr marL="1371600" lvl="3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find the market supply, we sum all individual supply curves </a:t>
            </a:r>
            <a:r>
              <a:rPr lang="en-US" altLang="zh-TW" sz="2400" i="1" dirty="0"/>
              <a:t>horizontally</a:t>
            </a:r>
            <a:r>
              <a:rPr lang="en-US" altLang="zh-TW" sz="2400" dirty="0"/>
              <a:t>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To find the quantity supplied at any price, we add the individual quantities supplied.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there are two sellers in the market for coffee now: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104F348-367B-E1E2-0C50-2278B8CDF6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980990"/>
                  </p:ext>
                </p:extLst>
              </p:nvPr>
            </p:nvGraphicFramePr>
            <p:xfrm>
              <a:off x="902849" y="3528148"/>
              <a:ext cx="1029855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4638">
                      <a:extLst>
                        <a:ext uri="{9D8B030D-6E8A-4147-A177-3AD203B41FA5}">
                          <a16:colId xmlns:a16="http://schemas.microsoft.com/office/drawing/2014/main" val="1245422726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2164382349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3148609855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424626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Price of Coffee</a:t>
                          </a: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aramond" panose="02020404030301010803" pitchFamily="18" charset="0"/>
                            </a:rPr>
                            <a:t>Starbucks’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latin typeface="Garamond" panose="02020404030301010803" pitchFamily="18" charset="0"/>
                            </a:rPr>
                            <a:t>Dunkin’s</a:t>
                          </a:r>
                          <a:r>
                            <a:rPr lang="en-US" b="1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Market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9414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38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15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21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68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546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06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104F348-367B-E1E2-0C50-2278B8CDF6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980990"/>
                  </p:ext>
                </p:extLst>
              </p:nvPr>
            </p:nvGraphicFramePr>
            <p:xfrm>
              <a:off x="902849" y="3528148"/>
              <a:ext cx="1029855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4638">
                      <a:extLst>
                        <a:ext uri="{9D8B030D-6E8A-4147-A177-3AD203B41FA5}">
                          <a16:colId xmlns:a16="http://schemas.microsoft.com/office/drawing/2014/main" val="1245422726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2164382349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3148609855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424626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Price of Coffee</a:t>
                          </a: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74" t="-8197" r="-201185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8197" r="-100709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11" t="-8197" r="-948" b="-6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9414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38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15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21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68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546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06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0D3AE84-A287-6EA9-91CA-65BF039FA8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3352873"/>
                  </p:ext>
                </p:extLst>
              </p:nvPr>
            </p:nvGraphicFramePr>
            <p:xfrm>
              <a:off x="902849" y="3528148"/>
              <a:ext cx="1029855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4638">
                      <a:extLst>
                        <a:ext uri="{9D8B030D-6E8A-4147-A177-3AD203B41FA5}">
                          <a16:colId xmlns:a16="http://schemas.microsoft.com/office/drawing/2014/main" val="1245422726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2164382349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3148609855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424626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Price of Coffee</a:t>
                          </a: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Garamond" panose="02020404030301010803" pitchFamily="18" charset="0"/>
                            </a:rPr>
                            <a:t>Starbucks’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>
                              <a:latin typeface="Garamond" panose="02020404030301010803" pitchFamily="18" charset="0"/>
                            </a:rPr>
                            <a:t>Dunkin’s</a:t>
                          </a:r>
                          <a:r>
                            <a:rPr lang="en-US" b="1" dirty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Market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p>
                              </m:sSup>
                            </m:oMath>
                          </a14:m>
                          <a:endParaRPr lang="en-US" dirty="0">
                            <a:latin typeface="Garamond" panose="02020404030301010803" pitchFamily="18" charset="0"/>
                          </a:endParaRP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9414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38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15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21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68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546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06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60D3AE84-A287-6EA9-91CA-65BF039FA8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3352873"/>
                  </p:ext>
                </p:extLst>
              </p:nvPr>
            </p:nvGraphicFramePr>
            <p:xfrm>
              <a:off x="902849" y="3528148"/>
              <a:ext cx="1029855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4638">
                      <a:extLst>
                        <a:ext uri="{9D8B030D-6E8A-4147-A177-3AD203B41FA5}">
                          <a16:colId xmlns:a16="http://schemas.microsoft.com/office/drawing/2014/main" val="1245422726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2164382349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3148609855"/>
                        </a:ext>
                      </a:extLst>
                    </a:gridCol>
                    <a:gridCol w="2574638">
                      <a:extLst>
                        <a:ext uri="{9D8B030D-6E8A-4147-A177-3AD203B41FA5}">
                          <a16:colId xmlns:a16="http://schemas.microsoft.com/office/drawing/2014/main" val="4246266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Price of Coffee</a:t>
                          </a:r>
                        </a:p>
                      </a:txBody>
                      <a:tcPr>
                        <a:solidFill>
                          <a:srgbClr val="77122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74" t="-8197" r="-201185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8197" r="-100709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11" t="-8197" r="-948" b="-6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194143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543848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2215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32134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068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5461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$5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aramond" panose="02020404030301010803" pitchFamily="18" charset="0"/>
                            </a:rPr>
                            <a:t>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1306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63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1DD12-A093-8648-66CE-E5D342D0F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FA3534-15C2-9FE2-815C-83A753CB5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F825-4C2C-614C-3CC1-0CA8F2F90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Graphically, we can understand finding the market supply as </a:t>
            </a:r>
            <a:r>
              <a:rPr lang="en-US" altLang="zh-TW" sz="2400" i="1" dirty="0"/>
              <a:t>horizontally</a:t>
            </a:r>
            <a:r>
              <a:rPr lang="en-US" altLang="zh-TW" sz="2400" dirty="0"/>
              <a:t> adding individual supply curves.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First, we plot Starbucks’ individual supply.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Then, we plot Dunkin’s individual supply.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Add them up horizontally to get the market supply.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0C208F-6C32-0D87-3470-99E55DA45CD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0038B-6794-1EC4-910F-AEEC789B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Individual Supply Schedules and Supply Curves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88C9FE-100E-D33A-D749-B2D3CA28A76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354A6-FB2A-0099-C6D1-5FB552DC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D98E4-069A-6F57-348E-3F57042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1" name="Picture 10" descr="A graph with a red line&#10;&#10;AI-generated content may be incorrect.">
            <a:extLst>
              <a:ext uri="{FF2B5EF4-FFF2-40B4-BE49-F238E27FC236}">
                <a16:creationId xmlns:a16="http://schemas.microsoft.com/office/drawing/2014/main" id="{F19B05E3-837E-F4D4-8EC9-8BF35A1B6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4" name="Picture 13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C47988C5-D828-5BDE-7931-144F114D0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8" name="Picture 17" descr="A graph with a line graph and numbers&#10;&#10;AI-generated content may be incorrect.">
            <a:extLst>
              <a:ext uri="{FF2B5EF4-FFF2-40B4-BE49-F238E27FC236}">
                <a16:creationId xmlns:a16="http://schemas.microsoft.com/office/drawing/2014/main" id="{6004D754-2041-79A0-B3C2-B57C33C70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4AE34-E4CB-2DAA-6340-8D588957B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84FDFC-9370-5245-BB44-5FF26D462FD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674D3-57C1-0CFC-657C-C3ED908B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Markets and Competition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22CE90-A526-E22C-7C25-CC27DC6C40C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B6194-7763-85CB-AF41-66689FE4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C99BB-0637-FEC8-F310-FFE208F0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C996-2D49-E4D3-398F-E80B5BB0F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</a:t>
            </a:r>
            <a:r>
              <a:rPr lang="en-US" altLang="zh-TW" sz="2400" b="1" dirty="0"/>
              <a:t>Market</a:t>
            </a:r>
            <a:r>
              <a:rPr lang="en-US" altLang="zh-TW" sz="2400" dirty="0"/>
              <a:t> is defined as a group of buyers and sellers of a particular good or service.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buyers determine the </a:t>
            </a:r>
            <a:r>
              <a:rPr lang="en-US" altLang="zh-TW" sz="2000" b="1" dirty="0"/>
              <a:t>Demand</a:t>
            </a:r>
            <a:r>
              <a:rPr lang="en-US" altLang="zh-TW" sz="2000" dirty="0"/>
              <a:t> for the product.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sellers determine the </a:t>
            </a:r>
            <a:r>
              <a:rPr lang="en-US" altLang="zh-TW" sz="2000" b="1" dirty="0"/>
              <a:t>Supply</a:t>
            </a:r>
            <a:r>
              <a:rPr lang="en-US" altLang="zh-TW" sz="2000" dirty="0"/>
              <a:t> of the product.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Markets can be either highly organized (e.g. commodity markets), or less organized (e.g. local food trucks).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 is a varying degree of competition happening in any given market.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Most sellers in a market compete against each other over buyers.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They may be competing over various dimensions; price, quality, new features, etc.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Depending on the level and nature of competition, we can sort markets into different structures.</a:t>
            </a:r>
          </a:p>
          <a:p>
            <a:pPr lvl="2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Perfect Competition</a:t>
            </a:r>
          </a:p>
          <a:p>
            <a:pPr lvl="2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Monopolistic Competition</a:t>
            </a:r>
          </a:p>
          <a:p>
            <a:pPr lvl="2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Oligopolies</a:t>
            </a:r>
          </a:p>
          <a:p>
            <a:pPr lvl="2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1600" dirty="0"/>
              <a:t>Monopolies / Monopsonies</a:t>
            </a:r>
          </a:p>
        </p:txBody>
      </p:sp>
    </p:spTree>
    <p:extLst>
      <p:ext uri="{BB962C8B-B14F-4D97-AF65-F5344CB8AC3E}">
        <p14:creationId xmlns:p14="http://schemas.microsoft.com/office/powerpoint/2010/main" val="41448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CE566-A44D-D87E-EC13-514F0FB2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BE0AE4F-11C8-14FF-9645-8B2A801AC7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CD575-3268-D7D6-700E-4767B9DD1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say that “the quantity supply of coffee changes due to the change in the price of coffee.”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These changes are represented as shift along the supply curve.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As the price of coffee increases,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quantity supplied by the market increases,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Which leads to a movement along the supply curve.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is similar to our previous example of “movements along the demand curve.”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5171E-2875-B8B4-A5A4-5D8A035B101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1F105-359C-9E9D-0B4B-355A9317E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Movements Along the Supply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F00FB-13A3-CAE4-B846-E9AE8218FB3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C6A70-B68B-3C7E-8C2D-85A47E2F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8C29CC-323B-4FDA-B592-72869C3A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7" name="Picture 16" descr="A graph with a line and numbers&#10;&#10;AI-generated content may be incorrect.">
            <a:extLst>
              <a:ext uri="{FF2B5EF4-FFF2-40B4-BE49-F238E27FC236}">
                <a16:creationId xmlns:a16="http://schemas.microsoft.com/office/drawing/2014/main" id="{7FDE17B5-BAC9-25CD-2DBC-D5264FD90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20" name="Picture 19" descr="A graph with a purple line&#10;&#10;AI-generated content may be incorrect.">
            <a:extLst>
              <a:ext uri="{FF2B5EF4-FFF2-40B4-BE49-F238E27FC236}">
                <a16:creationId xmlns:a16="http://schemas.microsoft.com/office/drawing/2014/main" id="{369EC8CB-96FF-4380-3306-5C660D257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23" name="Picture 22" descr="A graph with a red line and a purple line&#10;&#10;AI-generated content may be incorrect.">
            <a:extLst>
              <a:ext uri="{FF2B5EF4-FFF2-40B4-BE49-F238E27FC236}">
                <a16:creationId xmlns:a16="http://schemas.microsoft.com/office/drawing/2014/main" id="{4FFAD10D-9C11-C5D3-7F6A-D67C48791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93A1F-24CF-8151-9319-7C29BDFDF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156B2-DE79-ABBB-34E2-9D7F07F40A5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C92D2-0B75-E5C5-0476-CE56DCA7B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Shifts in the Supply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C9637E-3FD5-C590-64F9-62572052398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BE585-0394-D160-8999-F52589AA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023C-CA47-8BD3-C04A-95A88A059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8944-4E0F-AEE2-AEA4-B73532D4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supply curve shows how price affects quantity supplied, other things being equal.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Meanwhile, there are </a:t>
            </a:r>
            <a:r>
              <a:rPr lang="en-US" altLang="zh-TW" sz="2400" b="1" dirty="0"/>
              <a:t>Non-Price Determinants of Supply</a:t>
            </a:r>
            <a:r>
              <a:rPr lang="en-US" altLang="zh-TW" sz="2400" dirty="0"/>
              <a:t>, things that determine the sellers’ supply for a good other than the goods price.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price of inputs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state of technology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Number of sellers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Expectations about the future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Any changes in these non-price determinants will shift the supply curve itself.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231078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8EC4F-3290-21B2-6AF1-8E51C1960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F8414A-BBC1-7EB1-F228-FB241006ABF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B7C3B4-8FDC-ECF7-C53E-BE8F7401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Supply Shifters: Input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90AC6-5DC4-F677-F118-1FDF706B8E9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DAB10-320F-25A1-9854-47E56006A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A0AC8-C26C-FF6A-EE66-F3DAF325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DD786-5A77-5C06-0475-C92370E9C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Input prices may include a wide variety of costs: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Price of Ingredients (e.g. Coffee Beans)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Price of Labor (e.g. Employee Salaries)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Price of Raw Materials (e.g. Price of Paper Cups)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…and much more.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the price of inputs fall: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Production becomes more profitable at each output price.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Firms supply a larger quantity at each price.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Individual sellers’ supply curves, and thus the market supply curve, shift to the right.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Supply is negatively related to prices of inputs.</a:t>
            </a:r>
          </a:p>
        </p:txBody>
      </p:sp>
    </p:spTree>
    <p:extLst>
      <p:ext uri="{BB962C8B-B14F-4D97-AF65-F5344CB8AC3E}">
        <p14:creationId xmlns:p14="http://schemas.microsoft.com/office/powerpoint/2010/main" val="37864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DC790-970D-7C85-B439-C6A243DEA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E6D5F4-3E26-59F0-1058-AFCFCDA53C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580AD-E39A-CC78-80DF-42B84D7C5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a cup of coffee is selling at $3, when its cost of producing a cup is $2.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If the cost of production falls to $1.5 per cup of coffee, its profit margin increases.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Sellers would be willing to sell more coffee, as it enjoys a greater level of profit.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is true for all price levels!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Individual suppliers’ supply curve shifts to the right, leading to the right-hand side shift of the market supply.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E50D7B-0947-AD52-3A48-636AB0F123D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426C7-14A1-7380-31C7-76C47D3FD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Supply Shifters: Input Prices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88F12B-DAD1-E56B-3008-0AD68BF7247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4D380-278B-1178-5FA3-77384A0E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DDF3D-BFFF-AF05-6D28-34FBC50A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094D8E-D4FE-0603-DEFC-D6CC46D70B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1" name="Picture 10" descr="A graph of coffee prices&#10;&#10;AI-generated content may be incorrect.">
            <a:extLst>
              <a:ext uri="{FF2B5EF4-FFF2-40B4-BE49-F238E27FC236}">
                <a16:creationId xmlns:a16="http://schemas.microsoft.com/office/drawing/2014/main" id="{BA7E6D9F-7476-85C1-F3BD-91DB61333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4" name="Picture 13" descr="A graph with a purple line&#10;&#10;AI-generated content may be incorrect.">
            <a:extLst>
              <a:ext uri="{FF2B5EF4-FFF2-40B4-BE49-F238E27FC236}">
                <a16:creationId xmlns:a16="http://schemas.microsoft.com/office/drawing/2014/main" id="{00C318D1-BC2E-7531-FBB1-49A165453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86714-55F8-C59E-1CB4-E5F0BD183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7AB314-A001-616A-E5AE-DE49E7633BC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F9646-8ECF-27D7-1758-110C6C03B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Supply Shifters: Changes in Technology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A78287-2CD1-482E-D813-51516D05600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9ABF1-A0A9-6E77-A030-4142A0CCE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A077A-F47E-0031-7510-DBA9D942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AE6B-DC5B-2E59-ECE5-A23BA8B21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Technology dictates how much inputs are required to product a unit of output.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Recall chapter 2, and the Production Possibility Frontier.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our example, the U.S. produced a ton of coffee with 10 workers, and Brazil with 25 workers.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means that the U.S. has a technological edge over Brazil when it comes to producing coffee.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(Cost-reducing) Technological advancements allow the producer to use less units of inputs to produce the same level of output, and for the producer, the effect is identical to a fall in input prices.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supply curve is expected to shift to the right.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 may be different types of technological advancements that are different: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invention of the automobile made the cost of producing horse drawn carriages fall.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did not mean that the supply of carriages increased over time.</a:t>
            </a:r>
          </a:p>
        </p:txBody>
      </p:sp>
    </p:spTree>
    <p:extLst>
      <p:ext uri="{BB962C8B-B14F-4D97-AF65-F5344CB8AC3E}">
        <p14:creationId xmlns:p14="http://schemas.microsoft.com/office/powerpoint/2010/main" val="4530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FB12B-AD30-28C7-4525-A728DDC82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2E6C05-2EEC-34A4-457F-F1B721E24E3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AB2D9-AE7B-6D71-EE31-99206FC5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Supply Shifters: Number of Sellers and Expectations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5D56B-D02C-AF38-368C-E24AAAA8315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47452-0FE3-8C08-2620-734D1D5A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D61CD-AC18-E8A8-619E-9A145C7A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AE85E-3EC6-5225-4EBD-168A0D7A3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An increase in the number of sellers in the market increases the quantity supplied at each price level, so the supply curve shifts to the right.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decrease in the number of sellers in the market decreases the quantity supplied at each price level, so the supply curve shifts to the left.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Sellers may adjust supply when their expectations of future prices change.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 are also some complexities involving this discussion as well: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“What happens to the competitive nature of the market when there are too few sellers?”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“What happens when it is difficult to enter / exit the market?”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…and More!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4015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9E205-8639-99CB-B648-748BAC2E4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220246-BE1E-A5B6-3319-E5FE0C4657C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D35FEF-2B74-1D7A-0692-10B2E393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Influences on Supply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7083A-88FF-B840-1D25-ADBBDFBBA5F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D8FA2-84BD-3292-4A43-CED3647F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C3D7-78DB-2B1F-B2A8-8ED8C48D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1488F-B266-2AC4-E192-06B9B1688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Changes in supply occurs when a non-price determinant of supply changes, and the supply curve itself shifts.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Changes in the quantity supplied happens when the output price changes, and it manifests as a movement along the supply curve.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following table is a summary of potential changes regarding supply.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43540B-FE8D-EFD6-2AA3-37BC3332E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05770"/>
              </p:ext>
            </p:extLst>
          </p:nvPr>
        </p:nvGraphicFramePr>
        <p:xfrm>
          <a:off x="1989184" y="3966492"/>
          <a:ext cx="81258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942">
                  <a:extLst>
                    <a:ext uri="{9D8B030D-6E8A-4147-A177-3AD203B41FA5}">
                      <a16:colId xmlns:a16="http://schemas.microsoft.com/office/drawing/2014/main" val="937987435"/>
                    </a:ext>
                  </a:extLst>
                </a:gridCol>
                <a:gridCol w="4062942">
                  <a:extLst>
                    <a:ext uri="{9D8B030D-6E8A-4147-A177-3AD203B41FA5}">
                      <a16:colId xmlns:a16="http://schemas.microsoft.com/office/drawing/2014/main" val="306977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Change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Effect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27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Price of the Good itself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Movement Along the Supply Curve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460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Input Prices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Shifts the Supply Curve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432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Shifts the Supply Curve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42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Garamond" panose="02020404030301010803" pitchFamily="18" charset="0"/>
                        </a:rPr>
                        <a:t>Shifts the Supply Curve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2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Number of Sellers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Shifts the Supply Curve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4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6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BCFD5-B391-AC3E-8871-D16C3696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What happens to supply of bread if the production of Wheat is disrupted due to a drought?
Slide 37</a:t>
            </a:r>
          </a:p>
        </p:txBody>
      </p:sp>
      <p:pic>
        <p:nvPicPr>
          <p:cNvPr id="4" name="Picture 3" descr="Poll Everywhere multiple choice poll instructions screen&#10;Activity Title: What happens to supply of bread if the production of Wheat is disrupted due to a drought?">
            <a:extLst>
              <a:ext uri="{FF2B5EF4-FFF2-40B4-BE49-F238E27FC236}">
                <a16:creationId xmlns:a16="http://schemas.microsoft.com/office/drawing/2014/main" id="{7712BC66-EC90-77A1-9D26-73C80F56E8A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61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F738-94FC-02BE-B572-EB9063E1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What happens to supply of bread if the production of Wheat is disrupted due to a drought?
Slide 39</a:t>
            </a:r>
          </a:p>
        </p:txBody>
      </p:sp>
      <p:pic>
        <p:nvPicPr>
          <p:cNvPr id="4" name="Picture 3" descr="Poll Everywhere multiple choice poll chart screen&#10;Activity Title: What happens to supply of bread if the production of Wheat is disrupted due to a drought?">
            <a:extLst>
              <a:ext uri="{FF2B5EF4-FFF2-40B4-BE49-F238E27FC236}">
                <a16:creationId xmlns:a16="http://schemas.microsoft.com/office/drawing/2014/main" id="{EF9BCC64-A150-8CA3-4EE2-6BE0115DF07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7983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99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3F096-0FCE-F544-95E8-25F383EC9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B2DBDAC-C66E-C599-DEB6-F5A4B64D07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8EF23-BCE9-25CC-85D1-727B7F97E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disruption in the production of wheat will lead to the price of wheat increasing.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cost of producing bread, a non-price determinant of supply, increases.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each price level, the sellers’ quantity supplied falls.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supply curve shifts to the left.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8EE3D6-C251-6BCF-FEA5-C21072A9810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9ADF5-A7B3-5202-A0D9-C0E98F337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Solution to In-class Poll #2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6C4541-BEED-A305-EE15-1E5DA7508FD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B444C-CF28-4D25-14C5-83792E41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B456A-98B5-5EB9-0267-82AAF921C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 descr="A diagram of bread price and quantity of bread&#10;&#10;AI-generated content may be incorrect.">
            <a:extLst>
              <a:ext uri="{FF2B5EF4-FFF2-40B4-BE49-F238E27FC236}">
                <a16:creationId xmlns:a16="http://schemas.microsoft.com/office/drawing/2014/main" id="{D1456F26-81E0-FE0E-E8B5-1DD028249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90586-7CB1-CAF5-643F-08328B99A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6064B1-C376-89D2-81E9-19F12BA35EB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60370-0F73-048D-2636-EF1E630D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Markets and Competition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87E0B5-FD29-DD00-F0AE-096BCEF5823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9DA47-955E-87D3-0666-8E1EC50D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36A22-C36B-6F68-006E-6790754B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EE4DA-A73C-D358-D77B-0605E5766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Competitive Markets</a:t>
            </a:r>
            <a:r>
              <a:rPr lang="en-US" altLang="zh-TW" sz="2400" dirty="0"/>
              <a:t> are markets where many buyers and sellers exist, so each has a negligible impact on the price of the product.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Market A has a single seller of coffee within a 10-minute walk from campus.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Market B has ten sellers of coffee within a 10-minute walk from campus.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single seller in market A can raise their prices more easily than one of the ten sellers in market B.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Market B is more competitive than market A.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Perfectly Competitive Markets</a:t>
            </a:r>
            <a:r>
              <a:rPr lang="en-US" altLang="zh-TW" sz="2400" dirty="0"/>
              <a:t> are the gold standard of economic analysis. In a perfectly competitive market…</a:t>
            </a:r>
          </a:p>
          <a:p>
            <a:pPr marL="914400" lvl="1" indent="-457200">
              <a:spcBef>
                <a:spcPts val="576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goods offered for sale are all exactly the same, and</a:t>
            </a:r>
          </a:p>
          <a:p>
            <a:pPr marL="914400" lvl="1" indent="-457200">
              <a:spcBef>
                <a:spcPts val="576"/>
              </a:spcBef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buyers and sellers are so numerous that no single buyer or seller has influence over the market price, so everyone is a </a:t>
            </a:r>
            <a:r>
              <a:rPr lang="en-US" altLang="zh-TW" sz="2000" b="1" dirty="0"/>
              <a:t>Price Taker</a:t>
            </a:r>
            <a:r>
              <a:rPr lang="en-US" altLang="zh-TW" sz="2000" dirty="0"/>
              <a:t>.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0351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D55AD3-2A0E-C782-687B-88785D1C2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10B5C-99B8-244D-4374-3BF14B2FCEE5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Supply and Demand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32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01E4E-3D6A-B54B-3665-6FA8F8C2C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8E161C-8F34-CD5C-948D-91E27B911D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4EFF9-4582-10F2-1BFD-9F68AE9AE0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48656" y="1300900"/>
                <a:ext cx="6398398" cy="5081046"/>
              </a:xfrm>
            </p:spPr>
            <p:txBody>
              <a:bodyPr>
                <a:normAutofit/>
              </a:bodyPr>
              <a:lstStyle/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</a:t>
                </a:r>
                <a:r>
                  <a:rPr lang="en-US" altLang="zh-TW" sz="2400" b="1" dirty="0"/>
                  <a:t>Equilibrium</a:t>
                </a:r>
                <a:r>
                  <a:rPr lang="en-US" altLang="zh-TW" sz="2400" dirty="0"/>
                  <a:t>, the price has reached the level where quantity supplied matches quantity demanded.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Expressed in a graph, the equilibrium is found where the market demand curve and market supply curve intersect.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price that achieves this equilibrium is called the </a:t>
                </a:r>
                <a:r>
                  <a:rPr lang="en-US" altLang="zh-TW" sz="2400" b="1" dirty="0"/>
                  <a:t>Equilibrium Price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).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quantity traded in the market at equilibrium is called the </a:t>
                </a:r>
                <a:r>
                  <a:rPr lang="en-US" altLang="zh-TW" sz="2400" b="1" dirty="0"/>
                  <a:t>Equilibrium Quantity 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).</a:t>
                </a:r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 lvl="3"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4EFF9-4582-10F2-1BFD-9F68AE9AE0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8656" y="1300900"/>
                <a:ext cx="6398398" cy="5081046"/>
              </a:xfrm>
              <a:blipFill>
                <a:blip r:embed="rId4"/>
                <a:stretch>
                  <a:fillRect l="-1238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9907595-3D08-1C36-64A0-8720690EC7A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CD9B9-526F-9E42-21F5-78004884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Market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FE17C-44F5-2709-D52F-E83EC35378F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BB5F6-D388-54A4-1158-B82B33F6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90662-A1E6-2067-9B46-0EB8A307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diagram of a price and quantity of coffee&#10;&#10;AI-generated content may be incorrect.">
            <a:extLst>
              <a:ext uri="{FF2B5EF4-FFF2-40B4-BE49-F238E27FC236}">
                <a16:creationId xmlns:a16="http://schemas.microsoft.com/office/drawing/2014/main" id="{F4D646A4-1A74-335C-1AEB-1AA81F74B0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2" name="Picture 11" descr="A diagram of a price of coffee&#10;&#10;AI-generated content may be incorrect.">
            <a:extLst>
              <a:ext uri="{FF2B5EF4-FFF2-40B4-BE49-F238E27FC236}">
                <a16:creationId xmlns:a16="http://schemas.microsoft.com/office/drawing/2014/main" id="{277D537B-ED82-EB9F-B46E-977E143F6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5" name="Picture 14" descr="A diagram of a price of coffee&#10;&#10;AI-generated content may be incorrect.">
            <a:extLst>
              <a:ext uri="{FF2B5EF4-FFF2-40B4-BE49-F238E27FC236}">
                <a16:creationId xmlns:a16="http://schemas.microsoft.com/office/drawing/2014/main" id="{CE5DC7EA-0AAC-E773-A8C0-60D54F7970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D466D-3732-B924-639C-029D30806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32FF96-9577-E409-7373-7A3E2BB5F1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773C3-CDB7-3BE4-A515-AAE85111B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337644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 us use numbers to assist in this discussion: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marL="0" indent="0">
              <a:buNone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36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So, $5 is the equilibrium price, with 50 being the equilibrium quantity traded.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2415DB-86D8-7828-97D0-9EE7625999E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DC288-762D-0650-5BDD-B27CA00F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Market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ADFE7-7915-2C95-0526-E82782184CE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A960C-19DD-9A72-C7C4-469F003C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37177-4221-803F-73F2-FDB53A49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FFF06E-AC6F-B586-EC09-20CBF4941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572601"/>
              </p:ext>
            </p:extLst>
          </p:nvPr>
        </p:nvGraphicFramePr>
        <p:xfrm>
          <a:off x="5248656" y="1718680"/>
          <a:ext cx="6398397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256">
                  <a:extLst>
                    <a:ext uri="{9D8B030D-6E8A-4147-A177-3AD203B41FA5}">
                      <a16:colId xmlns:a16="http://schemas.microsoft.com/office/drawing/2014/main" val="3768836028"/>
                    </a:ext>
                  </a:extLst>
                </a:gridCol>
                <a:gridCol w="2217342">
                  <a:extLst>
                    <a:ext uri="{9D8B030D-6E8A-4147-A177-3AD203B41FA5}">
                      <a16:colId xmlns:a16="http://schemas.microsoft.com/office/drawing/2014/main" val="4112601043"/>
                    </a:ext>
                  </a:extLst>
                </a:gridCol>
                <a:gridCol w="2132799">
                  <a:extLst>
                    <a:ext uri="{9D8B030D-6E8A-4147-A177-3AD203B41FA5}">
                      <a16:colId xmlns:a16="http://schemas.microsoft.com/office/drawing/2014/main" val="1857052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of Coffee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 Demanded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 Supplied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82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949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738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05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938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25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53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696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552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76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6869F-F75D-0F1B-F745-1920852CC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F5DDDE-56E0-248C-1DBB-B728CA24C0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D2F39-2B88-E3DF-8560-7FF9604F3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 us examine the market out-of-balance to see what happens when we are </a:t>
            </a:r>
            <a:r>
              <a:rPr lang="en-US" altLang="zh-TW" sz="2400" i="1" dirty="0"/>
              <a:t>not</a:t>
            </a:r>
            <a:r>
              <a:rPr lang="en-US" altLang="zh-TW" sz="2400" dirty="0"/>
              <a:t> at the equilibrium.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the price was set at $8 per cup, which is well above the equilibrium price of $5.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Buyers want to purchase 20 cups according to the market demand curve.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Sellers want to sell 80 cups according to the market supply curve.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 is a 60-cup surplus of coffee in the market.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Facing a surplus, sellers would try to lower their prices to increase sales.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A3DE93-ACA9-D5C6-6C4A-5D819A29E29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3060D-1301-A7CB-2E4D-F76C7962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Market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D8C6BB-F197-9944-08FA-07192D4CC86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4CB75-7A02-3256-03CA-F8C0E212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438A5-8FF6-D879-F252-2DDC4888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 descr="A graph of coffee and coffee&#10;&#10;AI-generated content may be incorrect.">
            <a:extLst>
              <a:ext uri="{FF2B5EF4-FFF2-40B4-BE49-F238E27FC236}">
                <a16:creationId xmlns:a16="http://schemas.microsoft.com/office/drawing/2014/main" id="{2D163CD3-07F2-8D48-969A-F7A932F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4" name="Picture 13" descr="A graph of coffee and coffee&#10;&#10;AI-generated content may be incorrect.">
            <a:extLst>
              <a:ext uri="{FF2B5EF4-FFF2-40B4-BE49-F238E27FC236}">
                <a16:creationId xmlns:a16="http://schemas.microsoft.com/office/drawing/2014/main" id="{16FBA0A0-30FD-B29A-7F8F-DCD8D4AD1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7" name="Picture 16" descr="A graph of coffee prices&#10;&#10;AI-generated content may be incorrect.">
            <a:extLst>
              <a:ext uri="{FF2B5EF4-FFF2-40B4-BE49-F238E27FC236}">
                <a16:creationId xmlns:a16="http://schemas.microsoft.com/office/drawing/2014/main" id="{502485D0-5601-0D92-7360-84F38B1D7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19" name="Picture 18" descr="A graph of a price and a line&#10;&#10;AI-generated content may be incorrect.">
            <a:extLst>
              <a:ext uri="{FF2B5EF4-FFF2-40B4-BE49-F238E27FC236}">
                <a16:creationId xmlns:a16="http://schemas.microsoft.com/office/drawing/2014/main" id="{47098B04-F4F4-595B-D706-DED203BC25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1BFF8-5240-940F-FE55-4C7BEC13E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41DB393-BF83-F242-7EF8-6A797B323A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F95F-7197-7469-E163-C41381F92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the sellers collectively lower the price of a cup of coffee to $7.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Buyers want to purchase 30 cups of coffee.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Sellers want to sell 70 cups of coffee.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 is a 50-cup surplus in the market.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Sellers reduce the price further…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can expect this process of price adjustments to repeat until there is no longer any surplus in the market.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So, the market eventually reaches its equilibrium.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4728C-C8E2-FBB6-1DA0-F53F8693D1B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9828D-70F9-8DA9-B722-840FE01F1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Market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D3AD3-3817-B231-5B75-A1289844EB8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ABCBA-5D9C-0A1A-F4C8-1F692A97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D5ADA-D284-3DC0-D96E-8AFC9844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6" name="Picture 15" descr="A graph of a price and a line&#10;&#10;AI-generated content may be incorrect.">
            <a:extLst>
              <a:ext uri="{FF2B5EF4-FFF2-40B4-BE49-F238E27FC236}">
                <a16:creationId xmlns:a16="http://schemas.microsoft.com/office/drawing/2014/main" id="{8E4A4A34-7B65-9FC3-50AD-C941DC8A8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pic>
        <p:nvPicPr>
          <p:cNvPr id="20" name="Picture 19" descr="A graph of a price and adjustment&#10;&#10;AI-generated content may be incorrect.">
            <a:extLst>
              <a:ext uri="{FF2B5EF4-FFF2-40B4-BE49-F238E27FC236}">
                <a16:creationId xmlns:a16="http://schemas.microsoft.com/office/drawing/2014/main" id="{988F5E35-B558-75A2-A6E6-769856DE9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8A1E6-FD6C-C99E-07DB-DB2B854E5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355D8B4-A7F8-5854-C41B-E51E93DB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A425-D74D-FFE9-DD3C-776D379A4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similar adjustment occurs when the price is set lower than the equilibrium price. Suppose a cup of coffee costs $2.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Buyers want to purchase 80 cups of coffee.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Sellers want to sell 20 cups of coffee.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 is a 60-cup shortage of coffee in the market.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Facing a shortage in the market, sellers can raise the price.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Causing quantity demanded to fall, while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Causing quantity supplied to increase, which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Reduces the shortage in the market.</a:t>
            </a:r>
          </a:p>
          <a:p>
            <a:pPr lvl="4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Adjustments lead to the equilibrium!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78E6DF-2D0E-7784-C478-3C4366F703D1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AE359-B542-5FD9-209B-B0D9E311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Market Equilibrium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2FD1CD-34C4-EBAF-C4A9-CDBCF235CC4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99803-B636-F165-5142-3BA6DEED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F1C66-2A98-BCF4-EAE3-704E797D9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5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1CED-CCD6-6A43-B685-04C362561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C6DAF6-D88F-7566-CC66-1F32B938DA8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3FC29-8A3D-0C43-66D8-074765BA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Laws of Supply and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61CC92-654A-45F0-2E77-D7B4D883310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AD9A4-241E-C4C0-6AE5-5F82159B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8E098-7DC4-F676-6165-991505BC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1DFA8-37BD-0C54-5F6B-1B9CE3B31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The Law of Supply and Demand</a:t>
            </a:r>
            <a:r>
              <a:rPr lang="en-US" altLang="zh-TW" sz="2400" dirty="0"/>
              <a:t> tells us that the price of any good adjusts to bring the quantity supplied and quantity demanded of that good into balance.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Regardless of where the price starts, the activities of buyers and sellers push the market price toward equilibrium.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Once the market reaches equilibrium, there is no further upward or downward pressure on the price.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Changes to supply and/or demand can change the equilibrium itself.</a:t>
            </a:r>
          </a:p>
        </p:txBody>
      </p:sp>
    </p:spTree>
    <p:extLst>
      <p:ext uri="{BB962C8B-B14F-4D97-AF65-F5344CB8AC3E}">
        <p14:creationId xmlns:p14="http://schemas.microsoft.com/office/powerpoint/2010/main" val="1734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2303F-8DFC-5E1C-F593-314DF5865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31DB01-50A3-1A51-450D-EF9F3E11D17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0166D-EAB3-3AFC-08E1-AC2E049B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How Prices Allocate Resources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1BD92-124E-EB32-1A84-BC7904750D5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E51AC-FA02-C7AF-AD87-39E677A6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15B0B-73E5-CB5D-6723-7DEC3559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5627-528A-8D2A-DDA7-6BC6573EC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40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market economies, prices adjust to balance supply and demand.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These equilibrium prices are the signals that guide economic decisions and thereby allocate scarce resources.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8F55FE-BF00-786E-6BD2-BCF0E5E2B349}"/>
              </a:ext>
            </a:extLst>
          </p:cNvPr>
          <p:cNvSpPr/>
          <p:nvPr/>
        </p:nvSpPr>
        <p:spPr>
          <a:xfrm>
            <a:off x="457200" y="1225296"/>
            <a:ext cx="11189854" cy="1088136"/>
          </a:xfrm>
          <a:prstGeom prst="roundRect">
            <a:avLst/>
          </a:prstGeom>
          <a:solidFill>
            <a:srgbClr val="7712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  <a:ea typeface="+mj-ea"/>
                <a:cs typeface="+mj-cs"/>
              </a:rPr>
              <a:t>Principle #6: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Garamond"/>
                <a:ea typeface="+mj-ea"/>
                <a:cs typeface="+mj-cs"/>
              </a:rPr>
              <a:t>“Markets are usually a good way to organize economic activity.”</a:t>
            </a:r>
          </a:p>
        </p:txBody>
      </p:sp>
    </p:spTree>
    <p:extLst>
      <p:ext uri="{BB962C8B-B14F-4D97-AF65-F5344CB8AC3E}">
        <p14:creationId xmlns:p14="http://schemas.microsoft.com/office/powerpoint/2010/main" val="23965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1D9CD-47C9-123C-F075-E039112D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33C597-E174-BAEC-88E4-31DD9D979FB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95DE2-3BA8-EDE4-529A-3D529B04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Analyzing Supply and Demand Together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2F574-F115-AD6E-B504-E0CE9F10079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27415-6980-F17D-D496-E30A78A1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F5E8F-2A10-95FC-2E05-58E99FEB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F4CB-1719-A264-BA35-D3036E0A2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These three steps can be a useful tool in analyzing changes in equilibrium.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marL="457200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Decide whether the event shifts the supply curve, demand curve, or, in come cases, both supply and demand curves.</a:t>
            </a:r>
          </a:p>
          <a:p>
            <a:pPr marL="1714500" lvl="3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marL="457200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Decide whether the curve(s) shifts to the right or to the left.</a:t>
            </a:r>
          </a:p>
          <a:p>
            <a:pPr marL="1714500" lvl="3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marL="457200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Use the supply-and-demand diagram to compare the initial and new equilibrium, and its effects on equilibrium price and quantity.</a:t>
            </a:r>
          </a:p>
        </p:txBody>
      </p:sp>
    </p:spTree>
    <p:extLst>
      <p:ext uri="{BB962C8B-B14F-4D97-AF65-F5344CB8AC3E}">
        <p14:creationId xmlns:p14="http://schemas.microsoft.com/office/powerpoint/2010/main" val="26996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79A1F-9EF6-7B98-9763-BFFD77004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499A41D-8F93-6FAB-3CDF-2975336BBD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5A3A2-2765-46AF-776A-D3D07075B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the price of Coffee (beans) imports from Brazil fell.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Does this impact demand?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Does this impact supply?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Sellers will see their production cost fall, and they would want to sell more coffee at any given price.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supply curve shifts to the right.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At the old equilibrium price of $5, there will be a surplus of coffee in the market.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Price falls, and quantity of coffee traded rises.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A83E71-72F7-E6A7-47C9-171CB106A0B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F439C-A98D-6F50-1A34-C0A1960C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Market Equilibrium: Shifts in the Market #1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5025A-AEE3-40B1-AB8D-E6011370F8E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80E54-AF38-5100-8171-79B94E1F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436D6-B239-A21F-F002-C055934C1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49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graph of coffee and coffee&#10;&#10;AI-generated content may be incorrect.">
            <a:extLst>
              <a:ext uri="{FF2B5EF4-FFF2-40B4-BE49-F238E27FC236}">
                <a16:creationId xmlns:a16="http://schemas.microsoft.com/office/drawing/2014/main" id="{8B549E37-5648-BB99-76DB-1F1072DBB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2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21EF-92BE-CFF9-EC37-8FB90B5F8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C29464-6C87-923D-1276-DCFB2FB214EE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79ABB-6EFE-F8B8-2D56-454988FD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Markets and Competition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E695B6-D7D4-6106-DF64-10769A29EDC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9FE48-1F94-20E3-C6D4-A3C430F8C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DE5DA-9A0C-84A5-7C78-EF2A8BE8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4D791-A6D4-0A29-12B3-7E5F4595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real-world, the vast majority of the goods and services we consume are traded in markets that are not perfectly competitive.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Wheat market is considered to be almost perfectly competitive.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Economists analyze a perfectly competitive market mot because it is realistic, but because it gives us a best-case benchmark (and is the easiest to analyze).</a:t>
            </a: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8088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CA868-BB57-6710-43FA-3586738E1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D97533-876D-5526-824D-F8262729A8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A7BC-A128-21F0-45D1-D19E4621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656" y="1300900"/>
            <a:ext cx="6398398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the price of caffeinated drinks other than coffee increases.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Does this impact demand?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Does this impact supply?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Buyers would shift consumption from other drinks to coffee, as it is now relatively cheaper.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demand curve shifts to the right.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At the old equilibrium price of $5, there will be a shortage of coffee in the market.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price and quantity of coffee traded rises.</a:t>
            </a:r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FEE736-4CDA-A0CB-45EA-CED08C7CEAE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3DC77-CF43-6652-013C-89C572E03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Market Equilibrium: Shifts in the Market #2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C0534-D3A8-411E-EC27-7B1EA338754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C24E5-6B66-07D3-75D3-D148BD08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E0353-313E-7339-B39D-CE05B25F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" name="Picture 9" descr="A graph of coffee prices&#10;&#10;AI-generated content may be incorrect.">
            <a:extLst>
              <a:ext uri="{FF2B5EF4-FFF2-40B4-BE49-F238E27FC236}">
                <a16:creationId xmlns:a16="http://schemas.microsoft.com/office/drawing/2014/main" id="{9DECB0D6-5348-28E7-AC2B-862D4EA96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71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4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13D95C-9BBD-D9F6-944D-3E2AE0375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E81C09-1856-0F2D-4810-54D24D8C3068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Recap of Chapter 4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449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B1EA1-DA14-D000-FC54-D8F8EE17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58C6F-7BA1-05ED-8DF8-4523E6B1E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Economists use the model of supply and demand to analyze competitive markets: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Many buyers and sellers, all are price takers.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demand curve shows how the quantity demanded depends on its price.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Law of Demand: As a good’s price falls, the quantity demanded rises, so the demand curve slopes downward.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Changes to the Non-price Determinants of Demand (income, price of related goods, 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) can shift the demand curve.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supply curve shows how the quantity supplied depends on its price.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Law of Supply: As a good’s price rises, the quantity supplied rises, so the supply curve slopes upward.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Changes to the Non-price Determinants of Supply (technology, input price, </a:t>
            </a:r>
            <a:r>
              <a:rPr lang="en-US" altLang="zh-TW" sz="2000" dirty="0" err="1"/>
              <a:t>etc</a:t>
            </a:r>
            <a:r>
              <a:rPr lang="en-US" altLang="zh-TW" sz="2000" dirty="0"/>
              <a:t>) can shift the supply curve.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6526F-3EED-30AE-3336-3E8E7EC69144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2E74D-8CD5-AA06-22BE-DEEC5D66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B08589-8825-385C-9554-8FA5C61E983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EBCFD-35E9-A0DC-7855-9CCC1A80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89517-0CD9-30E5-447E-5A723A66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5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5E1B3-DE69-C517-D75D-93A6C9568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765DC-6BC1-706C-71F2-E10D41854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intersection of supply and demand curves represent the market equilibrium.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behavior of buyers and sellers naturally drive markets towards equilibrium.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analyze how any event influences the equilibrium price and quantity in a market:</a:t>
            </a:r>
          </a:p>
          <a:p>
            <a:pPr marL="914400" lvl="1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Decide if the event shifts the supply curve or the demand curve (or both). </a:t>
            </a:r>
          </a:p>
          <a:p>
            <a:pPr marL="914400" lvl="1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Decide in which direction the curve(s) shifts.</a:t>
            </a:r>
          </a:p>
          <a:p>
            <a:pPr marL="914400" lvl="1" indent="-457200">
              <a:buFont typeface="+mj-lt"/>
              <a:buAutoNum type="arabicPeriod"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Compare the new equilibrium with the initial one</a:t>
            </a:r>
          </a:p>
          <a:p>
            <a:pPr marL="1771650" lvl="3" indent="-457200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marL="514350" indent="-457200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market economies, prices are the signals that allocate scarce resources. </a:t>
            </a:r>
          </a:p>
          <a:p>
            <a:pPr marL="914400" lvl="1" indent="-457200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price ensures that supply and demand are in balance</a:t>
            </a:r>
          </a:p>
          <a:p>
            <a:pPr marL="914400" lvl="1" indent="-457200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equilibrium price determines how much buyers choose to consume and how much sellers choose to produce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34945E-4EC2-E0D5-81D1-778FB378592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831D7-CB91-E10E-8C0D-A1E3D3ED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CE9C8B-9E3D-1E0A-D304-EBB525775224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C62E0-8D9D-6B0D-C923-F3A0B527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98353-BC48-A03D-579B-FF051699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66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7010AB-FF51-C252-104A-D2DE5EC58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80D7C-A96D-48E3-05D0-FE93FDF0922B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Demand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8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ADC15-F8F9-66F7-7EC4-CE2E1B12F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BA34B0-166C-82CF-85C0-0DB362E418F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38A4F1-DED5-4E1D-30AB-EAFED741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01C89-A2B0-DC5A-D962-3E60892EB7A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E219C-7047-94C9-5699-75F38EC4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F6DF2-3803-C28B-8BAD-2F1CB522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91FC61-3738-41C7-649D-0B26811090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b="1" dirty="0"/>
                  <a:t>Quantity Demanded</a:t>
                </a:r>
                <a:r>
                  <a:rPr lang="en-US" altLang="zh-TW" sz="2400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sz="2400" dirty="0"/>
                  <a:t>) refers to the amount that buyers are willing and able to purchase.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</a:t>
                </a:r>
                <a:r>
                  <a:rPr lang="en-US" altLang="zh-TW" sz="2400" b="1" dirty="0"/>
                  <a:t>Law of Demand</a:t>
                </a:r>
                <a:r>
                  <a:rPr lang="en-US" altLang="zh-TW" sz="2400" dirty="0"/>
                  <a:t> tells us that: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Other things equal (“ceteris paribus”)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quantity demanded of a good falls when price of the good rises.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The quantity demanded of a good rises when the price of the good falls.</a:t>
                </a:r>
                <a:endParaRPr lang="en-US" altLang="zh-TW" sz="2400" dirty="0"/>
              </a:p>
              <a:p>
                <a:pPr lvl="4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Note that the term “Law” is being used a bit loosely; 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Does water always boil at 100C at sea level?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Does the quantity demanded of a good always fall without fail when the price of a good rise?</a:t>
                </a:r>
                <a:endParaRPr lang="en-US" altLang="zh-TW" sz="1600" dirty="0"/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91FC61-3738-41C7-649D-0B26811090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00900"/>
                <a:ext cx="11189855" cy="5081046"/>
              </a:xfrm>
              <a:blipFill>
                <a:blip r:embed="rId2"/>
                <a:stretch>
                  <a:fillRect l="-708" t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9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17422-56C0-F167-C2D3-2B5505A10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F3D06-2AD2-05D6-9E85-8715CFAC1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048" y="1300900"/>
            <a:ext cx="7834006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 Veblen Good is a type of luxury good for which the quantity demanded increases as the price increases.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First formally identified by Thorstein Veblen in his 1899 publication, “The Theory of the Leisure Class.”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“Conspicuous consumption of valuable goods is a means of reputability to the gentleman of leisure.”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Luxury watches, designer handbags, tailor-made suits are often sought after </a:t>
            </a:r>
            <a:r>
              <a:rPr lang="en-US" altLang="zh-TW" sz="2400" i="1" dirty="0"/>
              <a:t>because</a:t>
            </a:r>
            <a:r>
              <a:rPr lang="en-US" altLang="zh-TW" sz="2400" dirty="0"/>
              <a:t> they are expensive, and signal wealth.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Veblen goods do not obey the </a:t>
            </a:r>
            <a:r>
              <a:rPr lang="en-US" altLang="zh-TW" sz="2400" i="1" dirty="0"/>
              <a:t>Law</a:t>
            </a:r>
            <a:r>
              <a:rPr lang="en-US" altLang="zh-TW" sz="2400" dirty="0"/>
              <a:t> of Demand.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AD1466-6C5F-78AF-4228-445B8B514A3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00AC2A-A4BD-5DA6-E18D-918C2CFF3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Demand: A Quick Detour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B064CE-BA30-9B0E-2D36-0EDB5065B14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B8539-3D99-5814-D594-98769589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3AE95-A02C-5ACB-296E-DCB3B5C8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BD71E220-BF90-3E38-9885-73B7A6DA4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71" y="1300900"/>
            <a:ext cx="302437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0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48F6B-D9A9-06AA-02A8-39AABE89E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8D79D4-ECBB-1BEF-A1FB-A77F62DB752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EB210-6A5F-B49E-E14B-0EE06B28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Demand Schedules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32F09-8B65-B5C4-031E-5DC5407CB372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6DF8B-F8D0-E7A2-F423-66BEE762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F631D-EC0E-D276-F51B-DEFF477F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A3214-CA9A-E0BD-AFA9-319C3D098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that Elizabeth, would purchase: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10 cups of coffee a day if the price was $0 per cup.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8 cups of coffee a day if the price was $1 per cup.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6 cups of coffee a day if the price was $2 per cup.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4 cups of coffee a day if the price was $3 per cup.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2 cups of coffee a day if the price was $4 per cup.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0 cups of coffee a day if the price was $5 per cup.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long blurb can be expressed as a </a:t>
            </a:r>
            <a:r>
              <a:rPr lang="en-US" altLang="zh-TW" sz="2400" b="1" dirty="0"/>
              <a:t>Demand Schedule</a:t>
            </a:r>
            <a:r>
              <a:rPr lang="en-US" altLang="zh-TW" sz="2400" dirty="0"/>
              <a:t>, a table that shows the relation-ship between the price of the good, and the quantity demanded.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According to this demand schedule, does the Elizabeth’s preferences obey the law of demand?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600" dirty="0"/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EDFA467-BBEB-B4C6-0C5F-DFF378FED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30273"/>
              </p:ext>
            </p:extLst>
          </p:nvPr>
        </p:nvGraphicFramePr>
        <p:xfrm>
          <a:off x="7259342" y="1425309"/>
          <a:ext cx="43877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856">
                  <a:extLst>
                    <a:ext uri="{9D8B030D-6E8A-4147-A177-3AD203B41FA5}">
                      <a16:colId xmlns:a16="http://schemas.microsoft.com/office/drawing/2014/main" val="1245422726"/>
                    </a:ext>
                  </a:extLst>
                </a:gridCol>
                <a:gridCol w="2193856">
                  <a:extLst>
                    <a:ext uri="{9D8B030D-6E8A-4147-A177-3AD203B41FA5}">
                      <a16:colId xmlns:a16="http://schemas.microsoft.com/office/drawing/2014/main" val="2164382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of Coffee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 Demanded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414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8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1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1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68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54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06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C90C2B7-017A-7FDA-EABE-0178AB85A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279905"/>
              </p:ext>
            </p:extLst>
          </p:nvPr>
        </p:nvGraphicFramePr>
        <p:xfrm>
          <a:off x="7259342" y="1425309"/>
          <a:ext cx="43877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856">
                  <a:extLst>
                    <a:ext uri="{9D8B030D-6E8A-4147-A177-3AD203B41FA5}">
                      <a16:colId xmlns:a16="http://schemas.microsoft.com/office/drawing/2014/main" val="1245422726"/>
                    </a:ext>
                  </a:extLst>
                </a:gridCol>
                <a:gridCol w="2193856">
                  <a:extLst>
                    <a:ext uri="{9D8B030D-6E8A-4147-A177-3AD203B41FA5}">
                      <a16:colId xmlns:a16="http://schemas.microsoft.com/office/drawing/2014/main" val="2164382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Price of Coffee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Quantity Demanded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414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8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21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1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68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54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0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6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54c719b-873a-48b7-a99e-3aeb719d2b7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31b4336-73ae-4058-82ef-4d34b055c5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5db5596b-e966-49b9-a2dc-9afd8e120b0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ee9d012-1aeb-4e55-92f9-50326b8ea1b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6587</TotalTime>
  <Words>5125</Words>
  <Application>Microsoft Office PowerPoint</Application>
  <PresentationFormat>Custom</PresentationFormat>
  <Paragraphs>817</Paragraphs>
  <Slides>53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PowerPoint Presentation</vt:lpstr>
      <vt:lpstr>  Markets and Competition</vt:lpstr>
      <vt:lpstr>  Markets and Competition</vt:lpstr>
      <vt:lpstr>  Markets and Competition</vt:lpstr>
      <vt:lpstr>PowerPoint Presentation</vt:lpstr>
      <vt:lpstr>  Demand</vt:lpstr>
      <vt:lpstr>  Demand: A Quick Detour</vt:lpstr>
      <vt:lpstr>  Demand Schedules</vt:lpstr>
      <vt:lpstr>  Demand Curves</vt:lpstr>
      <vt:lpstr>  Demand Curves</vt:lpstr>
      <vt:lpstr>  Individual and Market Demand</vt:lpstr>
      <vt:lpstr>  Individual and Market Demand</vt:lpstr>
      <vt:lpstr>  Movements Along the Demand Curve</vt:lpstr>
      <vt:lpstr>  Shifts in the Demand Curve</vt:lpstr>
      <vt:lpstr>  Demand Shifters: More Consumers</vt:lpstr>
      <vt:lpstr>  Demand Shifters: More Consumers</vt:lpstr>
      <vt:lpstr>Poll Everywhere multiple choice poll instructions screen
Activity Title: Suppose Elizabeth's income increases greatly. What would you expect to happen to her consumption of coffee, given that the price of coffee did not change?
Slide 18</vt:lpstr>
      <vt:lpstr>Poll Everywhere multiple choice poll chart screen
Activity Title: Suppose Elizabeth's income increases greatly. What would you expect to happen to her consumption of coffee, given that the price of coffee did not change?
Slide 20</vt:lpstr>
      <vt:lpstr>  Solutions to In-class Poll #1</vt:lpstr>
      <vt:lpstr>  Demand Shifters: Changes in Income</vt:lpstr>
      <vt:lpstr>  Demand Shifters: Price of Related Goods</vt:lpstr>
      <vt:lpstr>  Demand Shifters: Tastes and Expectations</vt:lpstr>
      <vt:lpstr>  Influences on Demand</vt:lpstr>
      <vt:lpstr>PowerPoint Presentation</vt:lpstr>
      <vt:lpstr>  Supply</vt:lpstr>
      <vt:lpstr>  Individual Supply Schedules and Supply Curves</vt:lpstr>
      <vt:lpstr>  Individual and Market Supply</vt:lpstr>
      <vt:lpstr>  Individual Supply Schedules and Supply Curves</vt:lpstr>
      <vt:lpstr>  Movements Along the Supply Curve</vt:lpstr>
      <vt:lpstr>  Shifts in the Supply Curve</vt:lpstr>
      <vt:lpstr>  Supply Shifters: Input Prices</vt:lpstr>
      <vt:lpstr>  Supply Shifters: Input Prices</vt:lpstr>
      <vt:lpstr>  Supply Shifters: Changes in Technology</vt:lpstr>
      <vt:lpstr>  Supply Shifters: Number of Sellers and Expectations</vt:lpstr>
      <vt:lpstr>  Influences on Supply</vt:lpstr>
      <vt:lpstr>Poll Everywhere multiple choice poll instructions screen
Activity Title: What happens to supply of bread if the production of Wheat is disrupted due to a drought?
Slide 37</vt:lpstr>
      <vt:lpstr>Poll Everywhere multiple choice poll chart screen
Activity Title: What happens to supply of bread if the production of Wheat is disrupted due to a drought?
Slide 39</vt:lpstr>
      <vt:lpstr>  Solution to In-class Poll #2</vt:lpstr>
      <vt:lpstr>PowerPoint Presentation</vt:lpstr>
      <vt:lpstr>  The Market Equilibrium</vt:lpstr>
      <vt:lpstr>  The Market Equilibrium</vt:lpstr>
      <vt:lpstr>  The Market Equilibrium</vt:lpstr>
      <vt:lpstr>  The Market Equilibrium</vt:lpstr>
      <vt:lpstr>  The Market Equilibrium</vt:lpstr>
      <vt:lpstr>  The Laws of Supply and Demand</vt:lpstr>
      <vt:lpstr>  How Prices Allocate Resources</vt:lpstr>
      <vt:lpstr>  Analyzing Supply and Demand Together</vt:lpstr>
      <vt:lpstr>  The Market Equilibrium: Shifts in the Market #1</vt:lpstr>
      <vt:lpstr>  The Market Equilibrium: Shifts in the Market #2</vt:lpstr>
      <vt:lpstr>PowerPoint Presentation</vt:lpstr>
      <vt:lpstr>  Recap</vt:lpstr>
      <vt:lpstr>  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126</cp:revision>
  <dcterms:created xsi:type="dcterms:W3CDTF">2013-01-27T09:14:16Z</dcterms:created>
  <dcterms:modified xsi:type="dcterms:W3CDTF">2025-09-19T16:43:32Z</dcterms:modified>
  <cp:category/>
</cp:coreProperties>
</file>