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321" r:id="rId3"/>
    <p:sldId id="458" r:id="rId4"/>
    <p:sldId id="345" r:id="rId5"/>
    <p:sldId id="459" r:id="rId6"/>
    <p:sldId id="419" r:id="rId7"/>
    <p:sldId id="421" r:id="rId8"/>
    <p:sldId id="420" r:id="rId9"/>
    <p:sldId id="422" r:id="rId10"/>
    <p:sldId id="423" r:id="rId11"/>
    <p:sldId id="424" r:id="rId12"/>
    <p:sldId id="426" r:id="rId13"/>
    <p:sldId id="427" r:id="rId14"/>
    <p:sldId id="429" r:id="rId15"/>
    <p:sldId id="430" r:id="rId16"/>
    <p:sldId id="432" r:id="rId17"/>
    <p:sldId id="434" r:id="rId18"/>
    <p:sldId id="435" r:id="rId19"/>
    <p:sldId id="436" r:id="rId20"/>
    <p:sldId id="437" r:id="rId21"/>
    <p:sldId id="438" r:id="rId22"/>
    <p:sldId id="439" r:id="rId23"/>
    <p:sldId id="440" r:id="rId24"/>
    <p:sldId id="460" r:id="rId25"/>
    <p:sldId id="441" r:id="rId26"/>
    <p:sldId id="442" r:id="rId27"/>
    <p:sldId id="444" r:id="rId28"/>
    <p:sldId id="446" r:id="rId29"/>
    <p:sldId id="443" r:id="rId30"/>
    <p:sldId id="447" r:id="rId31"/>
    <p:sldId id="448" r:id="rId32"/>
    <p:sldId id="449" r:id="rId33"/>
    <p:sldId id="457" r:id="rId34"/>
    <p:sldId id="451" r:id="rId35"/>
    <p:sldId id="452" r:id="rId36"/>
    <p:sldId id="453" r:id="rId37"/>
    <p:sldId id="454" r:id="rId38"/>
    <p:sldId id="455" r:id="rId39"/>
    <p:sldId id="456" r:id="rId40"/>
    <p:sldId id="461" r:id="rId41"/>
    <p:sldId id="417" r:id="rId42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122C"/>
    <a:srgbClr val="FDB913"/>
    <a:srgbClr val="B89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4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78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59EC7-19C7-4638-A61A-0E2B59861576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7AAC7-CF25-414B-93E7-2A61E431E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CC270-F3E1-B644-69EE-08D402C27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464A89-0963-9550-34D2-8F70B47E04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A52664-D851-F16E-1140-BB77A6575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4A783-BC56-D677-AF3B-54311EEE4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23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How many Airplanes can be produced if Brazil's workers ONLY work on Airplanes?
https://www.polleverywhere.com/multiple_choice_polls/hOsCpFzNaUiLOVQsHExVO?display_state=instructions&amp;activity_state=opened&amp;state=opened&amp;flow=Engagement&amp;onscreen=persist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CC72BA-2276-8A31-CED3-CCD0F7EC22BC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7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How many Airplanes can be produced if Brazil's workers ONLY work on Airplanes?
https://www.polleverywhere.com/multiple_choice_polls/hOsCpFzNaUiLOVQsHExVO?display_state=chart&amp;activity_state=closed&amp;state=closed&amp;flow=Engagement&amp;onscreen=persist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771D54-768C-C3BC-ECD6-E33CB77BDCD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69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How many tons of Coffee can be produced if Brazil's workers ONLY work on Coffee?
https://www.polleverywhere.com/multiple_choice_polls/81fi1SBP5ZfMEZDVAwHqB?display_state=instructions&amp;activity_state=opened&amp;state=opened&amp;flow=Engagement&amp;onscreen=persist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499AA7-0693-A023-597B-0DB57B75E7A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30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How many tons of Coffee can be produced if Brazil's workers ONLY work on Coffee?
https://www.polleverywhere.com/multiple_choice_polls/81fi1SBP5ZfMEZDVAwHqB?display_state=chart&amp;activity_state=closed&amp;state=closed&amp;flow=Engagement&amp;onscreen=persist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A5D06F-4857-3679-34D3-5F5C2FDE01FE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48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01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8CEB5-FEFF-EA67-8B96-1B7FA08AD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B30839-6CBA-6708-0C8F-2E179924A6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F7F77A-C2E7-96C5-0DBF-EAFB9ABA9D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343D2-A809-D528-FD66-7DBC84254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97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The US produces one airplane using 500 labor, and one ton of coffee using 10 labor.What is the opportunity cost of airplanes for the US?
https://www.polleverywhere.com/multiple_choice_polls/Ek2n6qfpNvLPacHLfUtri?display_state=instructions&amp;activity_state=opened&amp;state=opened&amp;flow=Engagement&amp;onscreen=persist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6BD2F8-00B5-02EB-B844-E9C73B5FE48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23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The US produces one airplane using 500 labor, and one ton of coffee using 10 labor.What is the opportunity cost of airplanes for the US?
https://www.polleverywhere.com/multiple_choice_polls/Ek2n6qfpNvLPacHLfUtri?display_state=chart&amp;activity_state=closed&amp;state=closed&amp;flow=Engagement&amp;onscreen=persist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C5D9A0-124A-7A29-2F80-6E73BA6C7C4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38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Uv6UQciRbI?feature=oembed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50659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/>
              <a:t>P</a:t>
            </a:r>
            <a:r>
              <a:rPr lang="en-US" sz="4000" dirty="0"/>
              <a:t>RINCIPLES OF </a:t>
            </a:r>
            <a:r>
              <a:rPr lang="en-US" sz="4800" dirty="0"/>
              <a:t>G</a:t>
            </a:r>
            <a:r>
              <a:rPr lang="en-US" sz="4000" dirty="0"/>
              <a:t>LOBAL </a:t>
            </a:r>
            <a:r>
              <a:rPr lang="en-US" sz="4800" dirty="0"/>
              <a:t>E</a:t>
            </a:r>
            <a:r>
              <a:rPr lang="en-US" sz="4000" dirty="0"/>
              <a:t>CONOMICS</a:t>
            </a:r>
            <a:endParaRPr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3657600"/>
            <a:ext cx="12188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FFFFFF"/>
                </a:solidFill>
                <a:latin typeface="Garamond"/>
              </a:defRPr>
            </a:pPr>
            <a:r>
              <a:rPr lang="en-US" dirty="0"/>
              <a:t>Chapter 3: Interdependence and the Gains from Trade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D13FD-0CB2-19A8-5C90-879F3718E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E3416-BFF2-F778-D800-2DAFD6BD0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Let’s now consider the production of Brazil.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Brazil has 30,000 units of Labor available.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Brazil uses 625 units of labor to produce 1 Airplane.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Brazil uses 25 units of Labor to produce 1 ton of Coffee.</a:t>
            </a:r>
          </a:p>
          <a:p>
            <a:pPr marL="0" indent="0">
              <a:spcBef>
                <a:spcPts val="576"/>
              </a:spcBef>
              <a:buNone/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8D5867-8C73-571A-7817-5CB96ACDDD4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EBEA41-6D15-1699-FE14-3B3E556A0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 Simple Model of Trade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021559-E916-79ED-CE8F-B830453B0A4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3D933-573C-5BCC-F4DD-D7B6DFC83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D7F0A-1EFD-B645-719B-13990E79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65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6D14A-5C45-264D-9648-CD0C2C8D6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instructions screen
Activity Title: How many Airplanes can be produced if Brazil's workers ONLY work on Airplanes?
Slide 10</a:t>
            </a:r>
          </a:p>
        </p:txBody>
      </p:sp>
      <p:pic>
        <p:nvPicPr>
          <p:cNvPr id="4" name="Picture 3" descr="Poll Everywhere multiple choice poll instructions screen&#10;Activity Title: How many Airplanes can be produced if Brazil's workers ONLY work on Airplanes?">
            <a:extLst>
              <a:ext uri="{FF2B5EF4-FFF2-40B4-BE49-F238E27FC236}">
                <a16:creationId xmlns:a16="http://schemas.microsoft.com/office/drawing/2014/main" id="{A22BA052-F435-1403-C6CB-486A206A20C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0782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43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0A697-DEA4-E492-BF18-F4B6D6AD7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chart screen
Activity Title: How many Airplanes can be produced if Brazil's workers ONLY work on Airplanes?
Slide 12</a:t>
            </a:r>
          </a:p>
        </p:txBody>
      </p:sp>
      <p:pic>
        <p:nvPicPr>
          <p:cNvPr id="4" name="Picture 3" descr="Poll Everywhere multiple choice poll chart screen&#10;Activity Title: How many Airplanes can be produced if Brazil's workers ONLY work on Airplanes?">
            <a:extLst>
              <a:ext uri="{FF2B5EF4-FFF2-40B4-BE49-F238E27FC236}">
                <a16:creationId xmlns:a16="http://schemas.microsoft.com/office/drawing/2014/main" id="{B2AFD835-1F53-2869-E90E-5D7F4418D4A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0782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33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E2B74-38A7-6C64-FFEA-D876D07F3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instructions screen
Activity Title: How many tons of Coffee can be produced if Brazil's workers ONLY work on Coffee?
Slide 12</a:t>
            </a:r>
          </a:p>
        </p:txBody>
      </p:sp>
      <p:pic>
        <p:nvPicPr>
          <p:cNvPr id="4" name="Picture 3" descr="Poll Everywhere multiple choice poll instructions screen&#10;Activity Title: How many tons of Coffee can be produced if Brazil's workers ONLY work on Coffee?">
            <a:extLst>
              <a:ext uri="{FF2B5EF4-FFF2-40B4-BE49-F238E27FC236}">
                <a16:creationId xmlns:a16="http://schemas.microsoft.com/office/drawing/2014/main" id="{AA776595-061A-A799-57A8-46B0CB1C6F3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0782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89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7176D-7290-37EF-DB92-295D76635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chart screen
Activity Title: How many tons of Coffee can be produced if Brazil's workers ONLY work on Coffee?
Slide 14</a:t>
            </a:r>
          </a:p>
        </p:txBody>
      </p:sp>
      <p:pic>
        <p:nvPicPr>
          <p:cNvPr id="4" name="Picture 3" descr="Poll Everywhere multiple choice poll chart screen&#10;Activity Title: How many tons of Coffee can be produced if Brazil's workers ONLY work on Coffee?">
            <a:extLst>
              <a:ext uri="{FF2B5EF4-FFF2-40B4-BE49-F238E27FC236}">
                <a16:creationId xmlns:a16="http://schemas.microsoft.com/office/drawing/2014/main" id="{33EA5D33-8D67-86A3-C8CB-32198E1F22A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0782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01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4B5DD-6C2D-346B-FC82-D8C28B568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19E244-9CD5-8A35-39F7-F186CE40D6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Brazil:</a:t>
                </a:r>
              </a:p>
              <a:p>
                <a:pPr lvl="1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30,000 Units of Labor</a:t>
                </a:r>
              </a:p>
              <a:p>
                <a:pPr lvl="1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625 units of labor produces 1 Airplane.</a:t>
                </a:r>
                <a:endParaRPr lang="en-US" altLang="zh-TW" sz="1200" dirty="0"/>
              </a:p>
              <a:p>
                <a:pPr lvl="1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25 units of Labor produces 1 ton of Coffee.</a:t>
                </a:r>
              </a:p>
              <a:p>
                <a:pPr lvl="3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6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If all Brazilian workers work on Airplanes, they can produce:</a:t>
                </a:r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400" dirty="0"/>
              </a:p>
              <a:p>
                <a:pPr marL="0" indent="0">
                  <a:spcBef>
                    <a:spcPts val="576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30,000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625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=48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𝐴𝑖𝑟𝑝𝑙𝑎𝑛𝑒𝑠</m:t>
                      </m:r>
                    </m:oMath>
                  </m:oMathPara>
                </a14:m>
                <a:endParaRPr lang="en-US" altLang="zh-TW" sz="2400" dirty="0"/>
              </a:p>
              <a:p>
                <a:pPr marL="0" indent="0">
                  <a:spcBef>
                    <a:spcPts val="576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If all Brazilian workers work on Coffee, they can produce:</a:t>
                </a:r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400" dirty="0"/>
              </a:p>
              <a:p>
                <a:pPr marL="0" indent="0">
                  <a:spcBef>
                    <a:spcPts val="576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30,000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1,200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𝑡𝑜𝑛𝑠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𝐶𝑜𝑓𝑓𝑒𝑒</m:t>
                      </m:r>
                    </m:oMath>
                  </m:oMathPara>
                </a14:m>
                <a:endParaRPr lang="en-US" altLang="zh-TW" sz="2400" dirty="0"/>
              </a:p>
              <a:p>
                <a:pPr marL="0" indent="0">
                  <a:spcBef>
                    <a:spcPts val="576"/>
                  </a:spcBef>
                  <a:buNone/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19E244-9CD5-8A35-39F7-F186CE40D6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74E3BB7-2E56-3220-EA4E-34870B4236F7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7A3F24-7410-9722-5050-0ED848E04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Solution to In-class Poll #1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5E8916-031F-AF72-39C3-984752D9E44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D8E050-95B3-A5DB-EC31-9D38904AD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75EDC-6EAD-902E-92F7-A174AB5BD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948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2FE52-9AA7-C129-7389-0C52564EE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of airplanes and coffee&#10;&#10;AI-generated content may be incorrect.">
            <a:extLst>
              <a:ext uri="{FF2B5EF4-FFF2-40B4-BE49-F238E27FC236}">
                <a16:creationId xmlns:a16="http://schemas.microsoft.com/office/drawing/2014/main" id="{324719C9-2E98-52D9-F1AB-0610925D8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33067-2A46-5861-3477-8996535AA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300900"/>
            <a:ext cx="6398398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We can now plot Brazil’s PPF.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Notice that Brazil is less productive than the U.S. in both Airplanes and Coffee.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Recall that the U.S. can produce up to 100 Airplanes or up to 5,000 tons of Coffee.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For simplicity, suppose half of all Brazilian workers produce Airplanes and the other half produce Coffee.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this case, Brazil would produce (and consume) 24 Airplanes and 600 tons of Coffee without trade.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4F630E-CBB9-5E5D-A268-393F5A6F1EE2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18DEE7-7793-490B-6E51-E6E409E83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 Simple Model of Trade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220463-98EE-16A8-B63B-9C3D0166713A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49A03-82C3-FE17-839F-BC7560F4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8E3E54-A9CA-2B08-56E0-EBE6D47A1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8" name="Picture 17" descr="A graph of airplanes and coffee&#10;&#10;AI-generated content may be incorrect.">
            <a:extLst>
              <a:ext uri="{FF2B5EF4-FFF2-40B4-BE49-F238E27FC236}">
                <a16:creationId xmlns:a16="http://schemas.microsoft.com/office/drawing/2014/main" id="{99639E7D-4E1D-DDB6-5F6B-850D8A8DF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91814-4630-9D81-E067-570D43832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EAC5D-B640-9D0E-F0F0-964E77710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When the U.S. and Brazil are not trading, each consumes what it produces: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U.S. consumes 50 Airplanes and 2,500 tons of Coffee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Brazil consumes 24 Airplanes and 1,200 tons of Coffee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Note that the U.S. is more productive in producing both Airplanes and Coffee.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Yet, both countries can still benefit from trade.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Let’s examine what happens when the U.S. and Brazil are allowed to trade.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that case, they may end up producing different amounts of airplanes and coffee than they would under a no-trade scenario.</a:t>
            </a:r>
          </a:p>
          <a:p>
            <a:pPr marL="0" indent="0">
              <a:spcBef>
                <a:spcPts val="576"/>
              </a:spcBef>
              <a:buNone/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5502E9-5034-674E-B2BA-A6E35F5A7D09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4092D-EE59-0041-9088-143CD8877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 Simple Model of Trade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72349D-4E9F-EC81-EC62-F6BD95F6CBA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AAF2E-FDF5-1EC1-2AAA-3A2273CCD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6C4252-0216-2278-2AA3-F6C4937B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689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0ADEF-D5EB-8040-14E1-0E0D2CE2B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F94077-14EE-DA28-FCA0-4D00EE8B70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25701-12D5-9EAF-8D2E-0F1933A10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300900"/>
            <a:ext cx="6398398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Suppose the U.S. decides to produce 3,500 tons of Coffee. How many Airplanes can it produce?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Producing 3,500 tons of Coffee requires 35,000 units of Labor, leaving the U.S. with 15,000 units of Labor.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Those 15,000 units of Labor can produce 30 Airplanes.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Thus, the U.S. produces 30 Airplanes and 3,500 tons of Coffee.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Importantly, the U.S. does not have to consume this exact combination!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387E9D-B1D2-9AAA-4B36-94B3A083CD8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2DE690-BB6B-EEA0-55C1-849DC1AE0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 Simple Model of Trade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948850-542B-7F4B-B2A5-31EC2E35634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34F4F-56DC-03BF-088E-A0E974072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45DD7-11AE-E8CC-5D31-785D9AEBD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9CB4C7-45A8-A1FC-A061-3856CD2DE6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12" name="Picture 11" descr="A graph of airplanes and coffee&#10;&#10;AI-generated content may be incorrect.">
            <a:extLst>
              <a:ext uri="{FF2B5EF4-FFF2-40B4-BE49-F238E27FC236}">
                <a16:creationId xmlns:a16="http://schemas.microsoft.com/office/drawing/2014/main" id="{29EE4D70-D7E6-7FE3-A3D6-6CB78D6AB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5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266F1-1DEF-8B48-BB31-9CEE7BF89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AEF42C-55F9-047C-1651-C5C2C590A7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9074E-C49E-4125-81D3-ED003DA7D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5" y="1300900"/>
            <a:ext cx="6476619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Suppose Brazil decides to produce 48 Airplanes. How much Coffee can it produce?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Producing 48 Airplanes uses up all of Brazil’s Labor.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As a result, Brazil can produce 0 tons of Coffee.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Thus, Brazil produces 48 Airplanes and no Coffee.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As in the U.S. case, this does not mean Brazil must consume 48 Airplanes and no Coffee, since trade is now possible.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53DEAB-769D-F1FB-0531-B3C0FB0EBFD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B1B62A-1483-3496-870A-057DEBE3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 Simple Model of Trade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A35B2C-E9C8-AFB5-8355-6AD6EFC89E5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582FA6-F716-C0D8-AB22-158419B67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228A8-F35F-D591-0E78-4B430844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1" name="Picture 10" descr="A graph of airplanes and coffee&#10;&#10;AI-generated content may be incorrect.">
            <a:extLst>
              <a:ext uri="{FF2B5EF4-FFF2-40B4-BE49-F238E27FC236}">
                <a16:creationId xmlns:a16="http://schemas.microsoft.com/office/drawing/2014/main" id="{15896EE0-9936-43CD-48D7-1B008F856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42C0E6-D308-7F20-F4C9-DCEF4DD56E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8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4F076-2C7E-8475-9A16-5DFC7D286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6C1B827-41A5-349E-C5A8-25084B444C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523081" y="1165225"/>
            <a:ext cx="5070475" cy="507047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458FEA-F4EB-2199-B83F-8CCA1EC25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674" y="1190856"/>
            <a:ext cx="5458967" cy="5045352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>
                <a:solidFill>
                  <a:srgbClr val="000000"/>
                </a:solidFill>
                <a:latin typeface="Garamond"/>
              </a:rPr>
              <a:t>This is a QR code to </a:t>
            </a:r>
            <a:r>
              <a:rPr lang="en-US" sz="2400" dirty="0" err="1">
                <a:solidFill>
                  <a:srgbClr val="000000"/>
                </a:solidFill>
                <a:latin typeface="Garamond"/>
              </a:rPr>
              <a:t>PollEverywhere</a:t>
            </a:r>
            <a:r>
              <a:rPr lang="en-US" sz="2400" dirty="0">
                <a:solidFill>
                  <a:srgbClr val="000000"/>
                </a:solidFill>
                <a:latin typeface="Garamond"/>
              </a:rPr>
              <a:t>, an online polling system.</a:t>
            </a:r>
            <a:endParaRPr lang="en-US" sz="1600" dirty="0">
              <a:solidFill>
                <a:srgbClr val="000000"/>
              </a:solidFill>
              <a:latin typeface="Garamond"/>
            </a:endParaRP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>
                <a:solidFill>
                  <a:srgbClr val="000000"/>
                </a:solidFill>
                <a:latin typeface="Garamond"/>
              </a:rPr>
              <a:t>Please scan the QR code and have your device ready as there will be a few in-class exercises.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>
                <a:solidFill>
                  <a:srgbClr val="000000"/>
                </a:solidFill>
                <a:latin typeface="Garamond"/>
              </a:rPr>
              <a:t>If you do not have access to your mobile device, log in using the URL below: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800" dirty="0">
              <a:solidFill>
                <a:srgbClr val="000000"/>
              </a:solidFill>
              <a:latin typeface="Garamond"/>
            </a:endParaRP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600" dirty="0">
              <a:solidFill>
                <a:srgbClr val="000000"/>
              </a:solidFill>
              <a:latin typeface="Garamond"/>
            </a:endParaRP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>
                <a:solidFill>
                  <a:srgbClr val="000000"/>
                </a:solidFill>
                <a:latin typeface="Garamond"/>
              </a:rPr>
              <a:t>Your responses are anonymous and not be used in grading.</a:t>
            </a: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600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5C067C-F36D-04DE-D26D-87746FF9054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D8779A-FF6B-0622-B6D9-36766F1C1C3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88825" cy="923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b="1" dirty="0">
                <a:solidFill>
                  <a:schemeClr val="bg1"/>
                </a:solidFill>
                <a:latin typeface="Garamond"/>
              </a:rPr>
              <a:t>  </a:t>
            </a:r>
            <a:r>
              <a:rPr lang="en-US" sz="4000" b="1" dirty="0" err="1">
                <a:solidFill>
                  <a:schemeClr val="bg1"/>
                </a:solidFill>
                <a:latin typeface="Garamond"/>
              </a:rPr>
              <a:t>PollEverywhere</a:t>
            </a:r>
            <a:endParaRPr lang="en-US" sz="4000" b="1" dirty="0">
              <a:solidFill>
                <a:schemeClr val="bg1"/>
              </a:solidFill>
              <a:latin typeface="Garamond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19FE8D-AFEF-BF0F-3553-9629AD3775C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C903066-1EF1-FE4F-782B-5B86E95E7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F1122B6-D8A5-1BC4-CFBA-5D58FC51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2B97891-9EB5-A539-4A0B-5421005AAE3D}"/>
              </a:ext>
            </a:extLst>
          </p:cNvPr>
          <p:cNvSpPr/>
          <p:nvPr/>
        </p:nvSpPr>
        <p:spPr>
          <a:xfrm>
            <a:off x="7325011" y="3685794"/>
            <a:ext cx="3809714" cy="374904"/>
          </a:xfrm>
          <a:prstGeom prst="roundRect">
            <a:avLst/>
          </a:prstGeom>
          <a:solidFill>
            <a:srgbClr val="7712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aramond" panose="02020404030301010803" pitchFamily="18" charset="0"/>
              </a:rPr>
              <a:t>https://pollev.com/brianpark046</a:t>
            </a:r>
          </a:p>
        </p:txBody>
      </p:sp>
    </p:spTree>
    <p:extLst>
      <p:ext uri="{BB962C8B-B14F-4D97-AF65-F5344CB8AC3E}">
        <p14:creationId xmlns:p14="http://schemas.microsoft.com/office/powerpoint/2010/main" val="353327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D8A64-78DC-D824-1419-AA3695C27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1E655-77CC-5F86-E207-F80F60081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a world with trade, countries can both import and export goods.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Import: Goods produced abroad sold domestically.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Export: Goods produced domestically sold abroad.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6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Suppose the countries trade 22 Airplanes for 880 tons of Coffee.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At this rate, the price of 1 Airplane is 40 tons of Coffee.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We will later discuss how this trade price is determined.</a:t>
            </a:r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 marL="0" indent="0">
              <a:spcBef>
                <a:spcPts val="576"/>
              </a:spcBef>
              <a:buNone/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2F15C6-2597-978A-6AF6-A110B0EB797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8D54CE-C9B1-BC81-368E-84274D4E0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 Simple Model of Trade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C62DB5-D4A2-C06C-A952-EA038089D22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44231-9B6B-481A-490D-9B3CD08B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73183-658B-DAF1-3544-E777C67F3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235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02CC7-FE62-F468-3E54-984BE7CAE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448AE6F-994E-F263-2EAE-7E4121746C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A9CC7-0A4A-5562-B5C7-BC49684DC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300900"/>
            <a:ext cx="6398398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a world with trade, the U.S. produces 30 Airplanes and 3,500 tons of Coffee.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Suppose the U.S. exports 880 tons of Coffee and imports 22 Airplanes from Brazil.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Then, U.S. consumption becomes: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30 + 22 = 52 Airplanes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3,500 - 880 = 2,620 tons of Coffee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This combination was not achievable before trade!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638F62-8D15-BC9F-0A63-C487618FA3F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E546A4-9A50-6F45-CFAE-0DCB678D3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 Simple Model of Trade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8958AA-7A41-60C3-A45C-53A074D61CCA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21DC9-F755-3013-DF45-B270B5B4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F3457-C3F4-D891-260C-FD777DF0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60F579-1C8F-87AE-2FB8-4E16D178A52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8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C2999-43FD-3709-B123-09806F37B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46B762-A5FA-8681-1EE4-03332BDFB1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2DEFC-6333-8D5B-A7E0-5C1F969B0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300900"/>
            <a:ext cx="6398398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a world with trade, Brazil produces 48 Airplanes and 0 tons of Coffee.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Suppose Brazil imports 880 tons of Coffee and exports 22 Airplanes to the U.S.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Then, Brazil’s consumption becomes: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48 – 22 = 26 Airplanes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0 + 880 = 880 tons of Coffee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This combination was not achievable before trade!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6AF120-BA35-C01F-CFAF-84AB42D1E04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524AA-641F-0331-2CB8-CD0F13D2D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 Simple Model of Trade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6E0B9-3BCC-439F-84A1-8FAC4F61CCBE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29D502-D703-8474-C27E-6F54EB2CC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D02C1-86DE-C0F6-A526-922AA895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7" name="Picture 16" descr="A graph of airplanes and coffee&#10;&#10;AI-generated content may be incorrect.">
            <a:extLst>
              <a:ext uri="{FF2B5EF4-FFF2-40B4-BE49-F238E27FC236}">
                <a16:creationId xmlns:a16="http://schemas.microsoft.com/office/drawing/2014/main" id="{8C8FB038-EBA7-1F5B-F6FC-7524F46C1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9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0BB91-C615-07FC-2182-F6A3BD5BE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A2A99-AB6B-9187-95EC-20715E850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the scenario without trade, consumption was as follows: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U..S: 50 Airplanes and 2,500 tons of Coffee.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Brazil: 24 Airplanes and 600 tons of Coffee.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With trade, each country reached a higher level of consumption: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U.S.: 52 Airplanes and 2,620 tons of Coffee.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Brazil: 26 Airplanes and 880 tons of Coffee.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Both countries were able to consume more than they could produce on their own, without technological progress or an increase in resources.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So, where did these gains come from?</a:t>
            </a:r>
          </a:p>
          <a:p>
            <a:pPr marL="0" indent="0">
              <a:spcBef>
                <a:spcPts val="576"/>
              </a:spcBef>
              <a:buNone/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12C210-2364-4B8E-4925-C0B99D10C0D9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B53FD-2256-5987-AD5C-5F7E4F6A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 Simple Model of Trade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25CF8A-71F5-2F96-0E5A-671EBB725E2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06E8A-EF07-B9F7-5F33-C296D43F7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94DA8-5FAA-F62F-B045-3AA793D3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762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0DDB7C-5FFB-ABCF-6780-1BB447C36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4E8DC3-6DA6-CBB8-C0BE-760BF6D610E6}"/>
              </a:ext>
            </a:extLst>
          </p:cNvPr>
          <p:cNvSpPr txBox="1"/>
          <p:nvPr/>
        </p:nvSpPr>
        <p:spPr>
          <a:xfrm>
            <a:off x="1" y="3013501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Gains from Trade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6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2945D-AF27-2395-83A7-E63EF1F17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D8F06-E594-D273-BE7B-BB9341CA9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Absolute Advantage: The ability to produce a good using fewer inputs (lower cost) than others.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our example, the U.S. has an absolute advantage in producing both goods.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U.S. produces an Airplane with 500 units of Labor while Brazil uses 625 units of Labor.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U.S. produces one ton of Coffee with 10 units of Labor while Brazil uses 25 units of Labor.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It may seem natural to think the U.S. has nothing to gain from trading with Brazil, since it is more efficient in producing both goods.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However, both countries can still benefit from trade by specializing in the good they produce at the lowest relative cost.</a:t>
            </a:r>
          </a:p>
          <a:p>
            <a:pPr marL="0" indent="0">
              <a:spcBef>
                <a:spcPts val="576"/>
              </a:spcBef>
              <a:buNone/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98535A-E33C-9143-A003-A5E4815B2C0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CD36E-7661-ADDD-E3A9-5DDBA5713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Absolute and Comparative Advantages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BC94A9-0B08-DFCC-2C86-AD9C03FDAD3D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4A57DB-6089-8510-458B-9D6F4E61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9E768F-2AEA-4B36-98D6-00C7B5F0B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389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D52BD-2CB2-77D7-A1B3-18FE3035F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8A6BC-E1EF-146B-9B85-47E3029F7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Comparative Advantage: The ability to produce a good at a lower </a:t>
            </a:r>
            <a:r>
              <a:rPr lang="en-US" altLang="zh-TW" sz="2400" i="1" dirty="0"/>
              <a:t>opportunity cost</a:t>
            </a:r>
            <a:r>
              <a:rPr lang="en-US" altLang="zh-TW" sz="2400" dirty="0"/>
              <a:t> than others.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Recall: Opportunity Cost is the value of the best alternative forgone.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principle of comparative advantage states that each good should be produced by the agent with the lower opportunity cost of producing that good.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our example, the opportunity cost of producing one Airplane is the amount of Coffee that could have been produced with the Labor required to make that Airplane.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Let’s now calculate each country’s opportunity costs of producing Airplanes and Coffee.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2A8E65-AF8B-78AE-CECD-7372B6E234F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0EFB57-26DB-FE4D-0E8D-3F38189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Absolute and Comparative Advantages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D94C48-CD41-00EE-983B-1322C11A820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FC2A1-FE64-D22B-AE93-5D093C074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3595B-3E38-71E1-A53D-9532444B4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165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940FB-4EBD-1F02-E4A1-598FEE08F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instructions screen
Activity Title: The US produces one airplane using 500 labor, and one ton of coffee using 10 labor.What is the opportunity cost of airplanes for the US?
Slide 25</a:t>
            </a:r>
          </a:p>
        </p:txBody>
      </p:sp>
      <p:pic>
        <p:nvPicPr>
          <p:cNvPr id="4" name="Picture 3" descr="Poll Everywhere multiple choice poll instructions screen&#10;Activity Title: The US produces one airplane using 500 labor, and one ton of coffee using 10 labor.What is the opportunity cost of airplanes for the US?">
            <a:extLst>
              <a:ext uri="{FF2B5EF4-FFF2-40B4-BE49-F238E27FC236}">
                <a16:creationId xmlns:a16="http://schemas.microsoft.com/office/drawing/2014/main" id="{57FE1829-8D2A-A790-F28C-6C1AD4A199B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0782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96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A7A4E-0F7F-59EF-9195-23350B465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chart screen
Activity Title: The US produces one airplane using 500 labor, and one ton of coffee using 10 labor.What is the opportunity cost of airplanes for the US?
Slide 27</a:t>
            </a:r>
          </a:p>
        </p:txBody>
      </p:sp>
      <p:pic>
        <p:nvPicPr>
          <p:cNvPr id="4" name="Picture 3" descr="Poll Everywhere multiple choice poll chart screen&#10;Activity Title: The US produces one airplane using 500 labor, and one ton of coffee using 10 labor.What is the opportunity cost of airplanes for the US?">
            <a:extLst>
              <a:ext uri="{FF2B5EF4-FFF2-40B4-BE49-F238E27FC236}">
                <a16:creationId xmlns:a16="http://schemas.microsoft.com/office/drawing/2014/main" id="{34618247-4563-583A-7529-DED2B2A4966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0782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69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9E424-2195-5BF0-4A30-1376202C7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87A3C-ADA7-7FCE-1F6A-C903323D3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U.S. produces one Airplane using 500 units of Labor and one ton of Coffee using 10 units of Labor.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If the U.S. does not produce an Airplane, it frees up 500 units of Labor for Coffee production.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With 500 units of Labor, U.S. workers could produce 50 tons of Coffee.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Therefore, the U.S. opportunity cost of producing one Airplane is 50 tons of Coffee.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038D9B-D331-89E3-999C-8112189CBEA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AE245-FD04-EEB5-5D87-99191C79F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Solution to In-class Poll #2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94DFEB-B8C2-467A-739C-55169604E2F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185C9-CC22-355B-F624-F6FE6CCC9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0216F-B73E-C5CC-0B49-B877044CB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049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4AE34-E4CB-2DAA-6340-8D588957B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84FDFC-9370-5245-BB44-5FF26D462FD3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0674D3-57C1-0CFC-657C-C3ED908B7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Interdependence in the Modern World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22CE90-A526-E22C-7C25-CC27DC6C40C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B6194-7763-85CB-AF41-66689FE47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C99BB-0637-FEC8-F310-FFE208F0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26" name="Picture 2" descr="Decoding iPhone's Production Process">
            <a:extLst>
              <a:ext uri="{FF2B5EF4-FFF2-40B4-BE49-F238E27FC236}">
                <a16:creationId xmlns:a16="http://schemas.microsoft.com/office/drawing/2014/main" id="{AE84CAC5-D32A-E054-BBDA-6AC9DE95D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3" y="970332"/>
            <a:ext cx="438784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miconductor and Auto Groups Team up to Address Supply Chain Demands - News">
            <a:extLst>
              <a:ext uri="{FF2B5EF4-FFF2-40B4-BE49-F238E27FC236}">
                <a16:creationId xmlns:a16="http://schemas.microsoft.com/office/drawing/2014/main" id="{CFC65746-81EC-615C-884B-7BC058FAD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201" y="1427532"/>
            <a:ext cx="649877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8625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54BB4-BB5D-49A3-8A99-A51DDA114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B8B26-135A-C3BE-212D-EA8EB699E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Calculate the opportunity costs:</a:t>
            </a:r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 marL="457200" lvl="1" indent="0">
              <a:spcBef>
                <a:spcPts val="576"/>
              </a:spcBef>
              <a:buNone/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For any producer, the opportunity cost of producing one good is the inverse of the opportunity cost of producing the other good.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Brazil has a comparative advantage in producing Airplanes, since it gives up 25 tons of Coffee per Airplane, compared with the 50 tons the U.S. would give up.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U.S. has a comparative advantage in producing Coffee, since it gives up only 0.02 Airplanes per ton of Coffee, compared with 0.04 Airplanes for Brazil.</a:t>
            </a:r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7CAE05-1E65-387F-294A-A87242599CE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4A6AC-5DF2-794A-36BA-AE4EDF2BD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Absolute and Comparative Advantages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EECB5A-99D2-7711-31A8-60D6BB7351C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2C4FE-8035-CCDC-DB5F-2DB0B4AD5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9EE13-EE66-1A87-1D76-D1ACF400A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DC3D982-92A2-0B3F-D502-65EA051FE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717702"/>
              </p:ext>
            </p:extLst>
          </p:nvPr>
        </p:nvGraphicFramePr>
        <p:xfrm>
          <a:off x="2031471" y="1805544"/>
          <a:ext cx="81258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628">
                  <a:extLst>
                    <a:ext uri="{9D8B030D-6E8A-4147-A177-3AD203B41FA5}">
                      <a16:colId xmlns:a16="http://schemas.microsoft.com/office/drawing/2014/main" val="408316880"/>
                    </a:ext>
                  </a:extLst>
                </a:gridCol>
                <a:gridCol w="2708628">
                  <a:extLst>
                    <a:ext uri="{9D8B030D-6E8A-4147-A177-3AD203B41FA5}">
                      <a16:colId xmlns:a16="http://schemas.microsoft.com/office/drawing/2014/main" val="2333119029"/>
                    </a:ext>
                  </a:extLst>
                </a:gridCol>
                <a:gridCol w="2708628">
                  <a:extLst>
                    <a:ext uri="{9D8B030D-6E8A-4147-A177-3AD203B41FA5}">
                      <a16:colId xmlns:a16="http://schemas.microsoft.com/office/drawing/2014/main" val="2989867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U.S.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Brazil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38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Airplanes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50 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503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Coffee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4477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AE1F2AA-121B-DC94-9B47-28E0A69B8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965163"/>
              </p:ext>
            </p:extLst>
          </p:nvPr>
        </p:nvGraphicFramePr>
        <p:xfrm>
          <a:off x="2031471" y="1810863"/>
          <a:ext cx="81258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628">
                  <a:extLst>
                    <a:ext uri="{9D8B030D-6E8A-4147-A177-3AD203B41FA5}">
                      <a16:colId xmlns:a16="http://schemas.microsoft.com/office/drawing/2014/main" val="408316880"/>
                    </a:ext>
                  </a:extLst>
                </a:gridCol>
                <a:gridCol w="2708628">
                  <a:extLst>
                    <a:ext uri="{9D8B030D-6E8A-4147-A177-3AD203B41FA5}">
                      <a16:colId xmlns:a16="http://schemas.microsoft.com/office/drawing/2014/main" val="2333119029"/>
                    </a:ext>
                  </a:extLst>
                </a:gridCol>
                <a:gridCol w="2708628">
                  <a:extLst>
                    <a:ext uri="{9D8B030D-6E8A-4147-A177-3AD203B41FA5}">
                      <a16:colId xmlns:a16="http://schemas.microsoft.com/office/drawing/2014/main" val="2989867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U.S.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Brazil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38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Airplanes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50 Tons of Coffee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25 Tons of Coffee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503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Coffee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0.02 Airplanes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0.04 Airplanes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44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77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D85F1-8C0F-BEEC-B021-30176DE4C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8BD3B-8B4C-5BD3-EC9F-90A0D57D8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 country may have an absolute advantage in both goods, but it cannot have a comparative advantage in both.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One party will have a comparative advantage in one good, while the other has a comparative advantage in the other.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Gains from trade arise from comparative advantage, which exists because of differences in opportunity costs.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When each country specializes in the good in which it has a comparative advantage: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Total production across both countries increases (the world’s “economic pie” becomes larger)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All countries can benefit from trade, provided the terms of trade (prices) are favorable.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12D830-AACB-5875-28DB-04AA910C0C8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9B5C9-EAB4-78AD-59CD-425BD5AF4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Absolute and Comparative Advantages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E8DD49-789E-6BD0-0C78-CEA0E3C389C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45D1B-7CE1-08F1-8C68-9DB5DB30F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9E1B4-2741-0090-8805-01009ACCF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5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6E365-24EB-46DE-938F-1CF240D02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E0D69-4F04-1B85-73EC-FDD95F268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price of trade must fall between the two countries’ opportunity costs for both to benefit.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this example, we assumed that 1 Airplane can be traded for 40 tons of Coffee.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U.S. opportunity cost of 1 Airplane is 50 tons of Coffee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Brazil’s opportunity cost of 1 Airplane is 25 tons of Coffee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At this trade price, both countries gain: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For the U.S., importing 1 Airplane for 40 tons of Coffee is cheaper than producing it domestically at a cost of 50 tons of Coffee.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For Brazil, producing 1 Airplane costs 25 tons of Coffee, but selling it to the U.S. yields 40 tons of Coffee.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D0C751-D2C1-134A-2E7A-3EA5FE756D1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198C8E-80A4-80FB-4C47-3558A32CC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Price of Trade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AC524C-1EB3-CF15-5B57-0D120435517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592CD-5970-0997-002B-5742829C1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C9237-9DCA-5B4A-CD0C-E9A55AD3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174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8D097-E1BC-786D-0072-E92E1D7D1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21971C-20F6-09A6-FE27-B18C1B1FE859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0423F7-AD8F-5FAA-6FC9-27B57B57B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2000" dirty="0">
                <a:solidFill>
                  <a:schemeClr val="bg1"/>
                </a:solidFill>
              </a:rPr>
              <a:t>  TEDx Talks. (2017, May 24). </a:t>
            </a:r>
            <a:r>
              <a:rPr lang="en-US" sz="2000" i="1" dirty="0">
                <a:solidFill>
                  <a:schemeClr val="bg1"/>
                </a:solidFill>
              </a:rPr>
              <a:t>Global Interdependence: The Value of </a:t>
            </a:r>
            <a:r>
              <a:rPr lang="en-US" sz="2000" i="1" dirty="0" err="1">
                <a:solidFill>
                  <a:schemeClr val="bg1"/>
                </a:solidFill>
              </a:rPr>
              <a:t>Trade|Ping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>
                <a:solidFill>
                  <a:schemeClr val="bg1"/>
                </a:solidFill>
              </a:rPr>
              <a:t>Zhou|TEDxYDL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[Video].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 YouTube. https://youtu.be/hUv6UQciRbI?si=mgimK0wdgzdSHQbQ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5FF72B-2613-78EF-8E8E-4001E81EE914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2E369-2B84-3035-CE93-2655F6CEA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8F238-D9D2-2101-78B6-52465A49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" name="Online Media 9" title="Global Interdependence: The Value of Trade | Ping Zhou | TEDxYDL">
            <a:hlinkClick r:id="" action="ppaction://media"/>
            <a:extLst>
              <a:ext uri="{FF2B5EF4-FFF2-40B4-BE49-F238E27FC236}">
                <a16:creationId xmlns:a16="http://schemas.microsoft.com/office/drawing/2014/main" id="{D8D5DF6D-6EEB-34BE-F554-42D665AE809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48393" y="1427532"/>
            <a:ext cx="809203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1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99443-6E84-D0B8-72B5-FCF2E545C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526A9-63CC-9D6A-0680-A6566CBAF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Suppose there are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Two countries: France and Germany.</a:t>
            </a:r>
            <a:endParaRPr lang="en-US" altLang="zh-TW" sz="1200" dirty="0"/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Two goods: Wine and Cars.</a:t>
            </a:r>
            <a:endParaRPr lang="en-US" altLang="zh-TW" sz="1200" dirty="0"/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One Input: Both countries have 10,000 units of Labor.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Which country has an absolute advantage in the production of wine?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France needs 2 hours of labor for 1 barrel of wine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Germany needs 1 hour of labor for 1 barrel of wine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Germany has an absolute advantage in the production of wine</a:t>
            </a:r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033969-46F1-4928-26A7-6791B3D2E80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7C36D2-00A2-087E-8E62-4AA8C808D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In-class Activity #1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80D82C-E712-C412-A254-9AA5C0431CB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A77B8-6F26-F568-EBE5-AB4F8A5AC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4C86D-6860-08C2-06D2-57658777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F281613-BED5-9C32-4613-C19ACEC7E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883572"/>
              </p:ext>
            </p:extLst>
          </p:nvPr>
        </p:nvGraphicFramePr>
        <p:xfrm>
          <a:off x="2031469" y="2963244"/>
          <a:ext cx="81258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628">
                  <a:extLst>
                    <a:ext uri="{9D8B030D-6E8A-4147-A177-3AD203B41FA5}">
                      <a16:colId xmlns:a16="http://schemas.microsoft.com/office/drawing/2014/main" val="2278722925"/>
                    </a:ext>
                  </a:extLst>
                </a:gridCol>
                <a:gridCol w="2708628">
                  <a:extLst>
                    <a:ext uri="{9D8B030D-6E8A-4147-A177-3AD203B41FA5}">
                      <a16:colId xmlns:a16="http://schemas.microsoft.com/office/drawing/2014/main" val="4111364506"/>
                    </a:ext>
                  </a:extLst>
                </a:gridCol>
                <a:gridCol w="2708628">
                  <a:extLst>
                    <a:ext uri="{9D8B030D-6E8A-4147-A177-3AD203B41FA5}">
                      <a16:colId xmlns:a16="http://schemas.microsoft.com/office/drawing/2014/main" val="1691738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France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Germany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422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Wine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Requires 2 hours of labor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Requires 1 hour of labor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639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Cars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Requires 4 hours of labor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Requires 5 hours of labor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135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14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3D7A5-2153-8D3C-1F35-C0A658E89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F7BF4-2C77-211F-616F-E0ED6D93E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Suppose there are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Two countries: France and Germany.</a:t>
            </a:r>
            <a:endParaRPr lang="en-US" altLang="zh-TW" sz="1200" dirty="0"/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Two goods: Wine and Cars.</a:t>
            </a:r>
            <a:endParaRPr lang="en-US" altLang="zh-TW" sz="1200" dirty="0"/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One Input: Both countries have 10,000 units of Labor.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Which country has a comparative advantage in the production of wine?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France’s opportunity cost of producing 1 barrel of wine is 1/2 cars.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Germany’s opportunity cost of producing 1 barrel of wine is 1/5 cars.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Germany has a comparative advantage in the production of wine.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F71A93-07BF-C219-787E-16E742A0FA6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B72137-0A46-25F4-9C0B-2549B5346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In-class Activity #1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76EF68-DCB4-8274-53F0-21B4FB71FA6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D42C5-AC79-ED94-5952-CCDFD0251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5965F-1E9E-8745-ECD1-4E9933119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20FA27A-F91D-2AF7-663B-B528D87EB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430000"/>
              </p:ext>
            </p:extLst>
          </p:nvPr>
        </p:nvGraphicFramePr>
        <p:xfrm>
          <a:off x="2031469" y="2963244"/>
          <a:ext cx="81258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628">
                  <a:extLst>
                    <a:ext uri="{9D8B030D-6E8A-4147-A177-3AD203B41FA5}">
                      <a16:colId xmlns:a16="http://schemas.microsoft.com/office/drawing/2014/main" val="2278722925"/>
                    </a:ext>
                  </a:extLst>
                </a:gridCol>
                <a:gridCol w="2708628">
                  <a:extLst>
                    <a:ext uri="{9D8B030D-6E8A-4147-A177-3AD203B41FA5}">
                      <a16:colId xmlns:a16="http://schemas.microsoft.com/office/drawing/2014/main" val="4111364506"/>
                    </a:ext>
                  </a:extLst>
                </a:gridCol>
                <a:gridCol w="2708628">
                  <a:extLst>
                    <a:ext uri="{9D8B030D-6E8A-4147-A177-3AD203B41FA5}">
                      <a16:colId xmlns:a16="http://schemas.microsoft.com/office/drawing/2014/main" val="1691738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France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Germany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422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Wine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Requires 2 hours of labor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Requires 1 hour of labor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639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Cars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Requires 4 hours of labor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Requires 5 hours of labor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135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60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481FD-D642-DDFA-984A-3614EEB4B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EF610-D765-4160-90A7-E81B615DD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3025810"/>
            <a:ext cx="11189855" cy="335613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Will the U.S. be better off if we limit steel and aluminum imports? Why?</a:t>
            </a:r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Will anyone in the U.S. be better off if we limit steel imports? Why?</a:t>
            </a:r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the real-world, does every person in the country gain when restrictions on imports are reduced? Why?</a:t>
            </a:r>
            <a:endParaRPr lang="en-US" altLang="zh-TW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9CF73E-E89E-5CA0-2706-A42C64C1A29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498F9-C456-A757-C45A-FF347C2A8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In-class Activity #2: Preview of “Current Events”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18AFD8-B0B8-79D0-FF47-EC1EE6C9C73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68C083-5C96-BE06-8DF4-B46E15C6C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57228-AFBE-DCEB-15B4-66979497B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8BC6DD-F8CF-3362-03A7-C2E072A1B83C}"/>
              </a:ext>
            </a:extLst>
          </p:cNvPr>
          <p:cNvSpPr/>
          <p:nvPr/>
        </p:nvSpPr>
        <p:spPr>
          <a:xfrm>
            <a:off x="457200" y="1225296"/>
            <a:ext cx="11189854" cy="1498854"/>
          </a:xfrm>
          <a:prstGeom prst="roundRect">
            <a:avLst/>
          </a:prstGeom>
          <a:solidFill>
            <a:srgbClr val="7712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aramond"/>
              </a:rPr>
              <a:t>In June 2025, the U.S. doubled its tariffs on imported steel from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Garamond"/>
              </a:rPr>
              <a:t>25 % to 50 %. Nominally, this expanded tariff regime aims to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Garamond"/>
              </a:rPr>
              <a:t>support and revitalize the U.S. steel and aluminum industries.</a:t>
            </a:r>
          </a:p>
        </p:txBody>
      </p:sp>
    </p:spTree>
    <p:extLst>
      <p:ext uri="{BB962C8B-B14F-4D97-AF65-F5344CB8AC3E}">
        <p14:creationId xmlns:p14="http://schemas.microsoft.com/office/powerpoint/2010/main" val="273282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9AD15-2AD4-8FBD-4D11-AAFDAD384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CBA93-6C72-942A-7D51-384E6BACC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3025810"/>
            <a:ext cx="11189855" cy="335613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Will the U.S. be better off if we limit steel imports? Why?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Probably not.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Limiting the imports of goods may help domestic steel producers.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However, it hurts all businesses that need to buy steel.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This leads to increased price to all consumers.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“economic pie” shrinks because the U.S. ends up spending more resources producing steel.</a:t>
            </a:r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89931-2034-AE27-BE33-4F7FCFA0360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8BDCF-5BB6-445C-71F9-87904A8AA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In-class Activity #2: Preview of “Current Events”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C1BB56-10A6-CE14-DE35-8DC99436ACDE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4AF0C-9698-63D3-A6F3-5599C80DB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A53326-CB03-5406-83BE-F7480087E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22AE89-A4E9-9924-FCC3-887C6DAB6D57}"/>
              </a:ext>
            </a:extLst>
          </p:cNvPr>
          <p:cNvSpPr/>
          <p:nvPr/>
        </p:nvSpPr>
        <p:spPr>
          <a:xfrm>
            <a:off x="457200" y="1225296"/>
            <a:ext cx="11189854" cy="1498854"/>
          </a:xfrm>
          <a:prstGeom prst="roundRect">
            <a:avLst/>
          </a:prstGeom>
          <a:solidFill>
            <a:srgbClr val="7712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aramond"/>
                <a:ea typeface="+mj-ea"/>
                <a:cs typeface="+mj-cs"/>
              </a:rPr>
              <a:t>In June 2025, the U.S. doubled its tariffs on imported steel from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Garamond"/>
                <a:ea typeface="+mj-ea"/>
                <a:cs typeface="+mj-cs"/>
              </a:rPr>
              <a:t>25 % to 50 %. Nominally, this expanded tariff regime aims to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Garamond"/>
                <a:ea typeface="+mj-ea"/>
                <a:cs typeface="+mj-cs"/>
              </a:rPr>
              <a:t>support and revitalize the U.S. steel and aluminum industries.</a:t>
            </a:r>
          </a:p>
        </p:txBody>
      </p:sp>
    </p:spTree>
    <p:extLst>
      <p:ext uri="{BB962C8B-B14F-4D97-AF65-F5344CB8AC3E}">
        <p14:creationId xmlns:p14="http://schemas.microsoft.com/office/powerpoint/2010/main" val="345782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2DC6F-5FD4-9E5B-7D3E-2A259A4EB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F9B3E-8958-5BF2-52E4-61A589EC4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3025810"/>
            <a:ext cx="11189855" cy="335613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Will anyone in the U.S. be better off if we limit steel imports? Why?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Yes.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Steel producers and workers at those firms may be better off, because they can sell more steel at a higher price.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However, those gains come at the expense of everyone else.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Some groups win, but more people would lose.</a:t>
            </a:r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6B63DB-8CC5-C6F1-5FF7-0B3D5C074D7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CBD02-46F8-5AF5-73B9-02FFA40D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In-class Activity #2: Preview of “Current Events”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5ADA35-C1B0-B28F-0D1B-DE01FC29026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A89A3-FAFD-E39A-0B2E-69AACACA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CA8BC-43E2-ECA6-4EBA-7898EDAF0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420114-C704-3F1E-9FD0-98E6FFC92A08}"/>
              </a:ext>
            </a:extLst>
          </p:cNvPr>
          <p:cNvSpPr/>
          <p:nvPr/>
        </p:nvSpPr>
        <p:spPr>
          <a:xfrm>
            <a:off x="457200" y="1225296"/>
            <a:ext cx="11189854" cy="1498854"/>
          </a:xfrm>
          <a:prstGeom prst="roundRect">
            <a:avLst/>
          </a:prstGeom>
          <a:solidFill>
            <a:srgbClr val="7712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aramond"/>
                <a:ea typeface="+mj-ea"/>
                <a:cs typeface="+mj-cs"/>
              </a:rPr>
              <a:t>In June 2025, the U.S. doubled its tariffs on imported steel from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Garamond"/>
                <a:ea typeface="+mj-ea"/>
                <a:cs typeface="+mj-cs"/>
              </a:rPr>
              <a:t>25 % to 50 %. Nominally, this expanded tariff regime aims to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Garamond"/>
                <a:ea typeface="+mj-ea"/>
                <a:cs typeface="+mj-cs"/>
              </a:rPr>
              <a:t>support and revitalize the U.S. steel and aluminum industries.</a:t>
            </a:r>
          </a:p>
        </p:txBody>
      </p:sp>
    </p:spTree>
    <p:extLst>
      <p:ext uri="{BB962C8B-B14F-4D97-AF65-F5344CB8AC3E}">
        <p14:creationId xmlns:p14="http://schemas.microsoft.com/office/powerpoint/2010/main" val="266425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50B2E-7D7F-8634-F742-F71B9BE76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06F71-03B7-DFB1-656A-60838EE23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3025810"/>
            <a:ext cx="11189855" cy="335613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the real-world, does every person in the country gain when restrictions on imports are reduced? Why?</a:t>
            </a:r>
            <a:endParaRPr lang="en-US" altLang="zh-TW" sz="2000" dirty="0"/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No.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When trade barriers are removed, consumers usually gain as goods are cheaper.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However, some workers and firms lose because they face steeper competition.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Trade generally makes the country as a whole richer, but not everyone gets richer.</a:t>
            </a:r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F10356-E152-1A43-5C57-35FDF3D2B6B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440022-178A-031A-DCE7-CCDEF3A21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In-class Activity #2: Preview of “Current Events”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2CA461-9BBF-97EF-9C9B-0D4B2FDAAB9D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8FDDCE-C528-79B6-D72E-8C27EE29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CEEF7-756F-6849-D729-D093F3EA4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873E37-3F03-A544-DA30-DCB958ABFCCC}"/>
              </a:ext>
            </a:extLst>
          </p:cNvPr>
          <p:cNvSpPr/>
          <p:nvPr/>
        </p:nvSpPr>
        <p:spPr>
          <a:xfrm>
            <a:off x="457200" y="1225296"/>
            <a:ext cx="11189854" cy="1498854"/>
          </a:xfrm>
          <a:prstGeom prst="roundRect">
            <a:avLst/>
          </a:prstGeom>
          <a:solidFill>
            <a:srgbClr val="7712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aramond"/>
                <a:ea typeface="+mj-ea"/>
                <a:cs typeface="+mj-cs"/>
              </a:rPr>
              <a:t>In June 2025, the U.S. doubled its tariffs on imported steel from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Garamond"/>
                <a:ea typeface="+mj-ea"/>
                <a:cs typeface="+mj-cs"/>
              </a:rPr>
              <a:t>25 % to 50 %. Nominally, this expanded tariff regime aims to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Garamond"/>
                <a:ea typeface="+mj-ea"/>
                <a:cs typeface="+mj-cs"/>
              </a:rPr>
              <a:t>support and revitalize the U.S. steel and aluminum industries.</a:t>
            </a:r>
          </a:p>
        </p:txBody>
      </p:sp>
    </p:spTree>
    <p:extLst>
      <p:ext uri="{BB962C8B-B14F-4D97-AF65-F5344CB8AC3E}">
        <p14:creationId xmlns:p14="http://schemas.microsoft.com/office/powerpoint/2010/main" val="305747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1314F-88C2-C0E3-FD86-1CB07BC95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947B7-147A-EA1A-5172-E7D909141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368204"/>
            <a:ext cx="11189855" cy="3858860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reality is that we are deeply dependent on people across the world.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Advancements in information technology and more efficient transportation have made both domestic and international trade possible.</a:t>
            </a:r>
          </a:p>
          <a:p>
            <a:pPr lvl="2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6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However, having the conditions that </a:t>
            </a:r>
            <a:r>
              <a:rPr lang="en-US" altLang="zh-TW" sz="2400" i="1" dirty="0"/>
              <a:t>allow</a:t>
            </a:r>
            <a:r>
              <a:rPr lang="en-US" altLang="zh-TW" sz="2400" dirty="0"/>
              <a:t> us to do something does not necessarily mean that we </a:t>
            </a:r>
            <a:r>
              <a:rPr lang="en-US" altLang="zh-TW" sz="2400" i="1" dirty="0"/>
              <a:t>should</a:t>
            </a:r>
            <a:r>
              <a:rPr lang="en-US" altLang="zh-TW" sz="2400" dirty="0"/>
              <a:t> do it.</a:t>
            </a:r>
            <a:endParaRPr lang="en-US" altLang="zh-TW" sz="1200" dirty="0"/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We should eat food because we are hungry, not merely because food is available.</a:t>
            </a:r>
          </a:p>
          <a:p>
            <a:pPr lvl="4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So why is it that individuals and nations choose to be economically interdependent?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A47D11-99FA-E4DA-8945-5464611E5D6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3AC32-8E4B-D7DE-ACF1-BFFD6656E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Interdependence in the Modern World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6C05CF-4899-EDF2-2063-E1E2745FF4AD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786C4-8E7E-5055-2FE5-4C587E4D0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48821-85DD-64EE-2C43-496D05ACF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1140D3F-860A-A2EF-4B54-67E080156BCC}"/>
              </a:ext>
            </a:extLst>
          </p:cNvPr>
          <p:cNvSpPr/>
          <p:nvPr/>
        </p:nvSpPr>
        <p:spPr>
          <a:xfrm>
            <a:off x="457200" y="1225296"/>
            <a:ext cx="11189854" cy="841248"/>
          </a:xfrm>
          <a:prstGeom prst="roundRect">
            <a:avLst/>
          </a:prstGeom>
          <a:solidFill>
            <a:srgbClr val="7712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aramond"/>
                <a:ea typeface="+mj-ea"/>
                <a:cs typeface="+mj-cs"/>
              </a:rPr>
              <a:t>“Principle #5: Trade can make Everyone Better Off”</a:t>
            </a:r>
          </a:p>
        </p:txBody>
      </p:sp>
    </p:spTree>
    <p:extLst>
      <p:ext uri="{BB962C8B-B14F-4D97-AF65-F5344CB8AC3E}">
        <p14:creationId xmlns:p14="http://schemas.microsoft.com/office/powerpoint/2010/main" val="321148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67B94A-F361-5E62-347F-B96FEACA4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FF6841-19CB-3F40-F763-B70943128EE9}"/>
              </a:ext>
            </a:extLst>
          </p:cNvPr>
          <p:cNvSpPr txBox="1"/>
          <p:nvPr/>
        </p:nvSpPr>
        <p:spPr>
          <a:xfrm>
            <a:off x="1" y="3013501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Recap of Chapter 3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211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B1EA1-DA14-D000-FC54-D8F8EE172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58C6F-7BA1-05ED-8DF8-4523E6B1E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Everyone consumes goods and services produced both domestically and abroad.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This is desirable because trade allows people to achieve a higher overall level of consumption than they could on their own.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gains from trade arise from comparative advantage, not absolute advantage.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Comparative advantage means that each party specializes in producing the goods they can make at the lowest opportunity cost.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By specializing and trading, both individuals and nations can benefit.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This principle applies equally to trade between countries and trade between individuals.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06526F-3EED-30AE-3336-3E8E7EC6914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82E74D-8CD5-AA06-22BE-DEEC5D66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B08589-8825-385C-9554-8FA5C61E983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EBCFD-35E9-A0DC-7855-9CCC1A808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89517-0CD9-30E5-447E-5A723A660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057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7010AB-FF51-C252-104A-D2DE5EC58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F80D7C-A96D-48E3-05D0-FE93FDF0922B}"/>
              </a:ext>
            </a:extLst>
          </p:cNvPr>
          <p:cNvSpPr txBox="1"/>
          <p:nvPr/>
        </p:nvSpPr>
        <p:spPr>
          <a:xfrm>
            <a:off x="1" y="3013501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A Simple Model of Trade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84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8D0FF-1A9C-D8E2-D8D8-F377135C4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B659C-C896-5A1F-624E-15CDD7C08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Let’s begin by building a simple model to explain why trade might occur.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For now, assume the following: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Two Countries: the U.S. and Brazil.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Two Outputs: Airplanes and Coffee.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Single Input: Labor, measured in hours of work.</a:t>
            </a:r>
            <a:endParaRPr lang="en-US" altLang="zh-TW" sz="1200" dirty="0"/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We will first determine how much each country can produce and consume if it is entirely self-sufficient.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Let’s start by examining the U.S.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ECBB7D-7959-C095-8FC6-7F23A0D74C6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4C7899-B9CC-8AE0-74D8-45870254A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 Simple Model of Trade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FFEF9-12B8-725B-B2BD-9B11FDCE365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3374C-B152-3C23-0565-25641279F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6D93D-A2C9-06E8-A723-B943590E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487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DEA2E-FF63-DD75-50DF-719ADF336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86FEB-4F3B-61B8-AEF1-6AA54A131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U.S. has 50,000 units of Labor available.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U.S. can produce 1 Airplane with every 500 units of Labor.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U.S. can produce 1 ton of Coffee with every 10 units of Labor.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BB796-6C78-C65F-713A-5D7BEE0D2CF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83B3C2-A2BE-24D5-3D86-354A772D1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 Simple Model of Trade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02F7D5-EE4E-BB1E-A58D-44E6944F349E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EBFB6-3584-8793-8DD0-C165E0BA5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A37E0-64E3-53C4-4986-CF566FB50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14A29D2-5B53-6F74-90C8-DB77D9922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458186"/>
              </p:ext>
            </p:extLst>
          </p:nvPr>
        </p:nvGraphicFramePr>
        <p:xfrm>
          <a:off x="541771" y="3429000"/>
          <a:ext cx="1118985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7971">
                  <a:extLst>
                    <a:ext uri="{9D8B030D-6E8A-4147-A177-3AD203B41FA5}">
                      <a16:colId xmlns:a16="http://schemas.microsoft.com/office/drawing/2014/main" val="758472103"/>
                    </a:ext>
                  </a:extLst>
                </a:gridCol>
                <a:gridCol w="2237971">
                  <a:extLst>
                    <a:ext uri="{9D8B030D-6E8A-4147-A177-3AD203B41FA5}">
                      <a16:colId xmlns:a16="http://schemas.microsoft.com/office/drawing/2014/main" val="728314779"/>
                    </a:ext>
                  </a:extLst>
                </a:gridCol>
                <a:gridCol w="2237971">
                  <a:extLst>
                    <a:ext uri="{9D8B030D-6E8A-4147-A177-3AD203B41FA5}">
                      <a16:colId xmlns:a16="http://schemas.microsoft.com/office/drawing/2014/main" val="3829852718"/>
                    </a:ext>
                  </a:extLst>
                </a:gridCol>
                <a:gridCol w="2237971">
                  <a:extLst>
                    <a:ext uri="{9D8B030D-6E8A-4147-A177-3AD203B41FA5}">
                      <a16:colId xmlns:a16="http://schemas.microsoft.com/office/drawing/2014/main" val="2445464612"/>
                    </a:ext>
                  </a:extLst>
                </a:gridCol>
                <a:gridCol w="2237971">
                  <a:extLst>
                    <a:ext uri="{9D8B030D-6E8A-4147-A177-3AD203B41FA5}">
                      <a16:colId xmlns:a16="http://schemas.microsoft.com/office/drawing/2014/main" val="3709466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Labor in Airplanes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Labor in Coffee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Output of Airplanes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Output of Coffee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413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404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40,000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650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30,000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314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30,000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245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40,000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185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27711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B8FD222-6A2A-CD41-EBBF-F45776C7F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811795"/>
              </p:ext>
            </p:extLst>
          </p:nvPr>
        </p:nvGraphicFramePr>
        <p:xfrm>
          <a:off x="541771" y="3429000"/>
          <a:ext cx="1118985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7971">
                  <a:extLst>
                    <a:ext uri="{9D8B030D-6E8A-4147-A177-3AD203B41FA5}">
                      <a16:colId xmlns:a16="http://schemas.microsoft.com/office/drawing/2014/main" val="758472103"/>
                    </a:ext>
                  </a:extLst>
                </a:gridCol>
                <a:gridCol w="2237971">
                  <a:extLst>
                    <a:ext uri="{9D8B030D-6E8A-4147-A177-3AD203B41FA5}">
                      <a16:colId xmlns:a16="http://schemas.microsoft.com/office/drawing/2014/main" val="728314779"/>
                    </a:ext>
                  </a:extLst>
                </a:gridCol>
                <a:gridCol w="2237971">
                  <a:extLst>
                    <a:ext uri="{9D8B030D-6E8A-4147-A177-3AD203B41FA5}">
                      <a16:colId xmlns:a16="http://schemas.microsoft.com/office/drawing/2014/main" val="3829852718"/>
                    </a:ext>
                  </a:extLst>
                </a:gridCol>
                <a:gridCol w="2237971">
                  <a:extLst>
                    <a:ext uri="{9D8B030D-6E8A-4147-A177-3AD203B41FA5}">
                      <a16:colId xmlns:a16="http://schemas.microsoft.com/office/drawing/2014/main" val="2445464612"/>
                    </a:ext>
                  </a:extLst>
                </a:gridCol>
                <a:gridCol w="2237971">
                  <a:extLst>
                    <a:ext uri="{9D8B030D-6E8A-4147-A177-3AD203B41FA5}">
                      <a16:colId xmlns:a16="http://schemas.microsoft.com/office/drawing/2014/main" val="3709466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Labor in Airplanes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Labor in Coffee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Output of Airplanes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Output of Coffee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413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404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40,000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650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30,000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314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30,000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245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40,000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4,000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185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277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E451B-B419-75C4-5E33-5E6050D61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DCB7E-A470-A09A-F366-40CCEBE2A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300900"/>
            <a:ext cx="6398398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We can visualize U.S. production by plotting the PPF using the table.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Points A~F can be plotted on the diagram.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Point A: all U.S. workers work on Airplanes.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Point F: all U.S. workers work on Coffee.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Points B~E: U.S. workers divide their time between both goods.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Connecting these points gives us the PPF.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Recall that any combination of Airplanes and Coffee lying “above” the PPF cannot be produced.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656CAD-0D45-DA71-30B0-30507F6612E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CF6E9-375B-57C2-59F8-F215E761F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 Simple Model of Trade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FB17BF-D36E-3213-09B4-D87572284A4B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E8ADC-436F-7FA5-F58B-D85933F56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0DE2A0-5ED6-5B8E-21E3-BD49E5892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" name="Picture 9" descr="A graph of airplanes and coffee&#10;&#10;AI-generated content may be incorrect.">
            <a:extLst>
              <a:ext uri="{FF2B5EF4-FFF2-40B4-BE49-F238E27FC236}">
                <a16:creationId xmlns:a16="http://schemas.microsoft.com/office/drawing/2014/main" id="{B84D3B72-BBD2-3FAB-B0C0-E2CF66BDC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12" name="Picture 11" descr="A graph of airplanes and coffee&#10;&#10;AI-generated content may be incorrect.">
            <a:extLst>
              <a:ext uri="{FF2B5EF4-FFF2-40B4-BE49-F238E27FC236}">
                <a16:creationId xmlns:a16="http://schemas.microsoft.com/office/drawing/2014/main" id="{7C538CCB-998E-1753-A9DA-3BD419EA5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14" name="Picture 13" descr="A graph of airplanes and coffee&#10;&#10;AI-generated content may be incorrect.">
            <a:extLst>
              <a:ext uri="{FF2B5EF4-FFF2-40B4-BE49-F238E27FC236}">
                <a16:creationId xmlns:a16="http://schemas.microsoft.com/office/drawing/2014/main" id="{D9E2AE05-DFE1-C251-708E-2342CEB74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7FFED-5F12-E0F6-62CE-EFFAF3B11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aph of airplanes and coffee&#10;&#10;AI-generated content may be incorrect.">
            <a:extLst>
              <a:ext uri="{FF2B5EF4-FFF2-40B4-BE49-F238E27FC236}">
                <a16:creationId xmlns:a16="http://schemas.microsoft.com/office/drawing/2014/main" id="{C6076B60-34C9-2017-B63F-FD9611DB9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8BE19-05BA-1808-3316-E95AE223E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300900"/>
            <a:ext cx="6398398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Without trade, U.S. consumers must choose a point on the PPF as their level of consumption.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Suppose half of all U.S. workers produce Airplanes and the other half produce Coffee: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25,000 Labor units in Airplanes, and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25,000 Labor units in Coffee.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This would result in U.S. production levels: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50 Airplanes, and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2,500 tons of Coffee.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Without trade, every country must consume exactly what it produces!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474807-EC33-319F-40CA-7AEFDF9D0EC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20D8A-F9B4-EA21-7314-E8E217183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 Simple Model of Trade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E4673D-347E-4567-FFD4-9C709D7F3A7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F585B-9642-78BD-6B35-2951B75C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5E98B-1B1D-42E0-471C-270C8C7D3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8BE61F-5E82-0C5D-3037-81771BB6DF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8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dc325d7-6ced-4e7a-9893-87a0fa22f19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cb95288-a685-4271-b820-917fbe0c207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9532be4-f4bb-4a37-9afb-3d0bfffee55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48141f8-cb50-4921-be0b-5aeb7bc4bf4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c97d898-4b88-4942-bca6-03e743cdbcc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66aa73e-e8fb-4974-b2eb-74f82c01605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5522</TotalTime>
  <Words>3862</Words>
  <Application>Microsoft Office PowerPoint</Application>
  <PresentationFormat>Custom</PresentationFormat>
  <Paragraphs>469</Paragraphs>
  <Slides>41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Aptos</vt:lpstr>
      <vt:lpstr>Arial</vt:lpstr>
      <vt:lpstr>Calibri</vt:lpstr>
      <vt:lpstr>Cambria Math</vt:lpstr>
      <vt:lpstr>Garamond</vt:lpstr>
      <vt:lpstr>Office Theme</vt:lpstr>
      <vt:lpstr>PowerPoint Presentation</vt:lpstr>
      <vt:lpstr>PowerPoint Presentation</vt:lpstr>
      <vt:lpstr>  Interdependence in the Modern World</vt:lpstr>
      <vt:lpstr>  Interdependence in the Modern World</vt:lpstr>
      <vt:lpstr>PowerPoint Presentation</vt:lpstr>
      <vt:lpstr>  A Simple Model of Trade</vt:lpstr>
      <vt:lpstr>  A Simple Model of Trade</vt:lpstr>
      <vt:lpstr>  A Simple Model of Trade</vt:lpstr>
      <vt:lpstr>  A Simple Model of Trade</vt:lpstr>
      <vt:lpstr>  A Simple Model of Trade</vt:lpstr>
      <vt:lpstr>Poll Everywhere multiple choice poll instructions screen
Activity Title: How many Airplanes can be produced if Brazil's workers ONLY work on Airplanes?
Slide 10</vt:lpstr>
      <vt:lpstr>Poll Everywhere multiple choice poll chart screen
Activity Title: How many Airplanes can be produced if Brazil's workers ONLY work on Airplanes?
Slide 12</vt:lpstr>
      <vt:lpstr>Poll Everywhere multiple choice poll instructions screen
Activity Title: How many tons of Coffee can be produced if Brazil's workers ONLY work on Coffee?
Slide 12</vt:lpstr>
      <vt:lpstr>Poll Everywhere multiple choice poll chart screen
Activity Title: How many tons of Coffee can be produced if Brazil's workers ONLY work on Coffee?
Slide 14</vt:lpstr>
      <vt:lpstr>  Solution to In-class Poll #1</vt:lpstr>
      <vt:lpstr>  A Simple Model of Trade</vt:lpstr>
      <vt:lpstr>  A Simple Model of Trade</vt:lpstr>
      <vt:lpstr>  A Simple Model of Trade</vt:lpstr>
      <vt:lpstr>  A Simple Model of Trade</vt:lpstr>
      <vt:lpstr>  A Simple Model of Trade</vt:lpstr>
      <vt:lpstr>  A Simple Model of Trade</vt:lpstr>
      <vt:lpstr>  A Simple Model of Trade</vt:lpstr>
      <vt:lpstr>  A Simple Model of Trade</vt:lpstr>
      <vt:lpstr>PowerPoint Presentation</vt:lpstr>
      <vt:lpstr>  Absolute and Comparative Advantages</vt:lpstr>
      <vt:lpstr>  Absolute and Comparative Advantages</vt:lpstr>
      <vt:lpstr>Poll Everywhere multiple choice poll instructions screen
Activity Title: The US produces one airplane using 500 labor, and one ton of coffee using 10 labor.What is the opportunity cost of airplanes for the US?
Slide 25</vt:lpstr>
      <vt:lpstr>Poll Everywhere multiple choice poll chart screen
Activity Title: The US produces one airplane using 500 labor, and one ton of coffee using 10 labor.What is the opportunity cost of airplanes for the US?
Slide 27</vt:lpstr>
      <vt:lpstr>  Solution to In-class Poll #2 </vt:lpstr>
      <vt:lpstr>  Absolute and Comparative Advantages</vt:lpstr>
      <vt:lpstr>  Absolute and Comparative Advantages</vt:lpstr>
      <vt:lpstr>  The Price of Trade</vt:lpstr>
      <vt:lpstr>  TEDx Talks. (2017, May 24). Global Interdependence: The Value of Trade|Ping Zhou|TEDxYDL [Video].   YouTube. https://youtu.be/hUv6UQciRbI?si=mgimK0wdgzdSHQbQ</vt:lpstr>
      <vt:lpstr>  In-class Activity #1</vt:lpstr>
      <vt:lpstr>  In-class Activity #1</vt:lpstr>
      <vt:lpstr>  In-class Activity #2: Preview of “Current Events”</vt:lpstr>
      <vt:lpstr>  In-class Activity #2: Preview of “Current Events”</vt:lpstr>
      <vt:lpstr>  In-class Activity #2: Preview of “Current Events”</vt:lpstr>
      <vt:lpstr>  In-class Activity #2: Preview of “Current Events”</vt:lpstr>
      <vt:lpstr>PowerPoint Presentation</vt:lpstr>
      <vt:lpstr>  Recap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Brian Park</dc:creator>
  <cp:keywords/>
  <dc:description>generated using python-pptx</dc:description>
  <cp:lastModifiedBy>Brian Park</cp:lastModifiedBy>
  <cp:revision>105</cp:revision>
  <dcterms:created xsi:type="dcterms:W3CDTF">2013-01-27T09:14:16Z</dcterms:created>
  <dcterms:modified xsi:type="dcterms:W3CDTF">2025-09-10T13:50:14Z</dcterms:modified>
  <cp:category/>
</cp:coreProperties>
</file>