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21" r:id="rId3"/>
    <p:sldId id="376" r:id="rId4"/>
    <p:sldId id="345" r:id="rId5"/>
    <p:sldId id="380" r:id="rId6"/>
    <p:sldId id="379" r:id="rId7"/>
    <p:sldId id="347" r:id="rId8"/>
    <p:sldId id="382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2" r:id="rId17"/>
    <p:sldId id="396" r:id="rId18"/>
    <p:sldId id="393" r:id="rId19"/>
    <p:sldId id="395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6" r:id="rId28"/>
    <p:sldId id="407" r:id="rId29"/>
    <p:sldId id="408" r:id="rId30"/>
    <p:sldId id="410" r:id="rId31"/>
    <p:sldId id="412" r:id="rId32"/>
    <p:sldId id="415" r:id="rId33"/>
    <p:sldId id="413" r:id="rId34"/>
    <p:sldId id="414" r:id="rId35"/>
    <p:sldId id="416" r:id="rId36"/>
    <p:sldId id="418" r:id="rId37"/>
    <p:sldId id="417" r:id="rId3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CC270-F3E1-B644-69EE-08D402C2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64A89-0963-9550-34D2-8F70B47E0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52664-D851-F16E-1140-BB77A6575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4A783-BC56-D677-AF3B-54311EEE4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the economy is producing efficiently at point C, what is the opportunity cost of producing one more bagel?
https://www.polleverywhere.com/multiple_choice_polls/CF4dJR96V0R9qBl3bBitB?display_state=instructions&amp;activity_state=opened&amp;state=opened&amp;flow=Engagement&amp;onscreen=persist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36B96-ED73-F328-F8DF-A89A2FF6884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the economy is producing efficiently at point C, what is the opportunity cost of producing one more bagel?
https://www.polleverywhere.com/multiple_choice_polls/CF4dJR96V0R9qBl3bBitB?display_state=chart&amp;activity_state=closed&amp;state=closed&amp;flow=Engagement&amp;onscreen=persist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8EEF8-15AF-8534-7916-11F498AF701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8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Based on this PPF, can this economy produce 100 cups of coffee AND 100 bagels at the same time?
https://www.polleverywhere.com/multiple_choice_polls/U13kjtUtSBajG8wXuXvf3?display_state=instructions&amp;activity_state=opened&amp;state=opened&amp;flow=Engagement&amp;onscreen=persist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89CFF-3F76-F67A-D49D-49611DBC757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Based on this PPF, can this economy produce 100 cups of coffee AND 100 bagels at the same time?
https://www.polleverywhere.com/multiple_choice_polls/U13kjtUtSBajG8wXuXvf3?display_state=chart&amp;activity_state=closed&amp;state=closed&amp;flow=Engagement&amp;onscreen=persist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8546F-113C-A075-C267-B218158CF5B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6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Which of the following is an example of a normative statement?
https://www.polleverywhere.com/multiple_choice_polls/UqJn5T0dOORmMh7opne0L?display_state=instructions&amp;activity_state=opened&amp;state=opened&amp;flow=Engagement&amp;onscreen=persist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D7825-0184-2CB3-4013-AC9C3FED4E2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3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Which of the following is an example of a normative statement?
https://www.polleverywhere.com/multiple_choice_polls/UqJn5T0dOORmMh7opne0L?display_state=chart&amp;activity_state=closed&amp;state=closed&amp;flow=Engagement&amp;onscreen=persist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84975-D2CE-EC42-F4A0-F56B4A38019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0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2: Thinking Like an Economist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D31D7-6FFE-3ADE-E40B-416C54541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039D-738E-9932-9BCE-512F701A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Objective: Explain how the economy is organized and how agents in the economy interact.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Assumptions: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Agents in the economy: Households and Firms.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Markets in the economy: The markets for goods and services and the market for factors.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Households: Sell factors of production and buy goods and services.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Firms: Buy factors of production and sell goods and services.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Based on these assumptions and setup, we can build a simple model of the economy.</a:t>
            </a:r>
          </a:p>
          <a:p>
            <a:pPr marL="1371600" lvl="3" indent="0">
              <a:spcBef>
                <a:spcPts val="1000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2AB7C-EE73-5CF1-E06B-BBA988E8CF9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E435C-4E5E-EEA4-D5C9-DF23F0E7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The Circular-Flow Diagram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7FB53-9D68-330B-550A-750AC05DBB5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EBFD9-82E2-8CA0-D5DF-A9C401EB4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43C30-7E9E-15AB-674F-7160F43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9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C2647-1D56-D9D6-A024-A14F8BEB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755240-92DE-CADD-B09B-3F13B235085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F6A90-8DA1-C142-6708-7E9118AC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The Circular-Flow Diagram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DA85C-22D4-2960-5FE4-E69C9C90DFE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5FC97-561B-3F00-12FF-C6DEB264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FE39C-A47B-2D36-DAB4-B93B0C53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8C72F0-1D95-069C-4F9E-E61CD550A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14325" y="1586367"/>
            <a:ext cx="6153104" cy="40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CCA240-161C-30B0-ADD0-015056C4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175" y="1586367"/>
            <a:ext cx="4912879" cy="4795578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Red: Flow of “Things”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Goods and Services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Factors of Production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Green: Flow of “Money”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simplicity, per our assumptions, we are leaving out: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Government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Financial Sector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Foreign Markets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850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90F58-C8FE-8D55-2283-E463487E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3542C-37EA-E894-B6B6-533A6CABC4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Objective: Visualize the combination of outputs an economy can produce.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Assumptions:</a:t>
                </a:r>
              </a:p>
              <a:p>
                <a:pPr marL="914400" lvl="1" indent="-457200"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economy produces two goods, Coffee and Bagels.</a:t>
                </a:r>
              </a:p>
              <a:p>
                <a:pPr marL="914400" lvl="1" indent="-457200"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There is one input of production (labor), which has a fixed quantity.</a:t>
                </a:r>
              </a:p>
              <a:p>
                <a:pPr marL="914400" lvl="1" indent="-457200"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economy has access to a fixed amount and quality of technology.</a:t>
                </a:r>
              </a:p>
              <a:p>
                <a:pPr marL="914400" lvl="1" indent="-457200"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available resources under the technology can produce is given as: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2×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𝐵𝑎𝑔𝑒𝑙𝑠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𝐶𝑜𝑓𝑓𝑒𝑒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altLang="zh-TW" sz="1600" dirty="0"/>
              </a:p>
              <a:p>
                <a:pPr marL="1771650" lvl="3" indent="-457200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 marL="514350" indent="-457200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plot the Production Possibility Frontier (PPF), a graph that shows various combinations of outputs that the economy can produce.</a:t>
                </a:r>
              </a:p>
              <a:p>
                <a:pPr marL="514350" indent="-457200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3542C-37EA-E894-B6B6-533A6CABC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D3B1888-580A-216A-7DE1-635A1C2C0A8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8C2F5-8192-DEE8-2FDD-72A7CAFC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Production Possibility Frontier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03E49-8575-5558-DF4A-043D7F2B951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861D3-8377-6C94-54B4-45517DEB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D5B56-64A9-62AF-C156-0DCD4FF3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7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B9E3E-E343-1900-9588-BF05B27E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A4F406-A05B-942C-CD49-C0FC418AB17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E799B-8EBC-6468-B1F4-1901FFE1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Production Possibility Frontier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9B646C-B0A3-BCEE-29FF-14AC9EAE15E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DCC7-7356-C074-59DB-9B859A39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2A266-DE8F-9591-2619-BAC1D280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4C45FD-4B5A-25E3-2B69-7279A58D3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Given the technology, these are some possible combinations of production: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Plot each point on the graph.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Connect each point to find the PPF.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pic>
        <p:nvPicPr>
          <p:cNvPr id="13" name="Picture 12" descr="A graph of bagels and coffee&#10;&#10;AI-generated content may be incorrect.">
            <a:extLst>
              <a:ext uri="{FF2B5EF4-FFF2-40B4-BE49-F238E27FC236}">
                <a16:creationId xmlns:a16="http://schemas.microsoft.com/office/drawing/2014/main" id="{2E418460-84E8-44E7-C79C-6E97587B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C74C9D6-FE00-F7D8-693E-E6AD05698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20019"/>
              </p:ext>
            </p:extLst>
          </p:nvPr>
        </p:nvGraphicFramePr>
        <p:xfrm>
          <a:off x="5644619" y="2130363"/>
          <a:ext cx="560647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824">
                  <a:extLst>
                    <a:ext uri="{9D8B030D-6E8A-4147-A177-3AD203B41FA5}">
                      <a16:colId xmlns:a16="http://schemas.microsoft.com/office/drawing/2014/main" val="4033075547"/>
                    </a:ext>
                  </a:extLst>
                </a:gridCol>
                <a:gridCol w="1868824">
                  <a:extLst>
                    <a:ext uri="{9D8B030D-6E8A-4147-A177-3AD203B41FA5}">
                      <a16:colId xmlns:a16="http://schemas.microsoft.com/office/drawing/2014/main" val="1135960589"/>
                    </a:ext>
                  </a:extLst>
                </a:gridCol>
                <a:gridCol w="1868824">
                  <a:extLst>
                    <a:ext uri="{9D8B030D-6E8A-4147-A177-3AD203B41FA5}">
                      <a16:colId xmlns:a16="http://schemas.microsoft.com/office/drawing/2014/main" val="74484863"/>
                    </a:ext>
                  </a:extLst>
                </a:gridCol>
              </a:tblGrid>
              <a:tr h="21783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Coffee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Bagels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305619"/>
                  </a:ext>
                </a:extLst>
              </a:tr>
              <a:tr h="2178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200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54894"/>
                  </a:ext>
                </a:extLst>
              </a:tr>
              <a:tr h="2178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11074"/>
                  </a:ext>
                </a:extLst>
              </a:tr>
              <a:tr h="2178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43663"/>
                  </a:ext>
                </a:extLst>
              </a:tr>
              <a:tr h="2178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323678"/>
                  </a:ext>
                </a:extLst>
              </a:tr>
              <a:tr h="2178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67508"/>
                  </a:ext>
                </a:extLst>
              </a:tr>
            </a:tbl>
          </a:graphicData>
        </a:graphic>
      </p:graphicFrame>
      <p:pic>
        <p:nvPicPr>
          <p:cNvPr id="16" name="Picture 15" descr="A graph of bagels and coffee&#10;&#10;AI-generated content may be incorrect.">
            <a:extLst>
              <a:ext uri="{FF2B5EF4-FFF2-40B4-BE49-F238E27FC236}">
                <a16:creationId xmlns:a16="http://schemas.microsoft.com/office/drawing/2014/main" id="{88B7C172-DDA9-CDA2-A419-AB0FD543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8" name="Picture 17" descr="A diagram of a bagel and coffee&#10;&#10;AI-generated content may be incorrect.">
            <a:extLst>
              <a:ext uri="{FF2B5EF4-FFF2-40B4-BE49-F238E27FC236}">
                <a16:creationId xmlns:a16="http://schemas.microsoft.com/office/drawing/2014/main" id="{4219FFD1-3C28-6A9B-7DFF-27A5B1A96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121B3-A325-9B82-1ED3-E889E70F0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61F304-12CB-ABBB-5D02-BFF4B5332F7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C974D-B7DA-576D-F179-56E0F91C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Production Possibility Frontier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7A8278-9000-8D97-4450-E43D0BCB895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871A9-7E93-E5E3-9BB7-22B0B988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56470-C9F0-CA73-2334-52313932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B8312E-65FE-C71C-5556-24337D8A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At any point along the PPF the economy is producing efficiently.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Efficiency: We cannot produce more of one good without reducing the production of the other good.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point “under” the PPF is a point in which the economy is operating inefficiently.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points “above” the PPF is a point that can’t be reached given the resources and technology.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PPF represent the trade-off an economy faces in production.</a:t>
            </a:r>
          </a:p>
        </p:txBody>
      </p:sp>
      <p:pic>
        <p:nvPicPr>
          <p:cNvPr id="18" name="Picture 17" descr="A diagram of a bagel and coffee&#10;&#10;AI-generated content may be incorrect.">
            <a:extLst>
              <a:ext uri="{FF2B5EF4-FFF2-40B4-BE49-F238E27FC236}">
                <a16:creationId xmlns:a16="http://schemas.microsoft.com/office/drawing/2014/main" id="{B00377CB-2F68-9EBF-9384-31756DF9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C54E-8453-2117-6C53-195DC84F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Suppose the economy is producing efficiently at point C, what is the opportunity cost of producing one more bagel?
Slide 16</a:t>
            </a:r>
          </a:p>
        </p:txBody>
      </p:sp>
      <p:pic>
        <p:nvPicPr>
          <p:cNvPr id="4" name="Picture 3" descr="Poll Everywhere multiple choice poll instructions screen&#10;Activity Title: Suppose the economy is producing efficiently at point C, what is the opportunity cost of producing one more bagel?">
            <a:extLst>
              <a:ext uri="{FF2B5EF4-FFF2-40B4-BE49-F238E27FC236}">
                <a16:creationId xmlns:a16="http://schemas.microsoft.com/office/drawing/2014/main" id="{3DCF3C39-BD76-5436-0706-8AEA69E772F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2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D882-E7A2-A59A-E692-66B0EC69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Suppose the economy is producing efficiently at point C, what is the opportunity cost of producing one more bagel?
Slide 18</a:t>
            </a:r>
          </a:p>
        </p:txBody>
      </p:sp>
      <p:pic>
        <p:nvPicPr>
          <p:cNvPr id="4" name="Picture 3" descr="Poll Everywhere multiple choice poll chart screen&#10;Activity Title: Suppose the economy is producing efficiently at point C, what is the opportunity cost of producing one more bagel?">
            <a:extLst>
              <a:ext uri="{FF2B5EF4-FFF2-40B4-BE49-F238E27FC236}">
                <a16:creationId xmlns:a16="http://schemas.microsoft.com/office/drawing/2014/main" id="{77EFFE8C-1116-EF90-5161-1AC13B74D15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2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E31B6-2C9F-6AD9-5D14-58BF2638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8B84C2-C3C2-0B43-6AA2-D678AB14D24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64C13-A04B-B127-876A-A86215EA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7F907-C396-BFCD-2CB9-4F022810AFA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77A48-F91A-CA5D-C515-1DCC383C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F4D20-64A5-A735-6C65-9D49259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31740-77FD-4678-AC96-CD8E67934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we start off at point C.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we move to point D, we can produce 25 more bagels while losing 50 cups of coffee.</a:t>
            </a:r>
            <a:endParaRPr lang="en-US" altLang="zh-TW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So, we can conclude that the opportunity cost of producing one bagel is 2 cups of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slope of the PPF is the opportunity cost of one good in terms of the other.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opportunity cost of 1 bagel is 2 cups of coffee.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opportunity cost of 1 cup of coffee is 0.5 of a bagel.</a:t>
            </a:r>
          </a:p>
        </p:txBody>
      </p:sp>
      <p:pic>
        <p:nvPicPr>
          <p:cNvPr id="18" name="Picture 17" descr="A diagram of a bagel and coffee&#10;&#10;AI-generated content may be incorrect.">
            <a:extLst>
              <a:ext uri="{FF2B5EF4-FFF2-40B4-BE49-F238E27FC236}">
                <a16:creationId xmlns:a16="http://schemas.microsoft.com/office/drawing/2014/main" id="{D3C78B02-13D0-2726-DBA3-472AC5AB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F2B8-F880-3CAA-CBB9-50A33DED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Based on this PPF, can this economy produce 100 cups of coffee AND 100 bagels at the same time?
Slide 18</a:t>
            </a:r>
          </a:p>
        </p:txBody>
      </p:sp>
      <p:pic>
        <p:nvPicPr>
          <p:cNvPr id="4" name="Picture 3" descr="Poll Everywhere multiple choice poll instructions screen&#10;Activity Title: Based on this PPF, can this economy produce 100 cups of coffee AND 100 bagels at the same time?">
            <a:extLst>
              <a:ext uri="{FF2B5EF4-FFF2-40B4-BE49-F238E27FC236}">
                <a16:creationId xmlns:a16="http://schemas.microsoft.com/office/drawing/2014/main" id="{32D5FEAB-87D8-2D90-B44C-0B1354287B8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0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0E16-4355-184E-3B02-5F128947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Based on this PPF, can this economy produce 100 cups of coffee AND 100 bagels at the same time?
Slide 20</a:t>
            </a:r>
          </a:p>
        </p:txBody>
      </p:sp>
      <p:pic>
        <p:nvPicPr>
          <p:cNvPr id="4" name="Picture 3" descr="Poll Everywhere multiple choice poll chart screen&#10;Activity Title: Based on this PPF, can this economy produce 100 cups of coffee AND 100 bagels at the same time?">
            <a:extLst>
              <a:ext uri="{FF2B5EF4-FFF2-40B4-BE49-F238E27FC236}">
                <a16:creationId xmlns:a16="http://schemas.microsoft.com/office/drawing/2014/main" id="{88B2043C-7828-6AD7-40A0-49EB332C910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4F076-2C7E-8475-9A16-5DFC7D28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6C1B827-41A5-349E-C5A8-25084B444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523081" y="1165225"/>
            <a:ext cx="5070475" cy="50704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58FEA-F4EB-2199-B83F-8CCA1EC25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674" y="1190856"/>
            <a:ext cx="5458967" cy="5045352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solidFill>
                  <a:srgbClr val="000000"/>
                </a:solidFill>
                <a:latin typeface="Garamond"/>
              </a:rPr>
              <a:t>This is a QR code to </a:t>
            </a:r>
            <a:r>
              <a:rPr lang="en-US" sz="2400" dirty="0" err="1">
                <a:solidFill>
                  <a:srgbClr val="000000"/>
                </a:solidFill>
                <a:latin typeface="Garamond"/>
              </a:rPr>
              <a:t>PollEverywhere</a:t>
            </a:r>
            <a:r>
              <a:rPr lang="en-US" sz="2400" dirty="0">
                <a:solidFill>
                  <a:srgbClr val="000000"/>
                </a:solidFill>
                <a:latin typeface="Garamond"/>
              </a:rPr>
              <a:t>, an online polling system.</a:t>
            </a:r>
            <a:endParaRPr lang="en-US" sz="16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Please scan the QR code and have your device ready as there will be a few in-class exercises.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If you do not have access to your mobile device, log in using the URL below: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8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6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Your responses are anonymous and not be used in grading.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C067C-F36D-04DE-D26D-87746FF9054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D8779A-FF6B-0622-B6D9-36766F1C1C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b="1" dirty="0">
                <a:solidFill>
                  <a:schemeClr val="bg1"/>
                </a:solidFill>
                <a:latin typeface="Garamond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Garamond"/>
              </a:rPr>
              <a:t>PollEverywhere</a:t>
            </a:r>
            <a:endParaRPr lang="en-US" sz="4000" b="1" dirty="0">
              <a:solidFill>
                <a:schemeClr val="bg1"/>
              </a:solidFill>
              <a:latin typeface="Garamon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9FE8D-AFEF-BF0F-3553-9629AD3775C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C903066-1EF1-FE4F-782B-5B86E95E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1122B6-D8A5-1BC4-CFBA-5D58FC51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B97891-9EB5-A539-4A0B-5421005AAE3D}"/>
              </a:ext>
            </a:extLst>
          </p:cNvPr>
          <p:cNvSpPr/>
          <p:nvPr/>
        </p:nvSpPr>
        <p:spPr>
          <a:xfrm>
            <a:off x="7325011" y="3685794"/>
            <a:ext cx="3809714" cy="37490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aramond" panose="02020404030301010803" pitchFamily="18" charset="0"/>
              </a:rPr>
              <a:t>https://pollev.com/brianpark046</a:t>
            </a:r>
          </a:p>
        </p:txBody>
      </p:sp>
    </p:spTree>
    <p:extLst>
      <p:ext uri="{BB962C8B-B14F-4D97-AF65-F5344CB8AC3E}">
        <p14:creationId xmlns:p14="http://schemas.microsoft.com/office/powerpoint/2010/main" val="35332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BAEC3-1820-25F1-620F-41E679D56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3AA554-C24A-0A44-64EE-C7D4A139458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1BA25-8C0B-91A6-3453-A4F3F8F1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D387B-52FA-0399-D1D1-8CA546EDD3A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58A9F-D945-6229-1B76-33C70C9E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E9E09-00EF-FA44-CAE7-6CBECDC9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D03CF4-42C4-671B-5E10-AED381C2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 us plot on the graph 100 cups of coffee and 100 bagels.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 is “above” the PPF, which means that it is not feasible to produce 100 cups of coffee and 100 bagels in this economy.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Either the economy needs more resources (labor), or the technology must improve for the economy to produce 100 cups of coffee and 100 bagels.</a:t>
            </a:r>
          </a:p>
        </p:txBody>
      </p:sp>
      <p:pic>
        <p:nvPicPr>
          <p:cNvPr id="18" name="Picture 17" descr="A diagram of a bagel and coffee&#10;&#10;AI-generated content may be incorrect.">
            <a:extLst>
              <a:ext uri="{FF2B5EF4-FFF2-40B4-BE49-F238E27FC236}">
                <a16:creationId xmlns:a16="http://schemas.microsoft.com/office/drawing/2014/main" id="{701F6D35-DF5F-AFF7-B6F1-B0408DE3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2" name="Picture 11" descr="A diagram of a bagel&#10;&#10;AI-generated content may be incorrect.">
            <a:extLst>
              <a:ext uri="{FF2B5EF4-FFF2-40B4-BE49-F238E27FC236}">
                <a16:creationId xmlns:a16="http://schemas.microsoft.com/office/drawing/2014/main" id="{D6144B43-4AED-B658-71C6-A563DD19D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A4102-568F-EEC0-94CF-021368D62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268346-8FA3-83D6-3C95-50BC8A900AA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86CBB-B28F-4CD2-09CD-C1C7ACC1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Production Possibility Frontier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CB21D-CD43-CCA1-DAA2-E6B86A070D3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6050F-5A51-5B0D-EDD4-6844EA54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A52ED-F3B8-0FA2-8668-1C0D0581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3AC449-DB80-345C-143E-3FD3D7E0B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economy grows in the form of additional resources being discovered.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Then, with the additional resources, the economy can produce more coffee and/or more bagels.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Plotted on a graph, the PPF shifts outward.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similar effect takes place if the production technology evolves as well.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is an example of the theory / model being updated to reflect real-world changes.</a:t>
            </a:r>
          </a:p>
        </p:txBody>
      </p:sp>
      <p:pic>
        <p:nvPicPr>
          <p:cNvPr id="8" name="Picture 7" descr="A line graph with a red line&#10;&#10;AI-generated content may be incorrect.">
            <a:extLst>
              <a:ext uri="{FF2B5EF4-FFF2-40B4-BE49-F238E27FC236}">
                <a16:creationId xmlns:a16="http://schemas.microsoft.com/office/drawing/2014/main" id="{3CE04937-822F-AD97-C37A-504EF2FB5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A754A3-FB67-1ECD-B097-EF3BB085E6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4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96864-CE0A-ECA6-104C-8CA2FE8FA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4E9C32-9CB4-1861-035E-E6130042903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DB3CD-988F-50D5-5C22-29661EB5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Production Possibility Frontier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CAC1E-3628-A941-08C4-E69883389C2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6AE31-2488-475F-FC45-9890FE31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32F01-D8ED-2808-FE60-65840A0A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41AD10-7BE0-42E7-7E8D-38CA9AF06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our simple example, we assume that change in the economy causes a parallel outward shift of the PPF.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parallel shift means that the trade-off relation between the two goods remain unchanged.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real world, the PPF rarely shifts like this, since technology rarely develops in all sectors equally.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instance, if baking technology unrelated to coffee improved, the PPF may have “tilted.”</a:t>
            </a:r>
          </a:p>
        </p:txBody>
      </p:sp>
      <p:pic>
        <p:nvPicPr>
          <p:cNvPr id="8" name="Picture 7" descr="A line graph with a red line&#10;&#10;AI-generated content may be incorrect.">
            <a:extLst>
              <a:ext uri="{FF2B5EF4-FFF2-40B4-BE49-F238E27FC236}">
                <a16:creationId xmlns:a16="http://schemas.microsoft.com/office/drawing/2014/main" id="{AD6D0F18-2643-145D-B651-2002B93BD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E8E309-7E44-E51A-6CCE-D63AFF2C5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9" name="Picture 8" descr="A diagram of a bagel and coffee&#10;&#10;AI-generated content may be incorrect.">
            <a:extLst>
              <a:ext uri="{FF2B5EF4-FFF2-40B4-BE49-F238E27FC236}">
                <a16:creationId xmlns:a16="http://schemas.microsoft.com/office/drawing/2014/main" id="{1CCE84AD-8E14-1260-55E3-4050DE01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5F51B-E2D3-DA8E-F842-7BF9A3D5E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88D754-891F-D011-D944-1491A18EEC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4927E-90CB-473B-1569-B13D8212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Production Possibility Frontier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CEB5B-A2B4-0BEC-12A0-2B157732CCD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B0022-BDA1-2048-BD20-4F7A1D4F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152A1-6070-356E-E311-8DB5D533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0E5BAE-324F-D234-09D2-7BA007CF5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PPF in our example is a straight line, which follows from our assumed production technology.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Specifically, that the opportunity cost is constant.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Under this assumption, whether the economy is producing a lot of bagels or only a few units, the opportunity cost of producing one more unit of bagel is always 2 cups of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Is this realistic?</a:t>
            </a:r>
          </a:p>
        </p:txBody>
      </p:sp>
      <p:pic>
        <p:nvPicPr>
          <p:cNvPr id="8" name="Picture 7" descr="A line graph with a red line&#10;&#10;AI-generated content may be incorrect.">
            <a:extLst>
              <a:ext uri="{FF2B5EF4-FFF2-40B4-BE49-F238E27FC236}">
                <a16:creationId xmlns:a16="http://schemas.microsoft.com/office/drawing/2014/main" id="{596F768C-B2BD-A2DA-76AC-8D191B18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F6F7CD-833C-146C-4CC5-13EC5ECE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diagram of a bagel and coffee&#10;&#10;AI-generated content may be incorrect.">
            <a:extLst>
              <a:ext uri="{FF2B5EF4-FFF2-40B4-BE49-F238E27FC236}">
                <a16:creationId xmlns:a16="http://schemas.microsoft.com/office/drawing/2014/main" id="{79F30985-E7A8-06C5-FFC5-E5D639FF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F30EB-84B0-1225-0870-344F473A4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9F33D-A3CE-BFAF-8963-DFDE547AEEF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84EA2-8CF6-54B9-1AF3-3A4247D2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Production Possibility Frontier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2C26D-0D61-4A51-0CA4-2C17189078B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D37E9-691E-5991-B49C-FCA98291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7BA10-BED0-ACB9-9885-AE3616FF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F3963F-F1EE-0FFE-75C1-89D0ED718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real-world, opportunity cost will most likely be increasing.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Which means that “as more units of a good are produced, we need to give up increasing amounts of the other goods produced.”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Some people are going to be more talented in baking bagels, while some people are going to be more talented in brewing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produce a lot of bagels, we guide people more talented in brewing coffee to bake bagels.</a:t>
            </a:r>
          </a:p>
        </p:txBody>
      </p:sp>
      <p:pic>
        <p:nvPicPr>
          <p:cNvPr id="8" name="Picture 7" descr="A line graph with a red line&#10;&#10;AI-generated content may be incorrect.">
            <a:extLst>
              <a:ext uri="{FF2B5EF4-FFF2-40B4-BE49-F238E27FC236}">
                <a16:creationId xmlns:a16="http://schemas.microsoft.com/office/drawing/2014/main" id="{4D824AFC-BE35-1FE0-819A-3D17D579F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6483A0-50FC-04E6-43B4-B1666D06D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0BD0E-E537-6D2F-0768-68D0CD732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63CBBE-A2BC-AED0-1FF9-CA3C5EE8B2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D092FA-0789-2B8C-E8CF-FEBF0B9624F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B7E0C-F341-C0DE-2D30-93D21CC4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Production Possibility Frontier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FBAAC-8367-548F-FB6C-2D58C8E3DC1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6F2C1-BBC3-74EC-DA30-4857A3EB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13EAE-E0E6-B220-22D1-F406B124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1A976D-46E8-6D48-1EA6-85492EBD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we allow the worker most talented in brewing coffee to stop baking bagels and brew coffee, they will produce a lot of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means that the PPF should be curved outward to reflect this changing opportunity costs.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opportunity cost of a cup of coffee is very low when we are producing too many bagels. 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other words, to get one extra cup of coffee, we only need to give up a fraction of a bagel.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8" name="Picture 7" descr="A line graph with a red line&#10;&#10;AI-generated content may be incorrect.">
            <a:extLst>
              <a:ext uri="{FF2B5EF4-FFF2-40B4-BE49-F238E27FC236}">
                <a16:creationId xmlns:a16="http://schemas.microsoft.com/office/drawing/2014/main" id="{417603BC-37E6-7AD5-390C-D9F91C4C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D6879D-C592-6C81-4364-0D0B917E3F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6" name="Picture 15" descr="A diagram of a cost increase&#10;&#10;AI-generated content may be incorrect.">
            <a:extLst>
              <a:ext uri="{FF2B5EF4-FFF2-40B4-BE49-F238E27FC236}">
                <a16:creationId xmlns:a16="http://schemas.microsoft.com/office/drawing/2014/main" id="{540DB8C9-66A9-1E58-489D-7488B71AD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6F90C-1CD4-D175-0DE9-F8A5D2405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0E278-4368-2DF4-910D-69CE5F8D20F7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Economist as a Policy Advisor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23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5D719-C6C8-0D98-B3B3-8E724D9E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33CD-EA5D-9CEC-75E7-5E9E08FF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While economists act as scientists, they also serve as policy advisors.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They recommend policies to improve economic outcomes based on rigorous analysis of real-world evidence.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a scientist, the economist may be asked fact-based questions such as “why is the unemployment rate higher for one group over another?”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a policy advisor, the economist may be asked judgement-based questions such as  “what can we do to lower the unemployment rate for a certain group of people?”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0B5215-542A-EEAA-2D9D-5DBB67D0F13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4DE39-D14D-9241-AAF2-7D4652BD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Economist as a Policy Advisor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93E753-4AE5-51CC-1A4C-22803C4C15B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387F2-ECC5-D795-FC10-4B715D6F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3F0A7-0830-D32B-53F8-9EC8D705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20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EB157-CB87-5881-F7BF-10490797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37EB-BFAB-AAB4-7A11-C3AB8425F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Positive Statements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Descriptive in nature; describe the world as it is.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Can be confirmed or refuted by examining evidence.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e.g. “Raising the minimum rage can cause an increase in unemployment.”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Normative Statements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Prescriptive in nature; state how the world “should” be.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Depend on values and goals.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e.g. “The government should raise the minimum wage.”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Positive and Normative Statements are distinct but intertwined.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Positive findings inform value judgments about which policies are desirable.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Normative judgments can influence which aspects of the world economists choose to study.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D8D3A-A8CB-DB02-723D-CD0BB19060A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4EEC1-6D29-33DD-46AA-FBFE3860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Positive and Normative Statements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9C5E8-96FA-A87F-F21F-A9171D29E35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76144-FC10-BE21-1FBD-C425F938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C0A40-212A-6AD6-230A-AC91503E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6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D074-2C08-8762-C8ED-3CC94CBD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Which of the following is an example of a normative statement?
Slide 30</a:t>
            </a:r>
          </a:p>
        </p:txBody>
      </p:sp>
      <p:pic>
        <p:nvPicPr>
          <p:cNvPr id="4" name="Picture 3" descr="Poll Everywhere multiple choice poll instructions screen&#10;Activity Title: Which of the following is an example of a normative statement?">
            <a:extLst>
              <a:ext uri="{FF2B5EF4-FFF2-40B4-BE49-F238E27FC236}">
                <a16:creationId xmlns:a16="http://schemas.microsoft.com/office/drawing/2014/main" id="{936BC46B-329B-8BB6-7B93-4D935177D3A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1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Economist as a Scientist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9293-FBA8-44C8-A667-71DBEC84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Which of the following is an example of a normative statement?
Slide 32</a:t>
            </a:r>
          </a:p>
        </p:txBody>
      </p:sp>
      <p:pic>
        <p:nvPicPr>
          <p:cNvPr id="4" name="Picture 3" descr="Poll Everywhere multiple choice poll chart screen&#10;Activity Title: Which of the following is an example of a normative statement?">
            <a:extLst>
              <a:ext uri="{FF2B5EF4-FFF2-40B4-BE49-F238E27FC236}">
                <a16:creationId xmlns:a16="http://schemas.microsoft.com/office/drawing/2014/main" id="{78BBAEE6-AA50-AC5B-1D62-44AE700A4AE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C58F2-18C9-5E41-169E-82BCB6969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1A6C-15E5-CECB-D9F5-751C290B4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government prints too much money, it leads to inflation.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Positive statement: describes a relationship, which can be confirmed or refuted.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decrease in income tax rates increases households’ disposable income.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Positive statement: describes a relationship, which can be confirmed or refuted.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government should provide free college education to ensure equal opportunity.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Normative statement: Based on a value judgement which cannot be confirmed or refuted.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of gasoline rises, the quantity of gasoline demanded falls.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Positive statement: describes a relationship, which can be confirmed or refuted.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7136C-8E22-1E25-6B45-56DA747F64D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7E030-5825-A678-9AED-5FF9AAAB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BD344-71DA-A93A-A253-E9766169751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428FE-7BF8-29B6-D401-769B2470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383B6-3DF7-C50D-2389-5834A2B4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45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DAA12-704E-3C8C-7866-565E818A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DE76-B850-584C-B355-06C9FFF5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serve advisory roles in government.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Federal Reserve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Federal Government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Congressional Budget Office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Think Tanks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…and many other positions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provide crucial input in the policy process, but their advice is only one ingredient in the complex recipe of policymaking.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a result, their recommendations are not always followed.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D4AE1-B200-EE98-B0FC-25EBFD75F46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1428E-485C-01B6-A763-18871039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Economists in Washington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94E35-7CA9-FDE2-BAA3-EA18D297820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B3A7B-0611-51E5-EFC2-E02632BC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C9AD2-E080-6923-EFC1-D0CE23AE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CB0969-F850-415B-2746-3A24F1EC5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12D74-C8AB-6A86-8ACD-05DB6CD2A707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Why Economists Disagree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35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A2462-E3CA-2B17-49DC-7E6A1A8A9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4DF94-C183-CD2A-C246-979403D32D9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F062D-19A7-63F3-9A86-1D88C1AB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Why Economists Disagree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990E1-3564-076A-3AD2-F82ABCDFD6E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443EA-0483-CCC2-B1BF-C5ECA407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07720-0750-DFF0-BE9A-09C882B2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54B3C6-85B5-18D2-FA29-CA11B8E9F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are well known for offering conflicting policy advice.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They may disagree about the validity of alternative positive theories of how the world works.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They may also hold different values, leading to differing normative views on policy goals.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But at the same time, economists agree on many issues.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2050" name="Picture 2" descr="Harry Truman - Imgflip">
            <a:extLst>
              <a:ext uri="{FF2B5EF4-FFF2-40B4-BE49-F238E27FC236}">
                <a16:creationId xmlns:a16="http://schemas.microsoft.com/office/drawing/2014/main" id="{36FE9F11-5B15-5551-3EC7-085AEA15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9" y="1300900"/>
            <a:ext cx="3906404" cy="48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F2737-0696-FFF6-BC70-97DFD810D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40B20-8A47-40FD-02A4-F10128ABE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ceiling on rents reduces both the quantity and quality of housing available.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Tariffs and import quotas generally reduce overall economic welfare.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U.S. should not restrict employers from outsourcing work to foreign countries.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U.S. should eliminate agricultural subsidies.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Local and state governments should eliminate subsidies for professional sports franchises.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Cash payments increase the welfare of recipients more than in-kind transfers of equal cash value.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…and more!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1EA001-D8FE-331B-234F-B3EABA546B5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5146-E34F-6A43-5304-0A5A91EB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Statements that U.S. Economists Generally Agree 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F0040-1772-B5FF-B92A-E3877B1E7AA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A1917-BEC5-543E-50F7-22EFDBA0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03DBE-BC13-951C-AB86-3D9DFC92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4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71B66-74E2-61A2-A2C0-A76D97601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755FAB-8C3A-6DBC-ED0F-6CCB65358978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of Chapter 2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72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B1EA1-DA14-D000-FC54-D8F8EE17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8C6F-7BA1-05ED-8DF8-4523E6B1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act as scientists making appropriate assumptions to build models to explain the world (positive analysis).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are also policy advisors making assertions about how the world should be (normative analysis).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often offer conflicting advice due to differences in scientific judgements and/or differences in values.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may also be united in their advice, but not all advice is followed by policymakers due to real-world constraints.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6526F-3EED-30AE-3336-3E8E7EC6914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2E74D-8CD5-AA06-22BE-DEEC5D66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08589-8825-385C-9554-8FA5C61E983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EBCFD-35E9-A0DC-7855-9CCC1A80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89517-0CD9-30E5-447E-5A723A66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5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1314F-88C2-C0E3-FD86-1CB07BC95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947B7-147A-EA1A-5172-E7D909141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368204"/>
            <a:ext cx="11189855" cy="3858860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scientific method in Economics follows the standard:</a:t>
            </a:r>
          </a:p>
          <a:p>
            <a:pPr marL="800100" lvl="1" indent="-3429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Observation: Observe the world, collect, and analyze data.</a:t>
            </a:r>
          </a:p>
          <a:p>
            <a:pPr marL="800100" lvl="1" indent="-3429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Theory: Develop a theory based on observed data to explain the world.</a:t>
            </a:r>
          </a:p>
          <a:p>
            <a:pPr marL="800100" lvl="1" indent="-3429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Verification: Conduct further observations to evaluate the theory.</a:t>
            </a:r>
            <a:endParaRPr lang="en-US" altLang="zh-TW" sz="1200" dirty="0"/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marL="400050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example, if we are interested in the relationship between inflation (the overall increase in prices) and unemployment, the scientific method can be applied to study this relationship.</a:t>
            </a: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A47D11-99FA-E4DA-8945-5464611E5D6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3AC32-8E4B-D7DE-ACF1-BFFD6656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Scientific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C05CF-4899-EDF2-2063-E1E2745FF4A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786C4-8E7E-5055-2FE5-4C587E4D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48821-85DD-64EE-2C43-496D05AC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40D3F-860A-A2EF-4B54-67E080156BCC}"/>
              </a:ext>
            </a:extLst>
          </p:cNvPr>
          <p:cNvSpPr/>
          <p:nvPr/>
        </p:nvSpPr>
        <p:spPr>
          <a:xfrm>
            <a:off x="457200" y="1225296"/>
            <a:ext cx="11189854" cy="841248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“Observation, Theory, and More Observation”</a:t>
            </a:r>
          </a:p>
        </p:txBody>
      </p:sp>
    </p:spTree>
    <p:extLst>
      <p:ext uri="{BB962C8B-B14F-4D97-AF65-F5344CB8AC3E}">
        <p14:creationId xmlns:p14="http://schemas.microsoft.com/office/powerpoint/2010/main" val="32114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BE018-6790-6B36-8373-57EFFE6C1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278FA-7EE9-26A1-5C05-89EEB518C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A. W. Phillips, an economist from New Zealand, studied the relationship between unemployment and inflation in the UK. 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He observed a connection between inflation and money wage rates.</a:t>
            </a:r>
            <a:endParaRPr lang="en-US" altLang="zh-TW" sz="12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Later, Paul Samuelson and Robert Solow verified a similar relationship using U.S. data and coined the term “Phillips curve.”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Phillips curve has been revised multiple times as new observations became available.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A903CE-0210-6BA2-AD4A-7803978C59B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4433B-3ABB-9ADC-927B-92B01CF5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Scientific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8124B-744C-43B5-F2AD-6323D773B4D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5A24F-F700-3FC8-4C06-8391ACC6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B2E37-B054-C301-8AD5-F3EE3C2F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Content Placeholder 24" descr="A graph of a graph of the rate of change&#10;&#10;Description automatically generated">
            <a:extLst>
              <a:ext uri="{FF2B5EF4-FFF2-40B4-BE49-F238E27FC236}">
                <a16:creationId xmlns:a16="http://schemas.microsoft.com/office/drawing/2014/main" id="{B4FA2FA3-CC35-B494-7182-5A8569955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99506"/>
            <a:ext cx="4535425" cy="51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A7052-932B-5505-7CD3-7E6A8D8BA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1CA91-54DD-4C6B-E9B5-BC44E9139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 are important differences between economics and the natural sciences (such as physics)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marL="0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30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economics, opportunities for controlled laboratory experiments are rare.</a:t>
            </a:r>
          </a:p>
          <a:p>
            <a:pPr marL="1371600" lvl="3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C2D6B0-F5A7-1F1B-DB97-A79F9671141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33F9A-4819-C3AE-6540-B072FF6A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Scientific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FCEE08-B402-8CCF-EB03-9056A63AFCF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A09FF-9ADD-1EF3-E2D7-D1437748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4D0D5-8A76-CFC4-C79E-6ABEB186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xkcd: Correlation">
            <a:extLst>
              <a:ext uri="{FF2B5EF4-FFF2-40B4-BE49-F238E27FC236}">
                <a16:creationId xmlns:a16="http://schemas.microsoft.com/office/drawing/2014/main" id="{B30CBDA7-57AD-309F-3203-F1B87C5F1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88" y="2209291"/>
            <a:ext cx="8077075" cy="32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7E4D4-6AF1-3A6E-2EB3-571DFED37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FC0B-8A2A-3B25-065C-37378280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common mistake in the social sciences is to assume correlation implies causation.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 should be clear that neither the number of Psychology degrees awarded nor the number of groundskeepers in Utah explains the other.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scientists, we are interested in causation: “Does A cause B to happen?”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many cases, we only observe correlations:   “Do A and B tend to occur at the same time?”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DA6973-8BB9-DF93-3D51-A0424DAB4EF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A7BF7-F576-356E-9C78-5C98EAD7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Scientific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51002-FE4A-67DF-836E-365D7ED3836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2612B-5D3F-D98E-C7A5-4E11ECFA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A1EE6-DAE5-9A26-0992-0D47EF28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429CD1-F05D-064B-9263-8DD3DD9B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00900"/>
            <a:ext cx="4535425" cy="48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4D327-3865-23F6-247C-B2B814338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7BF2-4343-7700-7240-32A0DF14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368204"/>
            <a:ext cx="11189855" cy="3858860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make many assumptions in order to simplify the complex world.</a:t>
            </a:r>
          </a:p>
          <a:p>
            <a:pPr marL="800100" lvl="1" indent="-3429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studying international trade, we often assume a world with two countries and two goods.</a:t>
            </a:r>
          </a:p>
          <a:p>
            <a:pPr marL="800100" lvl="1" indent="-3429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studying consumer behavior, we often consumers don’t save money for the future.</a:t>
            </a:r>
          </a:p>
          <a:p>
            <a:pPr marL="800100" lvl="1" indent="-3429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studying  pricing, we often assume that prices can be changed instantaneously.</a:t>
            </a:r>
            <a:endParaRPr lang="en-US" altLang="zh-TW" sz="1200" dirty="0"/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marL="400050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These, while extreme at times, simplify the problem without compromising the results.</a:t>
            </a:r>
          </a:p>
          <a:p>
            <a:pPr marL="1657350"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marL="400050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Making assumptions itself does not pose a threat to constructing accurate models that can explain real-world events: knowing what assumptions are reasonable is the key.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8C0926-C17E-2317-0881-F5B75F98AC3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BA45C-94D5-5310-853D-F1C62B4A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Assumptions in Economics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5EA68-2911-B9A6-59E0-94830B8DC8D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2F767-85F1-CD5E-4940-1308B553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E68D4-126E-F32E-F178-21EA56EA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001783-30F7-EA1D-B50C-8C1F5794F6BF}"/>
              </a:ext>
            </a:extLst>
          </p:cNvPr>
          <p:cNvSpPr/>
          <p:nvPr/>
        </p:nvSpPr>
        <p:spPr>
          <a:xfrm>
            <a:off x="457200" y="1225296"/>
            <a:ext cx="11189854" cy="841248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“Let us assume that…”</a:t>
            </a:r>
          </a:p>
        </p:txBody>
      </p:sp>
    </p:spTree>
    <p:extLst>
      <p:ext uri="{BB962C8B-B14F-4D97-AF65-F5344CB8AC3E}">
        <p14:creationId xmlns:p14="http://schemas.microsoft.com/office/powerpoint/2010/main" val="29463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9CB1C-C5DB-DE7F-9C2E-28EAF2A30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A15D5-055F-8E32-1C90-998CE091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Based on the assumptions made, economists build models to explain the world and predict future events.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However, we omit many details to allow us to concentrate on the truly important factors.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role of a model is to simplify reality to improve our understanding of the world.</a:t>
            </a:r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Similar to the assumptions we make, the key is to know what is the right model for the right time, and how complex it must be to serve a purpose.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examine two examples of assumptions and models in economics.</a:t>
            </a:r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FF8959-97E6-2302-64EB-5FB9B3AC71A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A0466-5637-40F7-0F32-4690E95F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Models in Economics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82C80-973E-D603-A6DC-5E0E84F36F1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DC070-AA9D-4541-DB41-8DC6412B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2ADB5-E0F1-C41E-408E-E800591E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0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6fb3b5f-f419-45be-9d2e-f56692cb61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4ec1d0-6963-4196-960b-e2bc615405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ba3a197-1087-4125-b029-6f1d589247e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d53abaf-0e72-4617-b914-c752ae7ec1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4e40b3c-a817-46e5-886e-9dd60b1679b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c0291a4-1055-4fa1-bc5e-fa3e6821fe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3028</Words>
  <Application>Microsoft Office PowerPoint</Application>
  <PresentationFormat>Custom</PresentationFormat>
  <Paragraphs>341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PowerPoint Presentation</vt:lpstr>
      <vt:lpstr>PowerPoint Presentation</vt:lpstr>
      <vt:lpstr>  The Scientific Method</vt:lpstr>
      <vt:lpstr>  The Scientific Method</vt:lpstr>
      <vt:lpstr>  The Scientific Method</vt:lpstr>
      <vt:lpstr>  The Scientific Method</vt:lpstr>
      <vt:lpstr>  Assumptions in Economics</vt:lpstr>
      <vt:lpstr>  Models in Economics</vt:lpstr>
      <vt:lpstr>  Example: The Circular-Flow Diagram</vt:lpstr>
      <vt:lpstr>  Example: The Circular-Flow Diagram</vt:lpstr>
      <vt:lpstr>  Example: Production Possibility Frontier</vt:lpstr>
      <vt:lpstr>  Example: Production Possibility Frontier</vt:lpstr>
      <vt:lpstr>  Example: Production Possibility Frontier</vt:lpstr>
      <vt:lpstr>Poll Everywhere multiple choice poll instructions screen
Activity Title: Suppose the economy is producing efficiently at point C, what is the opportunity cost of producing one more bagel?
Slide 16</vt:lpstr>
      <vt:lpstr>Poll Everywhere multiple choice poll chart screen
Activity Title: Suppose the economy is producing efficiently at point C, what is the opportunity cost of producing one more bagel?
Slide 18</vt:lpstr>
      <vt:lpstr>  Solution to In-class Poll #1</vt:lpstr>
      <vt:lpstr>Poll Everywhere multiple choice poll instructions screen
Activity Title: Based on this PPF, can this economy produce 100 cups of coffee AND 100 bagels at the same time?
Slide 18</vt:lpstr>
      <vt:lpstr>Poll Everywhere multiple choice poll chart screen
Activity Title: Based on this PPF, can this economy produce 100 cups of coffee AND 100 bagels at the same time?
Slide 20</vt:lpstr>
      <vt:lpstr>  Solution to In-class Poll #2</vt:lpstr>
      <vt:lpstr>  Example: Production Possibility Frontier</vt:lpstr>
      <vt:lpstr>  Example: Production Possibility Frontier</vt:lpstr>
      <vt:lpstr>  Example: Production Possibility Frontier</vt:lpstr>
      <vt:lpstr>  Example: Production Possibility Frontier</vt:lpstr>
      <vt:lpstr>  Example: Production Possibility Frontier</vt:lpstr>
      <vt:lpstr>PowerPoint Presentation</vt:lpstr>
      <vt:lpstr>  The Economist as a Policy Advisor</vt:lpstr>
      <vt:lpstr>  Positive and Normative Statements</vt:lpstr>
      <vt:lpstr>Poll Everywhere multiple choice poll instructions screen
Activity Title: Which of the following is an example of a normative statement?
Slide 30</vt:lpstr>
      <vt:lpstr>Poll Everywhere multiple choice poll chart screen
Activity Title: Which of the following is an example of a normative statement?
Slide 32</vt:lpstr>
      <vt:lpstr>  Solution to In-class Poll #3</vt:lpstr>
      <vt:lpstr>  Economists in Washington</vt:lpstr>
      <vt:lpstr>PowerPoint Presentation</vt:lpstr>
      <vt:lpstr>  Why Economists Disagree</vt:lpstr>
      <vt:lpstr>  Statements that U.S. Economists Generally Agree On</vt:lpstr>
      <vt:lpstr>PowerPoint Presentation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77</cp:revision>
  <dcterms:created xsi:type="dcterms:W3CDTF">2013-01-27T09:14:16Z</dcterms:created>
  <dcterms:modified xsi:type="dcterms:W3CDTF">2025-09-08T16:25:51Z</dcterms:modified>
  <cp:category/>
</cp:coreProperties>
</file>