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256" r:id="rId2"/>
    <p:sldId id="377" r:id="rId3"/>
    <p:sldId id="376" r:id="rId4"/>
    <p:sldId id="371" r:id="rId5"/>
    <p:sldId id="345" r:id="rId6"/>
    <p:sldId id="347" r:id="rId7"/>
    <p:sldId id="349" r:id="rId8"/>
    <p:sldId id="348" r:id="rId9"/>
    <p:sldId id="350" r:id="rId10"/>
    <p:sldId id="351" r:id="rId11"/>
    <p:sldId id="352" r:id="rId12"/>
    <p:sldId id="353" r:id="rId13"/>
    <p:sldId id="355" r:id="rId14"/>
    <p:sldId id="372" r:id="rId15"/>
    <p:sldId id="357" r:id="rId16"/>
    <p:sldId id="356" r:id="rId17"/>
    <p:sldId id="358" r:id="rId18"/>
    <p:sldId id="360" r:id="rId19"/>
    <p:sldId id="378" r:id="rId20"/>
    <p:sldId id="361" r:id="rId21"/>
    <p:sldId id="362" r:id="rId22"/>
    <p:sldId id="363" r:id="rId23"/>
    <p:sldId id="373" r:id="rId24"/>
    <p:sldId id="366" r:id="rId25"/>
    <p:sldId id="367" r:id="rId26"/>
    <p:sldId id="368" r:id="rId27"/>
    <p:sldId id="365" r:id="rId28"/>
    <p:sldId id="369" r:id="rId29"/>
    <p:sldId id="370" r:id="rId30"/>
    <p:sldId id="344" r:id="rId31"/>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122C"/>
    <a:srgbClr val="FDB913"/>
    <a:srgbClr val="B89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4" autoAdjust="0"/>
    <p:restoredTop sz="94660"/>
  </p:normalViewPr>
  <p:slideViewPr>
    <p:cSldViewPr snapToGrid="0" snapToObjects="1">
      <p:cViewPr varScale="1">
        <p:scale>
          <a:sx n="91" d="100"/>
          <a:sy n="91" d="100"/>
        </p:scale>
        <p:origin x="716"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59EC7-19C7-4638-A61A-0E2B59861576}" type="datetimeFigureOut">
              <a:rPr lang="en-US" smtClean="0"/>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7AAC7-CF25-414B-93E7-2A61E431E831}" type="slidenum">
              <a:rPr lang="en-US" smtClean="0"/>
              <a:t>‹#›</a:t>
            </a:fld>
            <a:endParaRPr lang="en-US"/>
          </a:p>
        </p:txBody>
      </p:sp>
    </p:spTree>
    <p:extLst>
      <p:ext uri="{BB962C8B-B14F-4D97-AF65-F5344CB8AC3E}">
        <p14:creationId xmlns:p14="http://schemas.microsoft.com/office/powerpoint/2010/main" val="41028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87AAC7-CF25-414B-93E7-2A61E431E831}" type="slidenum">
              <a:rPr lang="en-US" smtClean="0"/>
              <a:t>12</a:t>
            </a:fld>
            <a:endParaRPr lang="en-US"/>
          </a:p>
        </p:txBody>
      </p:sp>
    </p:spTree>
    <p:extLst>
      <p:ext uri="{BB962C8B-B14F-4D97-AF65-F5344CB8AC3E}">
        <p14:creationId xmlns:p14="http://schemas.microsoft.com/office/powerpoint/2010/main" val="3001212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3FBCC-EE00-D786-FEEF-6F32F92D8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EF162-55E5-D354-0744-CC696B2AD7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52530-2BAE-9FFF-124E-F3E5D05274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D15DC5-753E-887B-447C-F1619361451C}"/>
              </a:ext>
            </a:extLst>
          </p:cNvPr>
          <p:cNvSpPr>
            <a:spLocks noGrp="1"/>
          </p:cNvSpPr>
          <p:nvPr>
            <p:ph type="sldNum" sz="quarter" idx="5"/>
          </p:nvPr>
        </p:nvSpPr>
        <p:spPr/>
        <p:txBody>
          <a:bodyPr/>
          <a:lstStyle/>
          <a:p>
            <a:fld id="{C987AAC7-CF25-414B-93E7-2A61E431E831}" type="slidenum">
              <a:rPr lang="en-US" smtClean="0"/>
              <a:t>24</a:t>
            </a:fld>
            <a:endParaRPr lang="en-US"/>
          </a:p>
        </p:txBody>
      </p:sp>
    </p:spTree>
    <p:extLst>
      <p:ext uri="{BB962C8B-B14F-4D97-AF65-F5344CB8AC3E}">
        <p14:creationId xmlns:p14="http://schemas.microsoft.com/office/powerpoint/2010/main" val="4076457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007AA-76C3-5881-0385-57F183F75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C8AC7-A1C2-35B5-14CC-067CD9F00F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3A239-6C5F-9298-0526-7DBE8683F3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6A9F2E-EBBC-2CE8-A881-0C9871A21BF0}"/>
              </a:ext>
            </a:extLst>
          </p:cNvPr>
          <p:cNvSpPr>
            <a:spLocks noGrp="1"/>
          </p:cNvSpPr>
          <p:nvPr>
            <p:ph type="sldNum" sz="quarter" idx="5"/>
          </p:nvPr>
        </p:nvSpPr>
        <p:spPr/>
        <p:txBody>
          <a:bodyPr/>
          <a:lstStyle/>
          <a:p>
            <a:fld id="{C987AAC7-CF25-414B-93E7-2A61E431E831}" type="slidenum">
              <a:rPr lang="en-US" smtClean="0"/>
              <a:t>25</a:t>
            </a:fld>
            <a:endParaRPr lang="en-US"/>
          </a:p>
        </p:txBody>
      </p:sp>
    </p:spTree>
    <p:extLst>
      <p:ext uri="{BB962C8B-B14F-4D97-AF65-F5344CB8AC3E}">
        <p14:creationId xmlns:p14="http://schemas.microsoft.com/office/powerpoint/2010/main" val="3851550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3624D-F9E5-FB64-9205-6A3E222F8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D95420-824E-D7F7-F7A0-D29032FB1A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AFAF9-066B-FDD0-A4A8-BDFBFF7F2A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433E26-279C-4742-5BA3-5B04A2E7CC30}"/>
              </a:ext>
            </a:extLst>
          </p:cNvPr>
          <p:cNvSpPr>
            <a:spLocks noGrp="1"/>
          </p:cNvSpPr>
          <p:nvPr>
            <p:ph type="sldNum" sz="quarter" idx="5"/>
          </p:nvPr>
        </p:nvSpPr>
        <p:spPr/>
        <p:txBody>
          <a:bodyPr/>
          <a:lstStyle/>
          <a:p>
            <a:fld id="{C987AAC7-CF25-414B-93E7-2A61E431E831}" type="slidenum">
              <a:rPr lang="en-US" smtClean="0"/>
              <a:t>26</a:t>
            </a:fld>
            <a:endParaRPr lang="en-US"/>
          </a:p>
        </p:txBody>
      </p:sp>
    </p:spTree>
    <p:extLst>
      <p:ext uri="{BB962C8B-B14F-4D97-AF65-F5344CB8AC3E}">
        <p14:creationId xmlns:p14="http://schemas.microsoft.com/office/powerpoint/2010/main" val="2836069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51524-06BC-B50F-D132-90D7256ED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E4596F-3167-2024-9FA0-831C23E8E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4CF71-1B30-FE9F-4019-1297A4195E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9FEFAA-CC7D-48EA-5B27-0370E80EB60B}"/>
              </a:ext>
            </a:extLst>
          </p:cNvPr>
          <p:cNvSpPr>
            <a:spLocks noGrp="1"/>
          </p:cNvSpPr>
          <p:nvPr>
            <p:ph type="sldNum" sz="quarter" idx="5"/>
          </p:nvPr>
        </p:nvSpPr>
        <p:spPr/>
        <p:txBody>
          <a:bodyPr/>
          <a:lstStyle/>
          <a:p>
            <a:fld id="{C987AAC7-CF25-414B-93E7-2A61E431E831}" type="slidenum">
              <a:rPr lang="en-US" smtClean="0"/>
              <a:t>27</a:t>
            </a:fld>
            <a:endParaRPr lang="en-US"/>
          </a:p>
        </p:txBody>
      </p:sp>
    </p:spTree>
    <p:extLst>
      <p:ext uri="{BB962C8B-B14F-4D97-AF65-F5344CB8AC3E}">
        <p14:creationId xmlns:p14="http://schemas.microsoft.com/office/powerpoint/2010/main" val="3963798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B47A3-1C94-4075-E410-FB3F056910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9BEEF-98F3-0D31-9EA2-AA77555EA0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279633-555C-7BC9-4DA9-5E8E05FC33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D40AB1-A008-9023-9AB8-2D681CD87CDB}"/>
              </a:ext>
            </a:extLst>
          </p:cNvPr>
          <p:cNvSpPr>
            <a:spLocks noGrp="1"/>
          </p:cNvSpPr>
          <p:nvPr>
            <p:ph type="sldNum" sz="quarter" idx="5"/>
          </p:nvPr>
        </p:nvSpPr>
        <p:spPr/>
        <p:txBody>
          <a:bodyPr/>
          <a:lstStyle/>
          <a:p>
            <a:fld id="{C987AAC7-CF25-414B-93E7-2A61E431E831}" type="slidenum">
              <a:rPr lang="en-US" smtClean="0"/>
              <a:t>28</a:t>
            </a:fld>
            <a:endParaRPr lang="en-US"/>
          </a:p>
        </p:txBody>
      </p:sp>
    </p:spTree>
    <p:extLst>
      <p:ext uri="{BB962C8B-B14F-4D97-AF65-F5344CB8AC3E}">
        <p14:creationId xmlns:p14="http://schemas.microsoft.com/office/powerpoint/2010/main" val="3647169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FC3C7-DF43-8F63-BCEA-75A8604843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6314A-7583-1000-FA7A-9617DFAB8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B4495B-C163-9FCA-C3E5-AEB2B048F3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776002-E376-E07F-A1A1-C3ACB8E48BB2}"/>
              </a:ext>
            </a:extLst>
          </p:cNvPr>
          <p:cNvSpPr>
            <a:spLocks noGrp="1"/>
          </p:cNvSpPr>
          <p:nvPr>
            <p:ph type="sldNum" sz="quarter" idx="5"/>
          </p:nvPr>
        </p:nvSpPr>
        <p:spPr/>
        <p:txBody>
          <a:bodyPr/>
          <a:lstStyle/>
          <a:p>
            <a:fld id="{C987AAC7-CF25-414B-93E7-2A61E431E831}" type="slidenum">
              <a:rPr lang="en-US" smtClean="0"/>
              <a:t>29</a:t>
            </a:fld>
            <a:endParaRPr lang="en-US"/>
          </a:p>
        </p:txBody>
      </p:sp>
    </p:spTree>
    <p:extLst>
      <p:ext uri="{BB962C8B-B14F-4D97-AF65-F5344CB8AC3E}">
        <p14:creationId xmlns:p14="http://schemas.microsoft.com/office/powerpoint/2010/main" val="236547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8A277-4EC2-D464-131A-33B83850B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1865A-5B50-C60B-D69A-DA662A00F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921404-C65C-2A33-903C-E1D5791DAD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75EA15-2C0F-A95B-8AFC-DECB34B58474}"/>
              </a:ext>
            </a:extLst>
          </p:cNvPr>
          <p:cNvSpPr>
            <a:spLocks noGrp="1"/>
          </p:cNvSpPr>
          <p:nvPr>
            <p:ph type="sldNum" sz="quarter" idx="5"/>
          </p:nvPr>
        </p:nvSpPr>
        <p:spPr/>
        <p:txBody>
          <a:bodyPr/>
          <a:lstStyle/>
          <a:p>
            <a:fld id="{C987AAC7-CF25-414B-93E7-2A61E431E831}" type="slidenum">
              <a:rPr lang="en-US" smtClean="0"/>
              <a:t>15</a:t>
            </a:fld>
            <a:endParaRPr lang="en-US"/>
          </a:p>
        </p:txBody>
      </p:sp>
    </p:spTree>
    <p:extLst>
      <p:ext uri="{BB962C8B-B14F-4D97-AF65-F5344CB8AC3E}">
        <p14:creationId xmlns:p14="http://schemas.microsoft.com/office/powerpoint/2010/main" val="208469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A0798-129F-6EC5-44DB-9B55A56FF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856C67-4FEF-95B7-24EA-337013774D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C2B7FC-D165-DEF5-1E0A-CD564CF1E8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ACEC92-2AF4-93B4-746C-896AE2CC92BC}"/>
              </a:ext>
            </a:extLst>
          </p:cNvPr>
          <p:cNvSpPr>
            <a:spLocks noGrp="1"/>
          </p:cNvSpPr>
          <p:nvPr>
            <p:ph type="sldNum" sz="quarter" idx="5"/>
          </p:nvPr>
        </p:nvSpPr>
        <p:spPr/>
        <p:txBody>
          <a:bodyPr/>
          <a:lstStyle/>
          <a:p>
            <a:fld id="{C987AAC7-CF25-414B-93E7-2A61E431E831}" type="slidenum">
              <a:rPr lang="en-US" smtClean="0"/>
              <a:t>16</a:t>
            </a:fld>
            <a:endParaRPr lang="en-US"/>
          </a:p>
        </p:txBody>
      </p:sp>
    </p:spTree>
    <p:extLst>
      <p:ext uri="{BB962C8B-B14F-4D97-AF65-F5344CB8AC3E}">
        <p14:creationId xmlns:p14="http://schemas.microsoft.com/office/powerpoint/2010/main" val="730691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E813D-86B7-212C-38A6-773AC231B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DC540A-A8AB-25A9-4A33-BF87F5602D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C9A2B9-75A1-6464-A207-97D779D940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BE21ED-098F-223D-99EF-0ECAB7C9FDFD}"/>
              </a:ext>
            </a:extLst>
          </p:cNvPr>
          <p:cNvSpPr>
            <a:spLocks noGrp="1"/>
          </p:cNvSpPr>
          <p:nvPr>
            <p:ph type="sldNum" sz="quarter" idx="5"/>
          </p:nvPr>
        </p:nvSpPr>
        <p:spPr/>
        <p:txBody>
          <a:bodyPr/>
          <a:lstStyle/>
          <a:p>
            <a:fld id="{C987AAC7-CF25-414B-93E7-2A61E431E831}" type="slidenum">
              <a:rPr lang="en-US" smtClean="0"/>
              <a:t>17</a:t>
            </a:fld>
            <a:endParaRPr lang="en-US"/>
          </a:p>
        </p:txBody>
      </p:sp>
    </p:spTree>
    <p:extLst>
      <p:ext uri="{BB962C8B-B14F-4D97-AF65-F5344CB8AC3E}">
        <p14:creationId xmlns:p14="http://schemas.microsoft.com/office/powerpoint/2010/main" val="44613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7BE9B-04B5-2AE3-DD25-249614FA0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C5B1D-CEF0-A2E3-D9FC-D1543AB180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E7949-6241-C2E1-B0B5-008A47F0B3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C1E403-61E6-2252-3311-F01C2BFC1DE9}"/>
              </a:ext>
            </a:extLst>
          </p:cNvPr>
          <p:cNvSpPr>
            <a:spLocks noGrp="1"/>
          </p:cNvSpPr>
          <p:nvPr>
            <p:ph type="sldNum" sz="quarter" idx="5"/>
          </p:nvPr>
        </p:nvSpPr>
        <p:spPr/>
        <p:txBody>
          <a:bodyPr/>
          <a:lstStyle/>
          <a:p>
            <a:fld id="{C987AAC7-CF25-414B-93E7-2A61E431E831}" type="slidenum">
              <a:rPr lang="en-US" smtClean="0"/>
              <a:t>18</a:t>
            </a:fld>
            <a:endParaRPr lang="en-US"/>
          </a:p>
        </p:txBody>
      </p:sp>
    </p:spTree>
    <p:extLst>
      <p:ext uri="{BB962C8B-B14F-4D97-AF65-F5344CB8AC3E}">
        <p14:creationId xmlns:p14="http://schemas.microsoft.com/office/powerpoint/2010/main" val="3746657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89E44-C602-D637-FDBF-FEEC008859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24734-FD66-0DEC-70F3-04523746A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5C617D-562B-E756-6990-72D6692E1C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541B5F-9C6C-D995-3B07-4B02F365BD44}"/>
              </a:ext>
            </a:extLst>
          </p:cNvPr>
          <p:cNvSpPr>
            <a:spLocks noGrp="1"/>
          </p:cNvSpPr>
          <p:nvPr>
            <p:ph type="sldNum" sz="quarter" idx="5"/>
          </p:nvPr>
        </p:nvSpPr>
        <p:spPr/>
        <p:txBody>
          <a:bodyPr/>
          <a:lstStyle/>
          <a:p>
            <a:fld id="{C987AAC7-CF25-414B-93E7-2A61E431E831}" type="slidenum">
              <a:rPr lang="en-US" smtClean="0"/>
              <a:t>19</a:t>
            </a:fld>
            <a:endParaRPr lang="en-US"/>
          </a:p>
        </p:txBody>
      </p:sp>
    </p:spTree>
    <p:extLst>
      <p:ext uri="{BB962C8B-B14F-4D97-AF65-F5344CB8AC3E}">
        <p14:creationId xmlns:p14="http://schemas.microsoft.com/office/powerpoint/2010/main" val="590787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9C44E-3EB7-AE67-5551-6E48D9771C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6E7A0-3A6D-7344-76EA-437996AD0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1095E-2315-126C-BA04-B91DA1D986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8062ED-CD2D-0E77-97E3-EA4A6CCA81A6}"/>
              </a:ext>
            </a:extLst>
          </p:cNvPr>
          <p:cNvSpPr>
            <a:spLocks noGrp="1"/>
          </p:cNvSpPr>
          <p:nvPr>
            <p:ph type="sldNum" sz="quarter" idx="5"/>
          </p:nvPr>
        </p:nvSpPr>
        <p:spPr/>
        <p:txBody>
          <a:bodyPr/>
          <a:lstStyle/>
          <a:p>
            <a:fld id="{C987AAC7-CF25-414B-93E7-2A61E431E831}" type="slidenum">
              <a:rPr lang="en-US" smtClean="0"/>
              <a:t>20</a:t>
            </a:fld>
            <a:endParaRPr lang="en-US"/>
          </a:p>
        </p:txBody>
      </p:sp>
    </p:spTree>
    <p:extLst>
      <p:ext uri="{BB962C8B-B14F-4D97-AF65-F5344CB8AC3E}">
        <p14:creationId xmlns:p14="http://schemas.microsoft.com/office/powerpoint/2010/main" val="1142500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62AD7-161D-BD98-1920-AD73759420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1EE5B6-BC57-D760-AE5D-511E07F068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14C4C-5D94-F610-FE3F-755BF5D649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ECB35A-FACE-4B52-DAED-B53516D8055E}"/>
              </a:ext>
            </a:extLst>
          </p:cNvPr>
          <p:cNvSpPr>
            <a:spLocks noGrp="1"/>
          </p:cNvSpPr>
          <p:nvPr>
            <p:ph type="sldNum" sz="quarter" idx="5"/>
          </p:nvPr>
        </p:nvSpPr>
        <p:spPr/>
        <p:txBody>
          <a:bodyPr/>
          <a:lstStyle/>
          <a:p>
            <a:fld id="{C987AAC7-CF25-414B-93E7-2A61E431E831}" type="slidenum">
              <a:rPr lang="en-US" smtClean="0"/>
              <a:t>21</a:t>
            </a:fld>
            <a:endParaRPr lang="en-US"/>
          </a:p>
        </p:txBody>
      </p:sp>
    </p:spTree>
    <p:extLst>
      <p:ext uri="{BB962C8B-B14F-4D97-AF65-F5344CB8AC3E}">
        <p14:creationId xmlns:p14="http://schemas.microsoft.com/office/powerpoint/2010/main" val="970844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99EC1-935D-0109-F3C3-0EDB9335A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12F4A-9FE5-F28F-0B7D-33B6A66A59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20206-04C9-E551-E03F-B2D0AEEC19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AAB54E-AC50-2BE8-1374-D130E2F2DE0A}"/>
              </a:ext>
            </a:extLst>
          </p:cNvPr>
          <p:cNvSpPr>
            <a:spLocks noGrp="1"/>
          </p:cNvSpPr>
          <p:nvPr>
            <p:ph type="sldNum" sz="quarter" idx="5"/>
          </p:nvPr>
        </p:nvSpPr>
        <p:spPr/>
        <p:txBody>
          <a:bodyPr/>
          <a:lstStyle/>
          <a:p>
            <a:fld id="{C987AAC7-CF25-414B-93E7-2A61E431E831}" type="slidenum">
              <a:rPr lang="en-US" smtClean="0"/>
              <a:t>22</a:t>
            </a:fld>
            <a:endParaRPr lang="en-US"/>
          </a:p>
        </p:txBody>
      </p:sp>
    </p:spTree>
    <p:extLst>
      <p:ext uri="{BB962C8B-B14F-4D97-AF65-F5344CB8AC3E}">
        <p14:creationId xmlns:p14="http://schemas.microsoft.com/office/powerpoint/2010/main" val="68508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URvWSsAgtJE?feature=oembed" TargetMode="Externa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9qjvwQrZmpk?feature=oembed"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O2CIeNANQMM?feature=oembed" TargetMode="Externa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0" y="2650659"/>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t>P</a:t>
            </a:r>
            <a:r>
              <a:rPr lang="en-US" sz="4000" dirty="0"/>
              <a:t>RINCIPLES OF </a:t>
            </a:r>
            <a:r>
              <a:rPr lang="en-US" sz="4800" dirty="0"/>
              <a:t>G</a:t>
            </a:r>
            <a:r>
              <a:rPr lang="en-US" sz="4000" dirty="0"/>
              <a:t>LOBAL </a:t>
            </a:r>
            <a:r>
              <a:rPr lang="en-US" sz="4800" dirty="0"/>
              <a:t>E</a:t>
            </a:r>
            <a:r>
              <a:rPr lang="en-US" sz="4000" dirty="0"/>
              <a:t>CONOMICS</a:t>
            </a:r>
            <a:endParaRPr sz="4000" dirty="0"/>
          </a:p>
        </p:txBody>
      </p:sp>
      <p:sp>
        <p:nvSpPr>
          <p:cNvPr id="3" name="TextBox 2"/>
          <p:cNvSpPr txBox="1"/>
          <p:nvPr/>
        </p:nvSpPr>
        <p:spPr>
          <a:xfrm>
            <a:off x="-1" y="3657600"/>
            <a:ext cx="12188825" cy="461665"/>
          </a:xfrm>
          <a:prstGeom prst="rect">
            <a:avLst/>
          </a:prstGeom>
          <a:noFill/>
        </p:spPr>
        <p:txBody>
          <a:bodyPr wrap="square">
            <a:spAutoFit/>
          </a:bodyPr>
          <a:lstStyle/>
          <a:p>
            <a:pPr algn="ctr">
              <a:defRPr sz="2400">
                <a:solidFill>
                  <a:srgbClr val="FFFFFF"/>
                </a:solidFill>
                <a:latin typeface="Garamond"/>
              </a:defRPr>
            </a:pPr>
            <a:r>
              <a:rPr lang="en-US" dirty="0"/>
              <a:t>Chapter 1: The Ten Principles of Economics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5FDE1-B9A2-1A09-D773-C7788AE09CB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785D61-B18F-A209-5764-ECA97930FC68}"/>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Scenario #1: Hiring Decision</a:t>
            </a:r>
          </a:p>
          <a:p>
            <a:pPr lvl="1">
              <a:defRPr sz="2000">
                <a:solidFill>
                  <a:srgbClr val="000000"/>
                </a:solidFill>
                <a:latin typeface="Garamond"/>
              </a:defRPr>
            </a:pPr>
            <a:r>
              <a:rPr lang="en-US" altLang="zh-TW" sz="2000" dirty="0"/>
              <a:t>You are a running a tech start-up and are considering hiring an extra engineer. Hiring an extra engineer would cost $100,000 per year. You estimate that this new engineer would generate an extra revenue of $110,000 per year. Should you hire the new engineer? Why?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Scenario #2: Airline Tickets</a:t>
            </a:r>
          </a:p>
          <a:p>
            <a:pPr lvl="1">
              <a:defRPr sz="2000">
                <a:solidFill>
                  <a:srgbClr val="000000"/>
                </a:solidFill>
                <a:latin typeface="Garamond"/>
              </a:defRPr>
            </a:pPr>
            <a:r>
              <a:rPr lang="en-US" altLang="zh-TW" sz="2000" dirty="0"/>
              <a:t>You are the ticketing agent for an airline, and there is a flight from FAR to ORD leaving soon. The flight is only 30% full, and a coach ticket’s sticker price is $450. A potential consumer tells you that they are willing to pay up to $300 for the ticket on that flight. Should you accept this deal? Why?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Scenario #3: Streaming</a:t>
            </a:r>
          </a:p>
          <a:p>
            <a:pPr lvl="1">
              <a:defRPr sz="2000">
                <a:solidFill>
                  <a:srgbClr val="000000"/>
                </a:solidFill>
                <a:latin typeface="Garamond"/>
              </a:defRPr>
            </a:pPr>
            <a:r>
              <a:rPr lang="en-US" altLang="zh-TW" sz="2000" dirty="0"/>
              <a:t>You have an active subscription to Netflix. Once you have a subscription, you can watch as many shows and movies as you wish for no extra charge. Should you be watching another movie? Why?</a:t>
            </a:r>
            <a:endParaRPr lang="en-US" altLang="zh-TW" sz="1600" dirty="0"/>
          </a:p>
        </p:txBody>
      </p:sp>
      <p:sp>
        <p:nvSpPr>
          <p:cNvPr id="4" name="Rectangle 3">
            <a:extLst>
              <a:ext uri="{FF2B5EF4-FFF2-40B4-BE49-F238E27FC236}">
                <a16:creationId xmlns:a16="http://schemas.microsoft.com/office/drawing/2014/main" id="{D2E2DF96-C9F2-CE75-9162-3D04C5A5DBB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9B1094-C057-DC50-5C34-0189430F7F7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Principle #3: Rational people think at the margin</a:t>
            </a:r>
            <a:endParaRPr lang="en-US" sz="3700" dirty="0">
              <a:solidFill>
                <a:schemeClr val="bg1"/>
              </a:solidFill>
            </a:endParaRPr>
          </a:p>
        </p:txBody>
      </p:sp>
      <p:sp>
        <p:nvSpPr>
          <p:cNvPr id="5" name="Rectangle 4">
            <a:extLst>
              <a:ext uri="{FF2B5EF4-FFF2-40B4-BE49-F238E27FC236}">
                <a16:creationId xmlns:a16="http://schemas.microsoft.com/office/drawing/2014/main" id="{4C1D9BC2-860D-CBBF-5755-FE8649D15C7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321CE46-28F5-F275-818D-9E9FA60793B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2C8D2C08-C5C9-3C09-6101-FA549871AAF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10</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70408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9573A-8A82-C5FA-1BB7-6EA7A5B29C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B1C8D6-8AD6-EA5D-9D0F-2504AC87C4A5}"/>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Scenario #1: Hiring Decision</a:t>
            </a:r>
          </a:p>
          <a:p>
            <a:pPr lvl="1">
              <a:defRPr sz="2000">
                <a:solidFill>
                  <a:srgbClr val="000000"/>
                </a:solidFill>
                <a:latin typeface="Garamond"/>
              </a:defRPr>
            </a:pPr>
            <a:r>
              <a:rPr lang="en-US" altLang="zh-TW" sz="2000" dirty="0"/>
              <a:t>Marginal Benefit: $110,000 in increased revenue</a:t>
            </a:r>
          </a:p>
          <a:p>
            <a:pPr lvl="1">
              <a:defRPr sz="2000">
                <a:solidFill>
                  <a:srgbClr val="000000"/>
                </a:solidFill>
                <a:latin typeface="Garamond"/>
              </a:defRPr>
            </a:pPr>
            <a:r>
              <a:rPr lang="en-US" altLang="zh-TW" sz="2000" dirty="0"/>
              <a:t>Marginal Cost: $100,000 in labor cost</a:t>
            </a:r>
          </a:p>
          <a:p>
            <a:pPr lvl="1">
              <a:defRPr sz="2000">
                <a:solidFill>
                  <a:srgbClr val="000000"/>
                </a:solidFill>
                <a:latin typeface="Garamond"/>
              </a:defRPr>
            </a:pPr>
            <a:r>
              <a:rPr lang="en-US" altLang="zh-TW" sz="2000" dirty="0"/>
              <a:t>Verdict: Hire the new engineer</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Scenario #2: Airline Tickets</a:t>
            </a:r>
          </a:p>
          <a:p>
            <a:pPr lvl="1">
              <a:defRPr sz="2000">
                <a:solidFill>
                  <a:srgbClr val="000000"/>
                </a:solidFill>
                <a:latin typeface="Garamond"/>
              </a:defRPr>
            </a:pPr>
            <a:r>
              <a:rPr lang="en-US" altLang="zh-TW" sz="2000" dirty="0"/>
              <a:t>Marginal Benefit: $300</a:t>
            </a:r>
          </a:p>
          <a:p>
            <a:pPr lvl="1">
              <a:defRPr sz="2000">
                <a:solidFill>
                  <a:srgbClr val="000000"/>
                </a:solidFill>
                <a:latin typeface="Garamond"/>
              </a:defRPr>
            </a:pPr>
            <a:r>
              <a:rPr lang="en-US" altLang="zh-TW" sz="2000" dirty="0"/>
              <a:t>Marginal Cost: Near $0</a:t>
            </a:r>
          </a:p>
          <a:p>
            <a:pPr lvl="1">
              <a:defRPr sz="2000">
                <a:solidFill>
                  <a:srgbClr val="000000"/>
                </a:solidFill>
                <a:latin typeface="Garamond"/>
              </a:defRPr>
            </a:pPr>
            <a:r>
              <a:rPr lang="en-US" altLang="zh-TW" sz="2000" dirty="0"/>
              <a:t>Verdict: Sell the ticket for $300 (as long as nobody else finds out…?)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Scenario #3: Streaming</a:t>
            </a:r>
          </a:p>
          <a:p>
            <a:pPr lvl="1">
              <a:defRPr sz="2000">
                <a:solidFill>
                  <a:srgbClr val="000000"/>
                </a:solidFill>
                <a:latin typeface="Garamond"/>
              </a:defRPr>
            </a:pPr>
            <a:r>
              <a:rPr lang="en-US" altLang="zh-TW" sz="2000" dirty="0"/>
              <a:t>Marginal Benefit: The happiness you get from watching another movie</a:t>
            </a:r>
          </a:p>
          <a:p>
            <a:pPr lvl="1">
              <a:defRPr sz="2000">
                <a:solidFill>
                  <a:srgbClr val="000000"/>
                </a:solidFill>
                <a:latin typeface="Garamond"/>
              </a:defRPr>
            </a:pPr>
            <a:r>
              <a:rPr lang="en-US" altLang="zh-TW" sz="2000" dirty="0"/>
              <a:t>Marginal Cost: $0 in monetary cost, but there is the opportunity cost of lost time</a:t>
            </a:r>
          </a:p>
          <a:p>
            <a:pPr lvl="1">
              <a:defRPr sz="2000">
                <a:solidFill>
                  <a:srgbClr val="000000"/>
                </a:solidFill>
                <a:latin typeface="Garamond"/>
              </a:defRPr>
            </a:pPr>
            <a:r>
              <a:rPr lang="en-US" altLang="zh-TW" sz="2000" dirty="0"/>
              <a:t>Verdict: It’s complicated…</a:t>
            </a:r>
            <a:endParaRPr lang="en-US" altLang="zh-TW" sz="1600" dirty="0"/>
          </a:p>
        </p:txBody>
      </p:sp>
      <p:sp>
        <p:nvSpPr>
          <p:cNvPr id="4" name="Rectangle 3">
            <a:extLst>
              <a:ext uri="{FF2B5EF4-FFF2-40B4-BE49-F238E27FC236}">
                <a16:creationId xmlns:a16="http://schemas.microsoft.com/office/drawing/2014/main" id="{8A9FE1FB-A5A9-DA45-EAC7-3CCF14B59E5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1F6354-745E-DFC1-441C-476B25D5463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Principle #3: Rational people think at the margin</a:t>
            </a:r>
            <a:endParaRPr lang="en-US" sz="3700" dirty="0">
              <a:solidFill>
                <a:schemeClr val="bg1"/>
              </a:solidFill>
            </a:endParaRPr>
          </a:p>
        </p:txBody>
      </p:sp>
      <p:sp>
        <p:nvSpPr>
          <p:cNvPr id="5" name="Rectangle 4">
            <a:extLst>
              <a:ext uri="{FF2B5EF4-FFF2-40B4-BE49-F238E27FC236}">
                <a16:creationId xmlns:a16="http://schemas.microsoft.com/office/drawing/2014/main" id="{E7A5B0C6-69DE-81C5-613B-19862FF872A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38C0FEA-906E-07CD-76D0-E22FE8AD5CD4}"/>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7B58538C-4DBA-D8B0-DAD5-D765D793650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11</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35937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3" end="13"/>
                                            </p:txEl>
                                          </p:spTgt>
                                        </p:tgtEl>
                                        <p:attrNameLst>
                                          <p:attrName>style.visibility</p:attrName>
                                        </p:attrNameLst>
                                      </p:cBhvr>
                                      <p:to>
                                        <p:strVal val="visible"/>
                                      </p:to>
                                    </p:set>
                                    <p:animEffect transition="in" filter="fade">
                                      <p:cBhvr>
                                        <p:cTn id="5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D754D-EEAA-D2A4-C1D1-828097DCA1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4DE3FE-4915-5581-D87B-B568C9742F3C}"/>
              </a:ext>
            </a:extLst>
          </p:cNvPr>
          <p:cNvSpPr>
            <a:spLocks noGrp="1"/>
          </p:cNvSpPr>
          <p:nvPr>
            <p:ph idx="1"/>
          </p:nvPr>
        </p:nvSpPr>
        <p:spPr>
          <a:xfrm>
            <a:off x="457199" y="2368204"/>
            <a:ext cx="11189855" cy="3858860"/>
          </a:xfrm>
        </p:spPr>
        <p:txBody>
          <a:bodyPr>
            <a:normAutofit/>
          </a:bodyPr>
          <a:lstStyle/>
          <a:p>
            <a:pPr>
              <a:spcBef>
                <a:spcPts val="576"/>
              </a:spcBef>
              <a:defRPr sz="2000">
                <a:solidFill>
                  <a:srgbClr val="000000"/>
                </a:solidFill>
                <a:latin typeface="Garamond"/>
              </a:defRPr>
            </a:pPr>
            <a:r>
              <a:rPr lang="en-US" altLang="zh-TW" sz="2400" dirty="0"/>
              <a:t>Incentives: Something that induces people to act.</a:t>
            </a:r>
          </a:p>
          <a:p>
            <a:pPr lvl="1">
              <a:spcBef>
                <a:spcPts val="576"/>
              </a:spcBef>
              <a:defRPr sz="2000">
                <a:solidFill>
                  <a:srgbClr val="000000"/>
                </a:solidFill>
                <a:latin typeface="Garamond"/>
              </a:defRPr>
            </a:pPr>
            <a:r>
              <a:rPr lang="en-US" altLang="zh-TW" sz="2000" dirty="0"/>
              <a:t>Incentives can be positive (carrots) or negative (sticks).</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If the government imposes an extra 25% tax on gasoline, then consumers would…</a:t>
            </a:r>
          </a:p>
          <a:p>
            <a:pPr lvl="1">
              <a:spcBef>
                <a:spcPts val="576"/>
              </a:spcBef>
              <a:defRPr sz="2000">
                <a:solidFill>
                  <a:srgbClr val="000000"/>
                </a:solidFill>
                <a:latin typeface="Garamond"/>
              </a:defRPr>
            </a:pPr>
            <a:r>
              <a:rPr lang="en-US" altLang="zh-TW" sz="2000" dirty="0"/>
              <a:t>Drive less, and/or</a:t>
            </a:r>
          </a:p>
          <a:p>
            <a:pPr lvl="1">
              <a:spcBef>
                <a:spcPts val="576"/>
              </a:spcBef>
              <a:defRPr sz="2000">
                <a:solidFill>
                  <a:srgbClr val="000000"/>
                </a:solidFill>
                <a:latin typeface="Garamond"/>
              </a:defRPr>
            </a:pPr>
            <a:r>
              <a:rPr lang="en-US" altLang="zh-TW" sz="2000" dirty="0"/>
              <a:t>Use public transportation, and/or</a:t>
            </a:r>
          </a:p>
          <a:p>
            <a:pPr lvl="1">
              <a:spcBef>
                <a:spcPts val="576"/>
              </a:spcBef>
              <a:defRPr sz="2000">
                <a:solidFill>
                  <a:srgbClr val="000000"/>
                </a:solidFill>
                <a:latin typeface="Garamond"/>
              </a:defRPr>
            </a:pPr>
            <a:r>
              <a:rPr lang="en-US" altLang="zh-TW" sz="2000" dirty="0"/>
              <a:t>Purchase fuel-efficient cars, and/or</a:t>
            </a:r>
          </a:p>
          <a:p>
            <a:pPr lvl="1">
              <a:spcBef>
                <a:spcPts val="576"/>
              </a:spcBef>
              <a:defRPr sz="2000">
                <a:solidFill>
                  <a:srgbClr val="000000"/>
                </a:solidFill>
                <a:latin typeface="Garamond"/>
              </a:defRPr>
            </a:pPr>
            <a:r>
              <a:rPr lang="en-US" altLang="zh-TW" sz="2000" dirty="0"/>
              <a:t>Move closer to work, and/or</a:t>
            </a:r>
          </a:p>
          <a:p>
            <a:pPr lvl="1">
              <a:spcBef>
                <a:spcPts val="576"/>
              </a:spcBef>
              <a:defRPr sz="2000">
                <a:solidFill>
                  <a:srgbClr val="000000"/>
                </a:solidFill>
                <a:latin typeface="Garamond"/>
              </a:defRPr>
            </a:pPr>
            <a:r>
              <a:rPr lang="en-US" altLang="zh-TW" sz="2000" dirty="0"/>
              <a:t>Protest the government?</a:t>
            </a:r>
          </a:p>
          <a:p>
            <a:pPr>
              <a:spcBef>
                <a:spcPts val="576"/>
              </a:spcBef>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6A800ADC-1C84-88CB-EC73-B23F1DAC0F9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1F10C6-F06E-A03C-15B6-8C17DD8DF0E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Principle #4: People respond to incentives</a:t>
            </a:r>
          </a:p>
        </p:txBody>
      </p:sp>
      <p:sp>
        <p:nvSpPr>
          <p:cNvPr id="5" name="Rectangle 4">
            <a:extLst>
              <a:ext uri="{FF2B5EF4-FFF2-40B4-BE49-F238E27FC236}">
                <a16:creationId xmlns:a16="http://schemas.microsoft.com/office/drawing/2014/main" id="{4B12F25B-1DB9-4F42-B48B-00A6281DBCD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5A40621-591E-8C2E-63DB-08544134A4B6}"/>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3562EB9A-D2CF-F684-1048-2AF62C19D59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12</a:t>
            </a:fld>
            <a:r>
              <a:rPr lang="en-US" b="1" dirty="0">
                <a:solidFill>
                  <a:schemeClr val="bg1"/>
                </a:solidFill>
                <a:latin typeface="Garamond" panose="02020404030301010803" pitchFamily="18" charset="0"/>
              </a:rPr>
              <a:t> </a:t>
            </a:r>
          </a:p>
        </p:txBody>
      </p:sp>
      <p:sp>
        <p:nvSpPr>
          <p:cNvPr id="9" name="Rectangle: Rounded Corners 8">
            <a:extLst>
              <a:ext uri="{FF2B5EF4-FFF2-40B4-BE49-F238E27FC236}">
                <a16:creationId xmlns:a16="http://schemas.microsoft.com/office/drawing/2014/main" id="{17B1F742-8F2C-0C87-4427-702D5120EE74}"/>
              </a:ext>
            </a:extLst>
          </p:cNvPr>
          <p:cNvSpPr/>
          <p:nvPr/>
        </p:nvSpPr>
        <p:spPr>
          <a:xfrm>
            <a:off x="457200" y="1225296"/>
            <a:ext cx="11189854" cy="841248"/>
          </a:xfrm>
          <a:prstGeom prst="roundRect">
            <a:avLst/>
          </a:prstGeom>
          <a:solidFill>
            <a:srgbClr val="771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Garamond"/>
                <a:ea typeface="+mj-ea"/>
                <a:cs typeface="+mj-cs"/>
              </a:rPr>
              <a:t>“People respond to stuff that induces them to act...”</a:t>
            </a:r>
          </a:p>
        </p:txBody>
      </p:sp>
    </p:spTree>
    <p:extLst>
      <p:ext uri="{BB962C8B-B14F-4D97-AF65-F5344CB8AC3E}">
        <p14:creationId xmlns:p14="http://schemas.microsoft.com/office/powerpoint/2010/main" val="163587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8FF73-A47C-2834-40B4-CE59D10087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8901C-BE2A-6968-9FFB-1DD5E01606D7}"/>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What would car manufacturers do?</a:t>
            </a:r>
          </a:p>
          <a:p>
            <a:pPr lvl="1">
              <a:defRPr sz="2000">
                <a:solidFill>
                  <a:srgbClr val="000000"/>
                </a:solidFill>
                <a:latin typeface="Garamond"/>
              </a:defRPr>
            </a:pPr>
            <a:r>
              <a:rPr lang="en-US" altLang="zh-TW" sz="2000" dirty="0"/>
              <a:t>Increase the production of fuel-efficient cars, and/or</a:t>
            </a:r>
          </a:p>
          <a:p>
            <a:pPr lvl="1">
              <a:defRPr sz="2000">
                <a:solidFill>
                  <a:srgbClr val="000000"/>
                </a:solidFill>
                <a:latin typeface="Garamond"/>
              </a:defRPr>
            </a:pPr>
            <a:r>
              <a:rPr lang="en-US" altLang="zh-TW" sz="2000" dirty="0"/>
              <a:t>Lobby policymakers in D.C.?</a:t>
            </a:r>
          </a:p>
          <a:p>
            <a:pPr lvl="2">
              <a:defRPr sz="2000">
                <a:solidFill>
                  <a:srgbClr val="000000"/>
                </a:solidFill>
                <a:latin typeface="Garamond"/>
              </a:defRPr>
            </a:pPr>
            <a:r>
              <a:rPr lang="en-US" altLang="zh-TW" sz="1600" dirty="0"/>
              <a:t>American Automotive Policy Council (AAPC) spends anywhere between $20M to $55M annually on lobbying expenses.</a:t>
            </a:r>
          </a:p>
          <a:p>
            <a:pPr marL="1371600" lvl="3" indent="0">
              <a:buNone/>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Policies that do not provide proper incentives would not be effective, and even with the best intentions, may yield unintended consequences due to overlooked incentive structures.</a:t>
            </a:r>
          </a:p>
          <a:p>
            <a:pPr lvl="2">
              <a:defRPr sz="2000">
                <a:solidFill>
                  <a:srgbClr val="000000"/>
                </a:solidFill>
                <a:latin typeface="Garamond"/>
              </a:defRPr>
            </a:pPr>
            <a:endParaRPr lang="en-US" altLang="zh-TW" sz="1600" dirty="0"/>
          </a:p>
          <a:p>
            <a:pPr>
              <a:defRPr sz="2000">
                <a:solidFill>
                  <a:srgbClr val="000000"/>
                </a:solidFill>
                <a:latin typeface="Garamond"/>
              </a:defRPr>
            </a:pPr>
            <a:r>
              <a:rPr lang="en-US" altLang="zh-TW" sz="2400" dirty="0"/>
              <a:t>Legislation mandating seat belts in cars. (Peltzman, 1975)</a:t>
            </a:r>
          </a:p>
          <a:p>
            <a:pPr lvl="1">
              <a:defRPr sz="2000">
                <a:solidFill>
                  <a:srgbClr val="000000"/>
                </a:solidFill>
                <a:latin typeface="Garamond"/>
              </a:defRPr>
            </a:pPr>
            <a:r>
              <a:rPr lang="en-US" altLang="zh-TW" sz="2000" dirty="0"/>
              <a:t>Seat belts make accidents less “costly,” so</a:t>
            </a:r>
          </a:p>
          <a:p>
            <a:pPr lvl="1">
              <a:defRPr sz="2000">
                <a:solidFill>
                  <a:srgbClr val="000000"/>
                </a:solidFill>
                <a:latin typeface="Garamond"/>
              </a:defRPr>
            </a:pPr>
            <a:r>
              <a:rPr lang="en-US" altLang="zh-TW" sz="2000" dirty="0"/>
              <a:t>People end up driving more recklessly, and</a:t>
            </a:r>
          </a:p>
          <a:p>
            <a:pPr lvl="1">
              <a:defRPr sz="2000">
                <a:solidFill>
                  <a:srgbClr val="000000"/>
                </a:solidFill>
                <a:latin typeface="Garamond"/>
              </a:defRPr>
            </a:pPr>
            <a:r>
              <a:rPr lang="en-US" altLang="zh-TW" sz="2000" dirty="0"/>
              <a:t>The number of accidents increase, which leads to</a:t>
            </a:r>
          </a:p>
          <a:p>
            <a:pPr lvl="1">
              <a:defRPr sz="2000">
                <a:solidFill>
                  <a:srgbClr val="000000"/>
                </a:solidFill>
                <a:latin typeface="Garamond"/>
              </a:defRPr>
            </a:pPr>
            <a:r>
              <a:rPr lang="en-US" altLang="zh-TW" sz="2000" dirty="0"/>
              <a:t>More fatalities due to vehicle related accidents.</a:t>
            </a:r>
          </a:p>
        </p:txBody>
      </p:sp>
      <p:sp>
        <p:nvSpPr>
          <p:cNvPr id="4" name="Rectangle 3">
            <a:extLst>
              <a:ext uri="{FF2B5EF4-FFF2-40B4-BE49-F238E27FC236}">
                <a16:creationId xmlns:a16="http://schemas.microsoft.com/office/drawing/2014/main" id="{82DE976F-67D4-3749-7AC6-837012BA23A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EE18D5-8A38-40DA-C817-BFBA0546C60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Principle #4: People respond to incentives</a:t>
            </a:r>
            <a:endParaRPr lang="en-US" sz="3700" dirty="0">
              <a:solidFill>
                <a:schemeClr val="bg1"/>
              </a:solidFill>
            </a:endParaRPr>
          </a:p>
        </p:txBody>
      </p:sp>
      <p:sp>
        <p:nvSpPr>
          <p:cNvPr id="5" name="Rectangle 4">
            <a:extLst>
              <a:ext uri="{FF2B5EF4-FFF2-40B4-BE49-F238E27FC236}">
                <a16:creationId xmlns:a16="http://schemas.microsoft.com/office/drawing/2014/main" id="{42E146C2-81C4-8083-F594-E62884ECB0F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9B75372-E88B-4AD2-DCB9-AC653221D3E2}"/>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71A8657D-D04E-5194-1631-BBAAAFC327B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06339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EB608-95B2-49A9-5A5E-12782A0203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68002-76D3-907F-D6EB-CA97B2E01CB3}"/>
              </a:ext>
            </a:extLst>
          </p:cNvPr>
          <p:cNvSpPr>
            <a:spLocks noGrp="1"/>
          </p:cNvSpPr>
          <p:nvPr>
            <p:ph idx="1"/>
          </p:nvPr>
        </p:nvSpPr>
        <p:spPr>
          <a:xfrm>
            <a:off x="457199" y="1300900"/>
            <a:ext cx="11189855" cy="5081046"/>
          </a:xfrm>
        </p:spPr>
        <p:txBody>
          <a:bodyPr>
            <a:normAutofit/>
          </a:bodyPr>
          <a:lstStyle/>
          <a:p>
            <a:pPr>
              <a:spcBef>
                <a:spcPts val="1000"/>
              </a:spcBef>
              <a:defRPr sz="2000">
                <a:solidFill>
                  <a:srgbClr val="000000"/>
                </a:solidFill>
                <a:latin typeface="Garamond"/>
              </a:defRPr>
            </a:pPr>
            <a:r>
              <a:rPr lang="en-US" altLang="zh-TW" sz="2400" dirty="0"/>
              <a:t>The following three principles of economics concern how people interact</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Principle #5: Trade can make everyone better off</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Principle #6: Markets are usually a good way to organize economic activity</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Principle #7: Governments can sometimes improve market outcomes</a:t>
            </a:r>
          </a:p>
        </p:txBody>
      </p:sp>
      <p:sp>
        <p:nvSpPr>
          <p:cNvPr id="4" name="Rectangle 3">
            <a:extLst>
              <a:ext uri="{FF2B5EF4-FFF2-40B4-BE49-F238E27FC236}">
                <a16:creationId xmlns:a16="http://schemas.microsoft.com/office/drawing/2014/main" id="{7FA9999B-FE30-680D-EDA0-4E58BD61FCF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310C9-931C-EB09-63DD-715C96E79CC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Ten Principles of Economics</a:t>
            </a:r>
          </a:p>
        </p:txBody>
      </p:sp>
      <p:sp>
        <p:nvSpPr>
          <p:cNvPr id="5" name="Rectangle 4">
            <a:extLst>
              <a:ext uri="{FF2B5EF4-FFF2-40B4-BE49-F238E27FC236}">
                <a16:creationId xmlns:a16="http://schemas.microsoft.com/office/drawing/2014/main" id="{234A20B6-FC9F-4A9B-0048-904411BFF34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F0BBD15-54E5-C8D7-386F-511B3D2D6FE3}"/>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EA0D452C-2907-0151-F055-A2D3095A4ED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61436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D7D49-10F3-7E02-69E7-58C3919DFC3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14B71DC-7B6B-6B8F-33DD-6E348FE2E6A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695227-98CF-84E1-4AAD-FB865F8BBF14}"/>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How To Make Everything. (2015, Sep 15). How to Make a $1500 Sandwich in Only </a:t>
            </a:r>
            <a:br>
              <a:rPr lang="en-US" sz="2400" dirty="0">
                <a:solidFill>
                  <a:schemeClr val="bg1"/>
                </a:solidFill>
              </a:rPr>
            </a:br>
            <a:r>
              <a:rPr lang="en-US" sz="2400" dirty="0">
                <a:solidFill>
                  <a:schemeClr val="bg1"/>
                </a:solidFill>
              </a:rPr>
              <a:t>  6 Months [Video]. YouTube. https://youtu.be/URvWSsAgtJE?si=OMIgPE25b-fw9pgO</a:t>
            </a:r>
          </a:p>
        </p:txBody>
      </p:sp>
      <p:sp>
        <p:nvSpPr>
          <p:cNvPr id="5" name="Rectangle 4">
            <a:extLst>
              <a:ext uri="{FF2B5EF4-FFF2-40B4-BE49-F238E27FC236}">
                <a16:creationId xmlns:a16="http://schemas.microsoft.com/office/drawing/2014/main" id="{5223FBFD-E0C3-7C34-BCC0-202DC46547E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066A50B-1D9B-408F-E973-3A8D0C98BFCF}"/>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186CB28B-C2A0-A6EC-6019-9A73072515B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15</a:t>
            </a:fld>
            <a:r>
              <a:rPr lang="en-US" b="1" dirty="0">
                <a:solidFill>
                  <a:schemeClr val="bg1"/>
                </a:solidFill>
                <a:latin typeface="Garamond" panose="02020404030301010803" pitchFamily="18" charset="0"/>
              </a:rPr>
              <a:t> </a:t>
            </a:r>
          </a:p>
        </p:txBody>
      </p:sp>
      <p:pic>
        <p:nvPicPr>
          <p:cNvPr id="8" name="Online Media 7" title="How to Make a $1500 Sandwich in Only 6 Months">
            <a:hlinkClick r:id="" action="ppaction://media"/>
            <a:extLst>
              <a:ext uri="{FF2B5EF4-FFF2-40B4-BE49-F238E27FC236}">
                <a16:creationId xmlns:a16="http://schemas.microsoft.com/office/drawing/2014/main" id="{9A160F5F-36A0-194A-3BA4-D229A4DECD1A}"/>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71211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0C7F-D196-8355-E26B-749025229A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F7386C-DF4F-7DDF-7DA3-F7B786CBD422}"/>
              </a:ext>
            </a:extLst>
          </p:cNvPr>
          <p:cNvSpPr>
            <a:spLocks noGrp="1"/>
          </p:cNvSpPr>
          <p:nvPr>
            <p:ph idx="1"/>
          </p:nvPr>
        </p:nvSpPr>
        <p:spPr>
          <a:xfrm>
            <a:off x="457199" y="2368204"/>
            <a:ext cx="11189855" cy="3858860"/>
          </a:xfrm>
        </p:spPr>
        <p:txBody>
          <a:bodyPr>
            <a:normAutofit/>
          </a:bodyPr>
          <a:lstStyle/>
          <a:p>
            <a:pPr>
              <a:spcBef>
                <a:spcPts val="576"/>
              </a:spcBef>
              <a:defRPr sz="2000">
                <a:solidFill>
                  <a:srgbClr val="000000"/>
                </a:solidFill>
                <a:latin typeface="Garamond"/>
              </a:defRPr>
            </a:pPr>
            <a:r>
              <a:rPr lang="en-US" altLang="zh-TW" sz="2400" dirty="0"/>
              <a:t>In a closed economy:</a:t>
            </a:r>
          </a:p>
          <a:p>
            <a:pPr lvl="1">
              <a:spcBef>
                <a:spcPts val="576"/>
              </a:spcBef>
              <a:defRPr sz="2000">
                <a:solidFill>
                  <a:srgbClr val="000000"/>
                </a:solidFill>
                <a:latin typeface="Garamond"/>
              </a:defRPr>
            </a:pPr>
            <a:r>
              <a:rPr lang="en-US" altLang="zh-TW" sz="2000" dirty="0"/>
              <a:t>Without trade, we must be our own doctors, mechanics, farmers, cooks, all at once.</a:t>
            </a:r>
          </a:p>
          <a:p>
            <a:pPr lvl="1">
              <a:spcBef>
                <a:spcPts val="576"/>
              </a:spcBef>
              <a:defRPr sz="2000">
                <a:solidFill>
                  <a:srgbClr val="000000"/>
                </a:solidFill>
                <a:latin typeface="Garamond"/>
              </a:defRPr>
            </a:pPr>
            <a:r>
              <a:rPr lang="en-US" altLang="zh-TW" sz="2000" dirty="0"/>
              <a:t>By individuals specializing in tasks and trading goods and services, our lives are generally better off.</a:t>
            </a:r>
          </a:p>
          <a:p>
            <a:pPr lvl="1">
              <a:spcBef>
                <a:spcPts val="576"/>
              </a:spcBef>
              <a:defRPr sz="2000">
                <a:solidFill>
                  <a:srgbClr val="000000"/>
                </a:solidFill>
                <a:latin typeface="Garamond"/>
              </a:defRPr>
            </a:pPr>
            <a:r>
              <a:rPr lang="en-US" altLang="zh-TW" sz="2000" dirty="0"/>
              <a:t>The cost of goods and services would be drastically lower in the presence of trade.</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In an open economy:</a:t>
            </a:r>
          </a:p>
          <a:p>
            <a:pPr lvl="1">
              <a:spcBef>
                <a:spcPts val="576"/>
              </a:spcBef>
              <a:defRPr sz="2000">
                <a:solidFill>
                  <a:srgbClr val="000000"/>
                </a:solidFill>
                <a:latin typeface="Garamond"/>
              </a:defRPr>
            </a:pPr>
            <a:r>
              <a:rPr lang="en-US" altLang="zh-TW" sz="2000" dirty="0"/>
              <a:t>The same principle applies, in that countries can specialize in things they do best.</a:t>
            </a:r>
          </a:p>
          <a:p>
            <a:pPr lvl="1">
              <a:spcBef>
                <a:spcPts val="576"/>
              </a:spcBef>
              <a:defRPr sz="2000">
                <a:solidFill>
                  <a:srgbClr val="000000"/>
                </a:solidFill>
                <a:latin typeface="Garamond"/>
              </a:defRPr>
            </a:pPr>
            <a:r>
              <a:rPr lang="en-US" altLang="zh-TW" sz="2000" dirty="0"/>
              <a:t>In some cases, countries must rely on trade, if a certain resource cannot be found in their borders.</a:t>
            </a:r>
          </a:p>
          <a:p>
            <a:pPr lvl="1">
              <a:spcBef>
                <a:spcPts val="576"/>
              </a:spcBef>
              <a:defRPr sz="2000">
                <a:solidFill>
                  <a:srgbClr val="000000"/>
                </a:solidFill>
                <a:latin typeface="Garamond"/>
              </a:defRPr>
            </a:pPr>
            <a:r>
              <a:rPr lang="en-US" altLang="zh-TW" sz="2000" dirty="0"/>
              <a:t>The discussion becomes a bit more complicated when we think about issues of national security.</a:t>
            </a:r>
          </a:p>
          <a:p>
            <a:pPr lvl="3">
              <a:spcBef>
                <a:spcPts val="576"/>
              </a:spcBef>
              <a:defRPr sz="2000">
                <a:solidFill>
                  <a:srgbClr val="000000"/>
                </a:solidFill>
                <a:latin typeface="Garamond"/>
              </a:defRPr>
            </a:pPr>
            <a:endParaRPr lang="en-US" altLang="zh-TW" sz="1200" dirty="0"/>
          </a:p>
        </p:txBody>
      </p:sp>
      <p:sp>
        <p:nvSpPr>
          <p:cNvPr id="4" name="Rectangle 3">
            <a:extLst>
              <a:ext uri="{FF2B5EF4-FFF2-40B4-BE49-F238E27FC236}">
                <a16:creationId xmlns:a16="http://schemas.microsoft.com/office/drawing/2014/main" id="{89AD7333-F750-00D2-BDEE-7FDD57BAB3E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C0F3AB-5D10-6B50-D731-53903985289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Principle #5: Trade can make everyone better off</a:t>
            </a:r>
          </a:p>
        </p:txBody>
      </p:sp>
      <p:sp>
        <p:nvSpPr>
          <p:cNvPr id="5" name="Rectangle 4">
            <a:extLst>
              <a:ext uri="{FF2B5EF4-FFF2-40B4-BE49-F238E27FC236}">
                <a16:creationId xmlns:a16="http://schemas.microsoft.com/office/drawing/2014/main" id="{EB8D8C76-15FD-0DA7-ABAB-7DF2A03C3EF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F2165F6-D717-2018-0364-B6B458CDB69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47B5B7F0-5290-1F4B-FBFB-FBD279878F6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16</a:t>
            </a:fld>
            <a:r>
              <a:rPr lang="en-US" b="1" dirty="0">
                <a:solidFill>
                  <a:schemeClr val="bg1"/>
                </a:solidFill>
                <a:latin typeface="Garamond" panose="02020404030301010803" pitchFamily="18" charset="0"/>
              </a:rPr>
              <a:t> </a:t>
            </a:r>
          </a:p>
        </p:txBody>
      </p:sp>
      <p:sp>
        <p:nvSpPr>
          <p:cNvPr id="9" name="Rectangle: Rounded Corners 8">
            <a:extLst>
              <a:ext uri="{FF2B5EF4-FFF2-40B4-BE49-F238E27FC236}">
                <a16:creationId xmlns:a16="http://schemas.microsoft.com/office/drawing/2014/main" id="{A5EB59D9-035F-3467-FB56-A939845BE5D3}"/>
              </a:ext>
            </a:extLst>
          </p:cNvPr>
          <p:cNvSpPr/>
          <p:nvPr/>
        </p:nvSpPr>
        <p:spPr>
          <a:xfrm>
            <a:off x="457200" y="1225296"/>
            <a:ext cx="11189854" cy="841248"/>
          </a:xfrm>
          <a:prstGeom prst="roundRect">
            <a:avLst/>
          </a:prstGeom>
          <a:solidFill>
            <a:srgbClr val="771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Garamond"/>
                <a:ea typeface="+mj-ea"/>
                <a:cs typeface="+mj-cs"/>
              </a:rPr>
              <a:t>“Division of labor can make everyone better off.”</a:t>
            </a:r>
          </a:p>
        </p:txBody>
      </p:sp>
    </p:spTree>
    <p:extLst>
      <p:ext uri="{BB962C8B-B14F-4D97-AF65-F5344CB8AC3E}">
        <p14:creationId xmlns:p14="http://schemas.microsoft.com/office/powerpoint/2010/main" val="329529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B4EA-E26A-A1A2-9AD9-6080E899CDE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9C375FC-23ED-F246-68A5-DA07F31F085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5C8AAC-F1C1-AF9A-79FC-0B881057D44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2900" dirty="0">
                <a:solidFill>
                  <a:schemeClr val="bg1"/>
                </a:solidFill>
              </a:rPr>
              <a:t>  Principle #6: Markets are usually a good way to organize economic activity</a:t>
            </a:r>
          </a:p>
        </p:txBody>
      </p:sp>
      <p:sp>
        <p:nvSpPr>
          <p:cNvPr id="5" name="Rectangle 4">
            <a:extLst>
              <a:ext uri="{FF2B5EF4-FFF2-40B4-BE49-F238E27FC236}">
                <a16:creationId xmlns:a16="http://schemas.microsoft.com/office/drawing/2014/main" id="{0F4C2936-616C-FD0F-3690-6CA6A8489A7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50EE0AD-1A71-3973-833D-2EFA2D260D65}"/>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601571D4-2F67-8A04-1AB7-DFDE300561C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17</a:t>
            </a:fld>
            <a:r>
              <a:rPr lang="en-US" b="1" dirty="0">
                <a:solidFill>
                  <a:schemeClr val="bg1"/>
                </a:solidFill>
                <a:latin typeface="Garamond" panose="02020404030301010803" pitchFamily="18" charset="0"/>
              </a:rPr>
              <a:t> </a:t>
            </a:r>
          </a:p>
        </p:txBody>
      </p:sp>
      <p:sp>
        <p:nvSpPr>
          <p:cNvPr id="11" name="Content Placeholder 2">
            <a:extLst>
              <a:ext uri="{FF2B5EF4-FFF2-40B4-BE49-F238E27FC236}">
                <a16:creationId xmlns:a16="http://schemas.microsoft.com/office/drawing/2014/main" id="{1A1DF1F1-EE93-03B4-4AC4-C3431DEC513F}"/>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A </a:t>
            </a:r>
            <a:r>
              <a:rPr lang="en-US" altLang="zh-TW" sz="2400" i="1" dirty="0"/>
              <a:t>market</a:t>
            </a:r>
            <a:r>
              <a:rPr lang="en-US" altLang="zh-TW" sz="2400" dirty="0"/>
              <a:t> is defined as a group of buyers and sellers.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i="1" dirty="0"/>
              <a:t>Organizing economic activity </a:t>
            </a:r>
            <a:r>
              <a:rPr lang="en-US" altLang="zh-TW" sz="2400" dirty="0"/>
              <a:t>refers to the process of determining…</a:t>
            </a:r>
          </a:p>
          <a:p>
            <a:pPr lvl="1">
              <a:defRPr sz="2000">
                <a:solidFill>
                  <a:srgbClr val="000000"/>
                </a:solidFill>
                <a:latin typeface="Garamond"/>
              </a:defRPr>
            </a:pPr>
            <a:r>
              <a:rPr lang="en-US" altLang="zh-TW" sz="2000" dirty="0"/>
              <a:t>…what goods and services to produce, and</a:t>
            </a:r>
          </a:p>
          <a:p>
            <a:pPr lvl="1">
              <a:defRPr sz="2000">
                <a:solidFill>
                  <a:srgbClr val="000000"/>
                </a:solidFill>
                <a:latin typeface="Garamond"/>
              </a:defRPr>
            </a:pPr>
            <a:r>
              <a:rPr lang="en-US" altLang="zh-TW" sz="2000" dirty="0"/>
              <a:t>…how to produce those goods and services, and</a:t>
            </a:r>
          </a:p>
          <a:p>
            <a:pPr lvl="1">
              <a:defRPr sz="2000">
                <a:solidFill>
                  <a:srgbClr val="000000"/>
                </a:solidFill>
                <a:latin typeface="Garamond"/>
              </a:defRPr>
            </a:pPr>
            <a:r>
              <a:rPr lang="en-US" altLang="zh-TW" sz="2000" dirty="0"/>
              <a:t>…how to allocate them to the final user.</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Most modern economies are </a:t>
            </a:r>
            <a:r>
              <a:rPr lang="en-US" altLang="zh-TW" sz="2400" i="1" dirty="0"/>
              <a:t>market economies</a:t>
            </a:r>
            <a:r>
              <a:rPr lang="en-US" altLang="zh-TW" sz="2400" dirty="0"/>
              <a:t>.</a:t>
            </a:r>
          </a:p>
          <a:p>
            <a:pPr lvl="1">
              <a:defRPr sz="2000">
                <a:solidFill>
                  <a:srgbClr val="000000"/>
                </a:solidFill>
                <a:latin typeface="Garamond"/>
              </a:defRPr>
            </a:pPr>
            <a:r>
              <a:rPr lang="en-US" altLang="zh-TW" sz="2000" dirty="0"/>
              <a:t>They allocate resources through decentralized decisions.</a:t>
            </a:r>
          </a:p>
          <a:p>
            <a:pPr lvl="1">
              <a:defRPr sz="2000">
                <a:solidFill>
                  <a:srgbClr val="000000"/>
                </a:solidFill>
                <a:latin typeface="Garamond"/>
              </a:defRPr>
            </a:pPr>
            <a:r>
              <a:rPr lang="en-US" altLang="zh-TW" sz="2000" dirty="0"/>
              <a:t>Each individual independently determine their consumption, and each individual firm independently determine their production plans.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Historically, market economies have proven remarkably successful in organizing economic activity to promote prosperity.</a:t>
            </a:r>
          </a:p>
        </p:txBody>
      </p:sp>
    </p:spTree>
    <p:extLst>
      <p:ext uri="{BB962C8B-B14F-4D97-AF65-F5344CB8AC3E}">
        <p14:creationId xmlns:p14="http://schemas.microsoft.com/office/powerpoint/2010/main" val="220393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500"/>
                                        <p:tgtEl>
                                          <p:spTgt spid="1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fade">
                                      <p:cBhvr>
                                        <p:cTn id="16" dur="500"/>
                                        <p:tgtEl>
                                          <p:spTgt spid="11">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Effect transition="in" filter="fade">
                                      <p:cBhvr>
                                        <p:cTn id="19" dur="500"/>
                                        <p:tgtEl>
                                          <p:spTgt spid="11">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7" end="7"/>
                                            </p:txEl>
                                          </p:spTgt>
                                        </p:tgtEl>
                                        <p:attrNameLst>
                                          <p:attrName>style.visibility</p:attrName>
                                        </p:attrNameLst>
                                      </p:cBhvr>
                                      <p:to>
                                        <p:strVal val="visible"/>
                                      </p:to>
                                    </p:set>
                                    <p:animEffect transition="in" filter="fade">
                                      <p:cBhvr>
                                        <p:cTn id="24" dur="500"/>
                                        <p:tgtEl>
                                          <p:spTgt spid="11">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animEffect transition="in" filter="fade">
                                      <p:cBhvr>
                                        <p:cTn id="27" dur="500"/>
                                        <p:tgtEl>
                                          <p:spTgt spid="11">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xEl>
                                              <p:pRg st="9" end="9"/>
                                            </p:txEl>
                                          </p:spTgt>
                                        </p:tgtEl>
                                        <p:attrNameLst>
                                          <p:attrName>style.visibility</p:attrName>
                                        </p:attrNameLst>
                                      </p:cBhvr>
                                      <p:to>
                                        <p:strVal val="visible"/>
                                      </p:to>
                                    </p:set>
                                    <p:animEffect transition="in" filter="fade">
                                      <p:cBhvr>
                                        <p:cTn id="30" dur="500"/>
                                        <p:tgtEl>
                                          <p:spTgt spid="11">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11" end="11"/>
                                            </p:txEl>
                                          </p:spTgt>
                                        </p:tgtEl>
                                        <p:attrNameLst>
                                          <p:attrName>style.visibility</p:attrName>
                                        </p:attrNameLst>
                                      </p:cBhvr>
                                      <p:to>
                                        <p:strVal val="visible"/>
                                      </p:to>
                                    </p:set>
                                    <p:animEffect transition="in" filter="fade">
                                      <p:cBhvr>
                                        <p:cTn id="35" dur="5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D05B8-8680-9B89-5630-93FDBA95E3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90CB49-6DC0-DB86-26AF-0DEBE186A6F8}"/>
              </a:ext>
            </a:extLst>
          </p:cNvPr>
          <p:cNvSpPr>
            <a:spLocks noGrp="1"/>
          </p:cNvSpPr>
          <p:nvPr>
            <p:ph idx="1"/>
          </p:nvPr>
        </p:nvSpPr>
        <p:spPr>
          <a:xfrm>
            <a:off x="457199" y="2368204"/>
            <a:ext cx="11189855" cy="3858860"/>
          </a:xfrm>
        </p:spPr>
        <p:txBody>
          <a:bodyPr>
            <a:normAutofit/>
          </a:bodyPr>
          <a:lstStyle/>
          <a:p>
            <a:pPr>
              <a:spcBef>
                <a:spcPts val="576"/>
              </a:spcBef>
              <a:defRPr sz="2000">
                <a:solidFill>
                  <a:srgbClr val="000000"/>
                </a:solidFill>
                <a:latin typeface="Garamond"/>
              </a:defRPr>
            </a:pPr>
            <a:r>
              <a:rPr lang="en-US" altLang="zh-TW" sz="2400" dirty="0"/>
              <a:t>Market Price</a:t>
            </a:r>
          </a:p>
          <a:p>
            <a:pPr lvl="1">
              <a:spcBef>
                <a:spcPts val="576"/>
              </a:spcBef>
              <a:defRPr sz="2000">
                <a:solidFill>
                  <a:srgbClr val="000000"/>
                </a:solidFill>
                <a:latin typeface="Garamond"/>
              </a:defRPr>
            </a:pPr>
            <a:r>
              <a:rPr lang="en-US" altLang="zh-TW" sz="2000" dirty="0"/>
              <a:t>Prices are determined in the market through the interaction of buyers and sellers.</a:t>
            </a:r>
          </a:p>
          <a:p>
            <a:pPr lvl="1">
              <a:spcBef>
                <a:spcPts val="576"/>
              </a:spcBef>
              <a:defRPr sz="2000">
                <a:solidFill>
                  <a:srgbClr val="000000"/>
                </a:solidFill>
                <a:latin typeface="Garamond"/>
              </a:defRPr>
            </a:pPr>
            <a:r>
              <a:rPr lang="en-US" altLang="zh-TW" sz="2000" dirty="0"/>
              <a:t>Reflect the value that buyers assign to goods and services and the production cost for the producer.</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Adam Smith’s Invisible Hand</a:t>
            </a:r>
          </a:p>
          <a:p>
            <a:pPr lvl="1">
              <a:spcBef>
                <a:spcPts val="576"/>
              </a:spcBef>
              <a:defRPr sz="2000">
                <a:solidFill>
                  <a:srgbClr val="000000"/>
                </a:solidFill>
                <a:latin typeface="Garamond"/>
              </a:defRPr>
            </a:pPr>
            <a:r>
              <a:rPr lang="en-US" altLang="zh-TW" sz="2000" dirty="0"/>
              <a:t>“He intends only his own gain, and he is in this, as in many other cases, led by an invisible hand to promote an end which was no part of his intention.”</a:t>
            </a:r>
          </a:p>
          <a:p>
            <a:pPr lvl="1">
              <a:spcBef>
                <a:spcPts val="576"/>
              </a:spcBef>
              <a:defRPr sz="2000">
                <a:solidFill>
                  <a:srgbClr val="000000"/>
                </a:solidFill>
                <a:latin typeface="Garamond"/>
              </a:defRPr>
            </a:pPr>
            <a:r>
              <a:rPr lang="en-US" altLang="zh-TW" sz="2000" dirty="0"/>
              <a:t>Prices adjusts to guide the market to outcomes that usually maximize the well-being of the society.</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Caveat being that it </a:t>
            </a:r>
            <a:r>
              <a:rPr lang="en-US" altLang="zh-TW" sz="2400" i="1" dirty="0"/>
              <a:t>usually</a:t>
            </a:r>
            <a:r>
              <a:rPr lang="en-US" altLang="zh-TW" sz="2400" dirty="0"/>
              <a:t> works.</a:t>
            </a:r>
          </a:p>
          <a:p>
            <a:pPr lvl="1">
              <a:spcBef>
                <a:spcPts val="576"/>
              </a:spcBef>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AFAEE60B-1F6F-ABC8-C925-4DD7B7F06A2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DD9BC2-71A7-1D3F-33DE-9C00FE11EBFC}"/>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900" dirty="0">
                <a:solidFill>
                  <a:schemeClr val="bg1"/>
                </a:solidFill>
              </a:rPr>
              <a:t>  Principle #6: Markets are usually a good way to organize economic activity</a:t>
            </a:r>
          </a:p>
        </p:txBody>
      </p:sp>
      <p:sp>
        <p:nvSpPr>
          <p:cNvPr id="5" name="Rectangle 4">
            <a:extLst>
              <a:ext uri="{FF2B5EF4-FFF2-40B4-BE49-F238E27FC236}">
                <a16:creationId xmlns:a16="http://schemas.microsoft.com/office/drawing/2014/main" id="{BE1F69B5-5ABD-ACFA-7A01-1E2BF4BC078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AAB8DB7-4BF0-5295-1B5F-9B6C8113DDD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F44DBCFC-80C5-7498-29B7-9A5CC3CF490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18</a:t>
            </a:fld>
            <a:r>
              <a:rPr lang="en-US" b="1" dirty="0">
                <a:solidFill>
                  <a:schemeClr val="bg1"/>
                </a:solidFill>
                <a:latin typeface="Garamond" panose="02020404030301010803" pitchFamily="18" charset="0"/>
              </a:rPr>
              <a:t> </a:t>
            </a:r>
          </a:p>
        </p:txBody>
      </p:sp>
      <p:sp>
        <p:nvSpPr>
          <p:cNvPr id="9" name="Rectangle: Rounded Corners 8">
            <a:extLst>
              <a:ext uri="{FF2B5EF4-FFF2-40B4-BE49-F238E27FC236}">
                <a16:creationId xmlns:a16="http://schemas.microsoft.com/office/drawing/2014/main" id="{E63866A1-876D-9F6A-ABA1-667477590E23}"/>
              </a:ext>
            </a:extLst>
          </p:cNvPr>
          <p:cNvSpPr/>
          <p:nvPr/>
        </p:nvSpPr>
        <p:spPr>
          <a:xfrm>
            <a:off x="457200" y="1225296"/>
            <a:ext cx="11189854" cy="841248"/>
          </a:xfrm>
          <a:prstGeom prst="roundRect">
            <a:avLst/>
          </a:prstGeom>
          <a:solidFill>
            <a:srgbClr val="771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Garamond"/>
                <a:ea typeface="+mj-ea"/>
                <a:cs typeface="+mj-cs"/>
              </a:rPr>
              <a:t>“The invisible hand usually works.”</a:t>
            </a:r>
          </a:p>
        </p:txBody>
      </p:sp>
    </p:spTree>
    <p:extLst>
      <p:ext uri="{BB962C8B-B14F-4D97-AF65-F5344CB8AC3E}">
        <p14:creationId xmlns:p14="http://schemas.microsoft.com/office/powerpoint/2010/main" val="372862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E634C-83F8-4BE7-A6A1-1BD2C5B76AE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D1EDBF0-A6F9-99A4-6EF3-22C02A39362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811481-1CDF-B598-67D5-04346B98A557}"/>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FORA.tv. (2010, Mar 8). Joseph Stiglitz: Smith's "Invisible Hand" a Myth? [Video]. </a:t>
            </a:r>
            <a:br>
              <a:rPr lang="en-US" sz="2400" dirty="0">
                <a:solidFill>
                  <a:schemeClr val="bg1"/>
                </a:solidFill>
              </a:rPr>
            </a:br>
            <a:r>
              <a:rPr lang="en-US" sz="2400" dirty="0">
                <a:solidFill>
                  <a:schemeClr val="bg1"/>
                </a:solidFill>
              </a:rPr>
              <a:t>  YouTube. https://youtu.be/9qjvwQrZmpk?si=IkfACfDDyOw1xgFF</a:t>
            </a:r>
          </a:p>
        </p:txBody>
      </p:sp>
      <p:sp>
        <p:nvSpPr>
          <p:cNvPr id="5" name="Rectangle 4">
            <a:extLst>
              <a:ext uri="{FF2B5EF4-FFF2-40B4-BE49-F238E27FC236}">
                <a16:creationId xmlns:a16="http://schemas.microsoft.com/office/drawing/2014/main" id="{6ECA0E40-41D7-631B-ADDC-2FF920340E2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E5E9FF4-08B3-2020-221D-13ED51CB74E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825DF3EE-35C1-3374-C239-B09B66CD580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19</a:t>
            </a:fld>
            <a:r>
              <a:rPr lang="en-US" b="1" dirty="0">
                <a:solidFill>
                  <a:schemeClr val="bg1"/>
                </a:solidFill>
                <a:latin typeface="Garamond" panose="02020404030301010803" pitchFamily="18" charset="0"/>
              </a:rPr>
              <a:t> </a:t>
            </a:r>
          </a:p>
        </p:txBody>
      </p:sp>
      <p:pic>
        <p:nvPicPr>
          <p:cNvPr id="3" name="Online Media 2" title="Joseph Stiglitz: Smith's &quot;Invisible Hand&quot; a Myth?">
            <a:hlinkClick r:id="" action="ppaction://media"/>
            <a:extLst>
              <a:ext uri="{FF2B5EF4-FFF2-40B4-BE49-F238E27FC236}">
                <a16:creationId xmlns:a16="http://schemas.microsoft.com/office/drawing/2014/main" id="{67E0EC3F-3A8F-B699-0F2C-D562C47A32A9}"/>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301230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5493E-281D-69B9-1D0A-B652DD64BE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93F410-5511-CC59-2625-80EB0163B72E}"/>
              </a:ext>
            </a:extLst>
          </p:cNvPr>
          <p:cNvSpPr>
            <a:spLocks noGrp="1"/>
          </p:cNvSpPr>
          <p:nvPr>
            <p:ph idx="1"/>
          </p:nvPr>
        </p:nvSpPr>
        <p:spPr>
          <a:xfrm>
            <a:off x="457199" y="1300900"/>
            <a:ext cx="11189855" cy="5081046"/>
          </a:xfrm>
        </p:spPr>
        <p:txBody>
          <a:bodyPr>
            <a:normAutofit/>
          </a:bodyPr>
          <a:lstStyle/>
          <a:p>
            <a:pPr>
              <a:spcBef>
                <a:spcPts val="1000"/>
              </a:spcBef>
              <a:defRPr sz="2000">
                <a:solidFill>
                  <a:srgbClr val="000000"/>
                </a:solidFill>
                <a:latin typeface="Garamond"/>
              </a:defRPr>
            </a:pPr>
            <a:r>
              <a:rPr lang="en-US" altLang="zh-TW" sz="2400" dirty="0"/>
              <a:t>Economics is the study of choice under scarcity.</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Scarcity refers to the limited nature of society’s resources.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Economics can be broadly divided into three fields:</a:t>
            </a:r>
          </a:p>
          <a:p>
            <a:pPr lvl="1">
              <a:spcBef>
                <a:spcPts val="1000"/>
              </a:spcBef>
              <a:defRPr sz="2000">
                <a:solidFill>
                  <a:srgbClr val="000000"/>
                </a:solidFill>
                <a:latin typeface="Garamond"/>
              </a:defRPr>
            </a:pPr>
            <a:r>
              <a:rPr lang="en-US" altLang="zh-TW" sz="2000" dirty="0"/>
              <a:t>Microeconomics: How individuals make choices.</a:t>
            </a:r>
          </a:p>
          <a:p>
            <a:pPr lvl="1">
              <a:spcBef>
                <a:spcPts val="1000"/>
              </a:spcBef>
              <a:defRPr sz="2000">
                <a:solidFill>
                  <a:srgbClr val="000000"/>
                </a:solidFill>
                <a:latin typeface="Garamond"/>
              </a:defRPr>
            </a:pPr>
            <a:r>
              <a:rPr lang="en-US" altLang="zh-TW" sz="2000" dirty="0"/>
              <a:t>Macroeconomics: How individuals’ choices interact to impact society.</a:t>
            </a:r>
          </a:p>
          <a:p>
            <a:pPr lvl="1">
              <a:spcBef>
                <a:spcPts val="1000"/>
              </a:spcBef>
              <a:defRPr sz="2000">
                <a:solidFill>
                  <a:srgbClr val="000000"/>
                </a:solidFill>
                <a:latin typeface="Garamond"/>
              </a:defRPr>
            </a:pPr>
            <a:r>
              <a:rPr lang="en-US" altLang="zh-TW" sz="2000" dirty="0"/>
              <a:t>Econometrics: Statistically testing the implications from economic theory.</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Regardless of the subfield, most “mainstream” Economists agree on the Ten Principles of Economics we are going to discuss now.</a:t>
            </a:r>
          </a:p>
        </p:txBody>
      </p:sp>
      <p:sp>
        <p:nvSpPr>
          <p:cNvPr id="4" name="Rectangle 3">
            <a:extLst>
              <a:ext uri="{FF2B5EF4-FFF2-40B4-BE49-F238E27FC236}">
                <a16:creationId xmlns:a16="http://schemas.microsoft.com/office/drawing/2014/main" id="{27839507-CA97-61EC-B1F9-A10A5F134E2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CC517F-ADE0-4DE6-7B3F-130F1E50886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Recap</a:t>
            </a:r>
          </a:p>
        </p:txBody>
      </p:sp>
      <p:sp>
        <p:nvSpPr>
          <p:cNvPr id="5" name="Rectangle 4">
            <a:extLst>
              <a:ext uri="{FF2B5EF4-FFF2-40B4-BE49-F238E27FC236}">
                <a16:creationId xmlns:a16="http://schemas.microsoft.com/office/drawing/2014/main" id="{41FBDE37-EA5E-0E20-2D51-A3A47B8CBEF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624777F-49EA-1E56-50CF-6443F1149DE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CA89A018-7991-22E7-5182-10625E1352F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14734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3EE9F-851E-4B23-9EB4-335DBB6824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F74377-E7E4-F259-FEAE-10DC3C6CF13C}"/>
              </a:ext>
            </a:extLst>
          </p:cNvPr>
          <p:cNvSpPr>
            <a:spLocks noGrp="1"/>
          </p:cNvSpPr>
          <p:nvPr>
            <p:ph idx="1"/>
          </p:nvPr>
        </p:nvSpPr>
        <p:spPr>
          <a:xfrm>
            <a:off x="457199" y="2368204"/>
            <a:ext cx="11189855" cy="3858860"/>
          </a:xfrm>
        </p:spPr>
        <p:txBody>
          <a:bodyPr>
            <a:normAutofit/>
          </a:bodyPr>
          <a:lstStyle/>
          <a:p>
            <a:pPr>
              <a:spcBef>
                <a:spcPts val="576"/>
              </a:spcBef>
              <a:defRPr sz="2000">
                <a:solidFill>
                  <a:srgbClr val="000000"/>
                </a:solidFill>
                <a:latin typeface="Garamond"/>
              </a:defRPr>
            </a:pPr>
            <a:r>
              <a:rPr lang="en-US" altLang="zh-TW" sz="2400" dirty="0"/>
              <a:t>Governments play a crucial role, enforcing property rights.</a:t>
            </a:r>
          </a:p>
          <a:p>
            <a:pPr lvl="1">
              <a:spcBef>
                <a:spcPts val="576"/>
              </a:spcBef>
              <a:defRPr sz="2000">
                <a:solidFill>
                  <a:srgbClr val="000000"/>
                </a:solidFill>
                <a:latin typeface="Garamond"/>
              </a:defRPr>
            </a:pPr>
            <a:r>
              <a:rPr lang="en-US" altLang="zh-TW" sz="2000" dirty="0"/>
              <a:t>Property rights: The ability of an individual to own and exercise control over scarce resources.</a:t>
            </a:r>
          </a:p>
          <a:p>
            <a:pPr lvl="1">
              <a:spcBef>
                <a:spcPts val="576"/>
              </a:spcBef>
              <a:defRPr sz="2000">
                <a:solidFill>
                  <a:srgbClr val="000000"/>
                </a:solidFill>
                <a:latin typeface="Garamond"/>
              </a:defRPr>
            </a:pPr>
            <a:r>
              <a:rPr lang="en-US" altLang="zh-TW" sz="2000" dirty="0"/>
              <a:t>Without clearly defined property rights and enforcement thereof, markets would falter.</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Market Failure: Sometimes, markets fail to allocate resources efficiently.</a:t>
            </a:r>
          </a:p>
          <a:p>
            <a:pPr lvl="1">
              <a:spcBef>
                <a:spcPts val="576"/>
              </a:spcBef>
              <a:defRPr sz="2000">
                <a:solidFill>
                  <a:srgbClr val="000000"/>
                </a:solidFill>
                <a:latin typeface="Garamond"/>
              </a:defRPr>
            </a:pPr>
            <a:r>
              <a:rPr lang="en-US" altLang="zh-TW" sz="2000" dirty="0"/>
              <a:t>Even with the government enforcing property rights, markets may fail due to…</a:t>
            </a:r>
          </a:p>
          <a:p>
            <a:pPr lvl="1">
              <a:spcBef>
                <a:spcPts val="576"/>
              </a:spcBef>
              <a:defRPr sz="2000">
                <a:solidFill>
                  <a:srgbClr val="000000"/>
                </a:solidFill>
                <a:latin typeface="Garamond"/>
              </a:defRPr>
            </a:pPr>
            <a:r>
              <a:rPr lang="en-US" altLang="zh-TW" sz="2000" dirty="0"/>
              <a:t>Externalities: The consumption or production of goods affecting bystanders.</a:t>
            </a:r>
          </a:p>
          <a:p>
            <a:pPr lvl="2">
              <a:spcBef>
                <a:spcPts val="576"/>
              </a:spcBef>
              <a:defRPr sz="2000">
                <a:solidFill>
                  <a:srgbClr val="000000"/>
                </a:solidFill>
                <a:latin typeface="Garamond"/>
              </a:defRPr>
            </a:pPr>
            <a:r>
              <a:rPr lang="en-US" altLang="zh-TW" sz="1600" dirty="0"/>
              <a:t>e.g. Construction projects generating pollution and noise.</a:t>
            </a:r>
          </a:p>
          <a:p>
            <a:pPr lvl="1">
              <a:spcBef>
                <a:spcPts val="576"/>
              </a:spcBef>
              <a:defRPr sz="2000">
                <a:solidFill>
                  <a:srgbClr val="000000"/>
                </a:solidFill>
                <a:latin typeface="Garamond"/>
              </a:defRPr>
            </a:pPr>
            <a:r>
              <a:rPr lang="en-US" altLang="zh-TW" sz="2000" dirty="0"/>
              <a:t>Market Power: A small group of buyers or sellers holding substantial influence over the market prices.</a:t>
            </a:r>
          </a:p>
          <a:p>
            <a:pPr lvl="2">
              <a:spcBef>
                <a:spcPts val="576"/>
              </a:spcBef>
              <a:defRPr sz="2000">
                <a:solidFill>
                  <a:srgbClr val="000000"/>
                </a:solidFill>
                <a:latin typeface="Garamond"/>
              </a:defRPr>
            </a:pPr>
            <a:r>
              <a:rPr lang="en-US" altLang="zh-TW" sz="1600" dirty="0"/>
              <a:t>e.g. A sole producer of a life-saving medication may have an incentive to increase prices.</a:t>
            </a:r>
          </a:p>
        </p:txBody>
      </p:sp>
      <p:sp>
        <p:nvSpPr>
          <p:cNvPr id="4" name="Rectangle 3">
            <a:extLst>
              <a:ext uri="{FF2B5EF4-FFF2-40B4-BE49-F238E27FC236}">
                <a16:creationId xmlns:a16="http://schemas.microsoft.com/office/drawing/2014/main" id="{914E1C84-01C2-53B7-92D6-633C6563BBC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9FE8C1-A96C-953E-873C-10CFCCBD7CCD}"/>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900" dirty="0">
                <a:solidFill>
                  <a:schemeClr val="bg1"/>
                </a:solidFill>
              </a:rPr>
              <a:t>  </a:t>
            </a:r>
            <a:r>
              <a:rPr lang="en-US" sz="3000" dirty="0">
                <a:solidFill>
                  <a:schemeClr val="bg1"/>
                </a:solidFill>
              </a:rPr>
              <a:t>Principle #7: Governments can sometimes improve market outcomes</a:t>
            </a:r>
          </a:p>
        </p:txBody>
      </p:sp>
      <p:sp>
        <p:nvSpPr>
          <p:cNvPr id="5" name="Rectangle 4">
            <a:extLst>
              <a:ext uri="{FF2B5EF4-FFF2-40B4-BE49-F238E27FC236}">
                <a16:creationId xmlns:a16="http://schemas.microsoft.com/office/drawing/2014/main" id="{A0F325EC-8178-9B48-662B-1D4FC513260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C717318-F4C5-A8D2-16A2-CDB1E4DEBAAF}"/>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E7825DE1-3B38-A81B-F319-317C65365AE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20</a:t>
            </a:fld>
            <a:r>
              <a:rPr lang="en-US" b="1" dirty="0">
                <a:solidFill>
                  <a:schemeClr val="bg1"/>
                </a:solidFill>
                <a:latin typeface="Garamond" panose="02020404030301010803" pitchFamily="18" charset="0"/>
              </a:rPr>
              <a:t> </a:t>
            </a:r>
          </a:p>
        </p:txBody>
      </p:sp>
      <p:sp>
        <p:nvSpPr>
          <p:cNvPr id="9" name="Rectangle: Rounded Corners 8">
            <a:extLst>
              <a:ext uri="{FF2B5EF4-FFF2-40B4-BE49-F238E27FC236}">
                <a16:creationId xmlns:a16="http://schemas.microsoft.com/office/drawing/2014/main" id="{E14C38E7-AD0F-BB7D-AD68-21E9A6957FE9}"/>
              </a:ext>
            </a:extLst>
          </p:cNvPr>
          <p:cNvSpPr/>
          <p:nvPr/>
        </p:nvSpPr>
        <p:spPr>
          <a:xfrm>
            <a:off x="457200" y="1225296"/>
            <a:ext cx="11189854" cy="841248"/>
          </a:xfrm>
          <a:prstGeom prst="roundRect">
            <a:avLst/>
          </a:prstGeom>
          <a:solidFill>
            <a:srgbClr val="771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Garamond"/>
                <a:ea typeface="+mj-ea"/>
                <a:cs typeface="+mj-cs"/>
              </a:rPr>
              <a:t>“The invisible hand doesn’t always work.”</a:t>
            </a:r>
          </a:p>
        </p:txBody>
      </p:sp>
    </p:spTree>
    <p:extLst>
      <p:ext uri="{BB962C8B-B14F-4D97-AF65-F5344CB8AC3E}">
        <p14:creationId xmlns:p14="http://schemas.microsoft.com/office/powerpoint/2010/main" val="311831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9AB28-2469-721F-2FCB-54A212DC12D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A0F344F-940A-C9D4-7076-58E9E2B4569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A919F0-BE54-BB23-0854-6DFAFF41877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2900" dirty="0">
                <a:solidFill>
                  <a:schemeClr val="bg1"/>
                </a:solidFill>
              </a:rPr>
              <a:t>  </a:t>
            </a:r>
            <a:r>
              <a:rPr lang="en-US" sz="3000" dirty="0">
                <a:solidFill>
                  <a:schemeClr val="bg1"/>
                </a:solidFill>
              </a:rPr>
              <a:t>Principle #7: Governments can sometimes improve market outcomes</a:t>
            </a:r>
          </a:p>
        </p:txBody>
      </p:sp>
      <p:sp>
        <p:nvSpPr>
          <p:cNvPr id="5" name="Rectangle 4">
            <a:extLst>
              <a:ext uri="{FF2B5EF4-FFF2-40B4-BE49-F238E27FC236}">
                <a16:creationId xmlns:a16="http://schemas.microsoft.com/office/drawing/2014/main" id="{DFD2373A-2CE6-5DD8-42BC-AE71752AB11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B509A94-35EE-FFCC-3DA9-CF44AD4E4BB2}"/>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9A3A5F21-9465-6465-6E3B-275AD9F201E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21</a:t>
            </a:fld>
            <a:r>
              <a:rPr lang="en-US" b="1" dirty="0">
                <a:solidFill>
                  <a:schemeClr val="bg1"/>
                </a:solidFill>
                <a:latin typeface="Garamond" panose="02020404030301010803" pitchFamily="18" charset="0"/>
              </a:rPr>
              <a:t> </a:t>
            </a:r>
          </a:p>
        </p:txBody>
      </p:sp>
      <p:sp>
        <p:nvSpPr>
          <p:cNvPr id="11" name="Content Placeholder 2">
            <a:extLst>
              <a:ext uri="{FF2B5EF4-FFF2-40B4-BE49-F238E27FC236}">
                <a16:creationId xmlns:a16="http://schemas.microsoft.com/office/drawing/2014/main" id="{BD9395DA-5046-894A-6040-326C2A20F0A4}"/>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The government can intervene to enhance efficiency.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However, a fully efficient market outcome does not guarantee that everyone in the society is allocated enough resources for survival.</a:t>
            </a:r>
          </a:p>
          <a:p>
            <a:pPr lvl="1">
              <a:defRPr sz="2000">
                <a:solidFill>
                  <a:srgbClr val="000000"/>
                </a:solidFill>
                <a:latin typeface="Garamond"/>
              </a:defRPr>
            </a:pPr>
            <a:r>
              <a:rPr lang="en-US" altLang="zh-TW" sz="2000" dirty="0"/>
              <a:t>The market rewards agents based on their ability to produce goods/services that others are willing to pay for, and everyone has different abilities.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government can also intervene to promote equality.</a:t>
            </a:r>
          </a:p>
          <a:p>
            <a:pPr lvl="1">
              <a:defRPr sz="2000">
                <a:solidFill>
                  <a:srgbClr val="000000"/>
                </a:solidFill>
                <a:latin typeface="Garamond"/>
              </a:defRPr>
            </a:pPr>
            <a:r>
              <a:rPr lang="en-US" altLang="zh-TW" sz="2000" dirty="0"/>
              <a:t>Tools such as taxes and welfare policies can be used to avoid unhealthy levels of disparity.</a:t>
            </a:r>
          </a:p>
          <a:p>
            <a:pPr lvl="2">
              <a:defRPr sz="2000">
                <a:solidFill>
                  <a:srgbClr val="000000"/>
                </a:solidFill>
                <a:latin typeface="Garamond"/>
              </a:defRPr>
            </a:pPr>
            <a:r>
              <a:rPr lang="en-US" altLang="zh-TW" sz="1600" dirty="0"/>
              <a:t>e.g. SNAP, Medicare &amp; Medicaid, Progressive Taxation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Caveat being that governments can </a:t>
            </a:r>
            <a:r>
              <a:rPr lang="en-US" altLang="zh-TW" sz="2400" i="1" dirty="0"/>
              <a:t>sometimes</a:t>
            </a:r>
            <a:r>
              <a:rPr lang="en-US" altLang="zh-TW" sz="2400" dirty="0"/>
              <a:t> improve market outcomes.</a:t>
            </a:r>
          </a:p>
        </p:txBody>
      </p:sp>
    </p:spTree>
    <p:extLst>
      <p:ext uri="{BB962C8B-B14F-4D97-AF65-F5344CB8AC3E}">
        <p14:creationId xmlns:p14="http://schemas.microsoft.com/office/powerpoint/2010/main" val="423540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500"/>
                                        <p:tgtEl>
                                          <p:spTgt spid="1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5" end="5"/>
                                            </p:txEl>
                                          </p:spTgt>
                                        </p:tgtEl>
                                        <p:attrNameLst>
                                          <p:attrName>style.visibility</p:attrName>
                                        </p:attrNameLst>
                                      </p:cBhvr>
                                      <p:to>
                                        <p:strVal val="visible"/>
                                      </p:to>
                                    </p:set>
                                    <p:animEffect transition="in" filter="fade">
                                      <p:cBhvr>
                                        <p:cTn id="20" dur="500"/>
                                        <p:tgtEl>
                                          <p:spTgt spid="11">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animEffect transition="in" filter="fade">
                                      <p:cBhvr>
                                        <p:cTn id="23" dur="500"/>
                                        <p:tgtEl>
                                          <p:spTgt spid="11">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xEl>
                                              <p:pRg st="7" end="7"/>
                                            </p:txEl>
                                          </p:spTgt>
                                        </p:tgtEl>
                                        <p:attrNameLst>
                                          <p:attrName>style.visibility</p:attrName>
                                        </p:attrNameLst>
                                      </p:cBhvr>
                                      <p:to>
                                        <p:strVal val="visible"/>
                                      </p:to>
                                    </p:set>
                                    <p:animEffect transition="in" filter="fade">
                                      <p:cBhvr>
                                        <p:cTn id="26" dur="500"/>
                                        <p:tgtEl>
                                          <p:spTgt spid="11">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animEffect transition="in" filter="fade">
                                      <p:cBhvr>
                                        <p:cTn id="31"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47F4A-DB10-E901-DADB-F8BFDC46009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FBBB70E-6226-EEA2-75E8-0D44A896FC0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4ECA8A-E98C-7C8B-CA60-9F9DC37AAA5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2900" dirty="0">
                <a:solidFill>
                  <a:schemeClr val="bg1"/>
                </a:solidFill>
              </a:rPr>
              <a:t>  </a:t>
            </a:r>
            <a:r>
              <a:rPr lang="en-US" sz="3000" dirty="0">
                <a:solidFill>
                  <a:schemeClr val="bg1"/>
                </a:solidFill>
              </a:rPr>
              <a:t>Principle #7: Governments can sometimes improve market outcomes</a:t>
            </a:r>
          </a:p>
        </p:txBody>
      </p:sp>
      <p:sp>
        <p:nvSpPr>
          <p:cNvPr id="5" name="Rectangle 4">
            <a:extLst>
              <a:ext uri="{FF2B5EF4-FFF2-40B4-BE49-F238E27FC236}">
                <a16:creationId xmlns:a16="http://schemas.microsoft.com/office/drawing/2014/main" id="{7EE30792-B6D8-13B9-5DFE-A0A79C204BC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794A1C7-97FB-F097-E9C7-94F0BB3C0019}"/>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206620BD-3FDF-00DE-5FC6-3AA72526976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22</a:t>
            </a:fld>
            <a:r>
              <a:rPr lang="en-US" b="1" dirty="0">
                <a:solidFill>
                  <a:schemeClr val="bg1"/>
                </a:solidFill>
                <a:latin typeface="Garamond" panose="02020404030301010803" pitchFamily="18" charset="0"/>
              </a:rPr>
              <a:t> </a:t>
            </a:r>
          </a:p>
        </p:txBody>
      </p:sp>
      <p:sp>
        <p:nvSpPr>
          <p:cNvPr id="11" name="Content Placeholder 2">
            <a:extLst>
              <a:ext uri="{FF2B5EF4-FFF2-40B4-BE49-F238E27FC236}">
                <a16:creationId xmlns:a16="http://schemas.microsoft.com/office/drawing/2014/main" id="{37A071EF-D4B8-A7CC-124E-800503C256DA}"/>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Does government intervention improve the outcomes in…</a:t>
            </a:r>
          </a:p>
          <a:p>
            <a:pPr lvl="1">
              <a:defRPr sz="2000">
                <a:solidFill>
                  <a:srgbClr val="000000"/>
                </a:solidFill>
                <a:latin typeface="Garamond"/>
              </a:defRPr>
            </a:pPr>
            <a:r>
              <a:rPr lang="en-US" altLang="zh-TW" sz="2000" dirty="0"/>
              <a:t>Air travel?</a:t>
            </a:r>
          </a:p>
          <a:p>
            <a:pPr lvl="1">
              <a:defRPr sz="2000">
                <a:solidFill>
                  <a:srgbClr val="000000"/>
                </a:solidFill>
                <a:latin typeface="Garamond"/>
              </a:defRPr>
            </a:pPr>
            <a:r>
              <a:rPr lang="en-US" altLang="zh-TW" sz="2000" dirty="0"/>
              <a:t>Protecting intellectual property through patents and copyrights?</a:t>
            </a:r>
          </a:p>
          <a:p>
            <a:pPr lvl="1">
              <a:defRPr sz="2000">
                <a:solidFill>
                  <a:srgbClr val="000000"/>
                </a:solidFill>
                <a:latin typeface="Garamond"/>
              </a:defRPr>
            </a:pPr>
            <a:r>
              <a:rPr lang="en-US" altLang="zh-TW" sz="2000" dirty="0"/>
              <a:t>Public schools?</a:t>
            </a:r>
          </a:p>
          <a:p>
            <a:pPr lvl="1">
              <a:defRPr sz="2000">
                <a:solidFill>
                  <a:srgbClr val="000000"/>
                </a:solidFill>
                <a:latin typeface="Garamond"/>
              </a:defRPr>
            </a:pPr>
            <a:r>
              <a:rPr lang="en-US" altLang="zh-TW" sz="2000" dirty="0"/>
              <a:t>Workplace safety regulations?</a:t>
            </a:r>
          </a:p>
          <a:p>
            <a:pPr lvl="1">
              <a:defRPr sz="2000">
                <a:solidFill>
                  <a:srgbClr val="000000"/>
                </a:solidFill>
                <a:latin typeface="Garamond"/>
              </a:defRPr>
            </a:pPr>
            <a:r>
              <a:rPr lang="en-US" altLang="zh-TW" sz="2000" dirty="0"/>
              <a:t>Roads and bridges?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Example: Air travel</a:t>
            </a:r>
          </a:p>
          <a:p>
            <a:pPr lvl="1">
              <a:defRPr sz="2000">
                <a:solidFill>
                  <a:srgbClr val="000000"/>
                </a:solidFill>
                <a:latin typeface="Garamond"/>
              </a:defRPr>
            </a:pPr>
            <a:r>
              <a:rPr lang="en-US" altLang="zh-TW" sz="2000" dirty="0"/>
              <a:t>Agencies such as the FAA, TSA, NTSB enhance safety in flights.</a:t>
            </a:r>
          </a:p>
          <a:p>
            <a:pPr lvl="1">
              <a:defRPr sz="2000">
                <a:solidFill>
                  <a:srgbClr val="000000"/>
                </a:solidFill>
                <a:latin typeface="Garamond"/>
              </a:defRPr>
            </a:pPr>
            <a:r>
              <a:rPr lang="en-US" altLang="zh-TW" sz="2000" dirty="0"/>
              <a:t>Would private firms do a better job at enhancing safety at a cheaper rate?</a:t>
            </a:r>
          </a:p>
          <a:p>
            <a:pPr lvl="1">
              <a:defRPr sz="2000">
                <a:solidFill>
                  <a:srgbClr val="000000"/>
                </a:solidFill>
                <a:latin typeface="Garamond"/>
              </a:defRPr>
            </a:pPr>
            <a:r>
              <a:rPr lang="en-US" altLang="zh-TW" sz="2000" dirty="0"/>
              <a:t>Funding through the Essential Air Service provide flights to smaller regional airports.</a:t>
            </a:r>
          </a:p>
          <a:p>
            <a:pPr lvl="1">
              <a:defRPr sz="2000">
                <a:solidFill>
                  <a:srgbClr val="000000"/>
                </a:solidFill>
                <a:latin typeface="Garamond"/>
              </a:defRPr>
            </a:pPr>
            <a:r>
              <a:rPr lang="en-US" altLang="zh-TW" sz="2000" dirty="0"/>
              <a:t>Would airlines operate to smaller regional airports if left entirely to the market?</a:t>
            </a:r>
          </a:p>
        </p:txBody>
      </p:sp>
    </p:spTree>
    <p:extLst>
      <p:ext uri="{BB962C8B-B14F-4D97-AF65-F5344CB8AC3E}">
        <p14:creationId xmlns:p14="http://schemas.microsoft.com/office/powerpoint/2010/main" val="7418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500"/>
                                        <p:tgtEl>
                                          <p:spTgt spid="1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500"/>
                                        <p:tgtEl>
                                          <p:spTgt spid="1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fade">
                                      <p:cBhvr>
                                        <p:cTn id="27" dur="500"/>
                                        <p:tgtEl>
                                          <p:spTgt spid="11">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xEl>
                                              <p:pRg st="8" end="8"/>
                                            </p:txEl>
                                          </p:spTgt>
                                        </p:tgtEl>
                                        <p:attrNameLst>
                                          <p:attrName>style.visibility</p:attrName>
                                        </p:attrNameLst>
                                      </p:cBhvr>
                                      <p:to>
                                        <p:strVal val="visible"/>
                                      </p:to>
                                    </p:set>
                                    <p:animEffect transition="in" filter="fade">
                                      <p:cBhvr>
                                        <p:cTn id="30" dur="500"/>
                                        <p:tgtEl>
                                          <p:spTgt spid="11">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xEl>
                                              <p:pRg st="9" end="9"/>
                                            </p:txEl>
                                          </p:spTgt>
                                        </p:tgtEl>
                                        <p:attrNameLst>
                                          <p:attrName>style.visibility</p:attrName>
                                        </p:attrNameLst>
                                      </p:cBhvr>
                                      <p:to>
                                        <p:strVal val="visible"/>
                                      </p:to>
                                    </p:set>
                                    <p:animEffect transition="in" filter="fade">
                                      <p:cBhvr>
                                        <p:cTn id="33" dur="500"/>
                                        <p:tgtEl>
                                          <p:spTgt spid="11">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xEl>
                                              <p:pRg st="10" end="10"/>
                                            </p:txEl>
                                          </p:spTgt>
                                        </p:tgtEl>
                                        <p:attrNameLst>
                                          <p:attrName>style.visibility</p:attrName>
                                        </p:attrNameLst>
                                      </p:cBhvr>
                                      <p:to>
                                        <p:strVal val="visible"/>
                                      </p:to>
                                    </p:set>
                                    <p:animEffect transition="in" filter="fade">
                                      <p:cBhvr>
                                        <p:cTn id="36" dur="500"/>
                                        <p:tgtEl>
                                          <p:spTgt spid="11">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xEl>
                                              <p:pRg st="11" end="11"/>
                                            </p:txEl>
                                          </p:spTgt>
                                        </p:tgtEl>
                                        <p:attrNameLst>
                                          <p:attrName>style.visibility</p:attrName>
                                        </p:attrNameLst>
                                      </p:cBhvr>
                                      <p:to>
                                        <p:strVal val="visible"/>
                                      </p:to>
                                    </p:set>
                                    <p:animEffect transition="in" filter="fade">
                                      <p:cBhvr>
                                        <p:cTn id="39" dur="5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A65E2-47B2-62E2-A4B9-8C391C4705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31C89B-0536-BB3B-3C28-D340E0C3148B}"/>
              </a:ext>
            </a:extLst>
          </p:cNvPr>
          <p:cNvSpPr>
            <a:spLocks noGrp="1"/>
          </p:cNvSpPr>
          <p:nvPr>
            <p:ph idx="1"/>
          </p:nvPr>
        </p:nvSpPr>
        <p:spPr>
          <a:xfrm>
            <a:off x="457199" y="1300900"/>
            <a:ext cx="11189855" cy="5081046"/>
          </a:xfrm>
        </p:spPr>
        <p:txBody>
          <a:bodyPr>
            <a:normAutofit/>
          </a:bodyPr>
          <a:lstStyle/>
          <a:p>
            <a:pPr>
              <a:spcBef>
                <a:spcPts val="1000"/>
              </a:spcBef>
              <a:defRPr sz="2000">
                <a:solidFill>
                  <a:srgbClr val="000000"/>
                </a:solidFill>
                <a:latin typeface="Garamond"/>
              </a:defRPr>
            </a:pPr>
            <a:r>
              <a:rPr lang="en-US" altLang="zh-TW" sz="2400" dirty="0"/>
              <a:t>The final three principles of economics concern how to economy as a whole works.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Principle #8: A country’s standard of living depends on its productivity</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Principle #9: Prices rise when the government prints too much money</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Principle #10: Society faces a short-run trade-off between inflation and unemployment</a:t>
            </a:r>
          </a:p>
        </p:txBody>
      </p:sp>
      <p:sp>
        <p:nvSpPr>
          <p:cNvPr id="4" name="Rectangle 3">
            <a:extLst>
              <a:ext uri="{FF2B5EF4-FFF2-40B4-BE49-F238E27FC236}">
                <a16:creationId xmlns:a16="http://schemas.microsoft.com/office/drawing/2014/main" id="{EA674A1A-E11A-2488-DA45-148FAD654BB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961918-E794-908B-5D78-23AB1872E96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Ten Principles of Economics</a:t>
            </a:r>
          </a:p>
        </p:txBody>
      </p:sp>
      <p:sp>
        <p:nvSpPr>
          <p:cNvPr id="5" name="Rectangle 4">
            <a:extLst>
              <a:ext uri="{FF2B5EF4-FFF2-40B4-BE49-F238E27FC236}">
                <a16:creationId xmlns:a16="http://schemas.microsoft.com/office/drawing/2014/main" id="{4A46B3FD-81ED-1E2B-1540-B8E26C24F01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6DBA577-CD52-F8D6-94C3-E52AECA39AD1}"/>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3C03D02F-ADA0-8A8E-D408-CEA4E03B92B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0278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451C1-ADB3-7341-9D40-E646EF8F5A1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F297A64-8F3D-66AD-2958-FEF84E566F2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209521-479B-D151-1602-CD62860EDCD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2900" dirty="0">
                <a:solidFill>
                  <a:schemeClr val="bg1"/>
                </a:solidFill>
              </a:rPr>
              <a:t>  </a:t>
            </a:r>
            <a:r>
              <a:rPr lang="en-US" sz="3000" dirty="0">
                <a:solidFill>
                  <a:schemeClr val="bg1"/>
                </a:solidFill>
              </a:rPr>
              <a:t>Principle #8: A country’s standard of living depends on its productivity</a:t>
            </a:r>
          </a:p>
        </p:txBody>
      </p:sp>
      <p:sp>
        <p:nvSpPr>
          <p:cNvPr id="5" name="Rectangle 4">
            <a:extLst>
              <a:ext uri="{FF2B5EF4-FFF2-40B4-BE49-F238E27FC236}">
                <a16:creationId xmlns:a16="http://schemas.microsoft.com/office/drawing/2014/main" id="{6B172559-8192-0249-BC31-0512FB46B13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2A1E7E7-DD87-6325-40C4-4B0C3904F20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6C6BD0D9-0DEC-BFF7-D1C7-3FFDA88F7F1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24</a:t>
            </a:fld>
            <a:r>
              <a:rPr lang="en-US" b="1" dirty="0">
                <a:solidFill>
                  <a:schemeClr val="bg1"/>
                </a:solidFill>
                <a:latin typeface="Garamond" panose="02020404030301010803" pitchFamily="18" charset="0"/>
              </a:rPr>
              <a:t> </a:t>
            </a:r>
          </a:p>
        </p:txBody>
      </p:sp>
      <p:sp>
        <p:nvSpPr>
          <p:cNvPr id="11" name="Content Placeholder 2">
            <a:extLst>
              <a:ext uri="{FF2B5EF4-FFF2-40B4-BE49-F238E27FC236}">
                <a16:creationId xmlns:a16="http://schemas.microsoft.com/office/drawing/2014/main" id="{4F674FAA-1C7F-1CA7-A918-ADB60B98D29A}"/>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There is a massive divide in the income across economies:</a:t>
            </a:r>
          </a:p>
          <a:p>
            <a:pPr lvl="1">
              <a:defRPr sz="2000">
                <a:solidFill>
                  <a:srgbClr val="000000"/>
                </a:solidFill>
                <a:latin typeface="Garamond"/>
              </a:defRPr>
            </a:pPr>
            <a:r>
              <a:rPr lang="en-US" altLang="zh-TW" sz="2000" dirty="0"/>
              <a:t>The median income of a full-time worker in the U.S. is approximately $62,000 in 2024.</a:t>
            </a:r>
          </a:p>
          <a:p>
            <a:pPr lvl="1">
              <a:defRPr sz="2000">
                <a:solidFill>
                  <a:srgbClr val="000000"/>
                </a:solidFill>
                <a:latin typeface="Garamond"/>
              </a:defRPr>
            </a:pPr>
            <a:r>
              <a:rPr lang="en-US" altLang="zh-TW" sz="2000" dirty="0"/>
              <a:t>The median income of a full-time worker in India is approximately $16,000 in 2024.</a:t>
            </a:r>
          </a:p>
          <a:p>
            <a:pPr lvl="3">
              <a:defRPr sz="2000">
                <a:solidFill>
                  <a:srgbClr val="000000"/>
                </a:solidFill>
                <a:latin typeface="Garamond"/>
              </a:defRPr>
            </a:pPr>
            <a:endParaRPr lang="en-US" altLang="zh-TW" sz="1200" dirty="0"/>
          </a:p>
          <a:p>
            <a:pPr lvl="3">
              <a:defRPr sz="2000">
                <a:solidFill>
                  <a:srgbClr val="000000"/>
                </a:solidFill>
                <a:latin typeface="Garamond"/>
              </a:defRPr>
            </a:pPr>
            <a:endParaRPr lang="en-US" altLang="zh-TW" sz="1200" dirty="0"/>
          </a:p>
        </p:txBody>
      </p:sp>
      <p:pic>
        <p:nvPicPr>
          <p:cNvPr id="8" name="Picture 7" descr="A map of the world&#10;&#10;AI-generated content may be incorrect.">
            <a:extLst>
              <a:ext uri="{FF2B5EF4-FFF2-40B4-BE49-F238E27FC236}">
                <a16:creationId xmlns:a16="http://schemas.microsoft.com/office/drawing/2014/main" id="{BBA98382-F094-322F-5245-FC750A04B27D}"/>
              </a:ext>
            </a:extLst>
          </p:cNvPr>
          <p:cNvPicPr>
            <a:picLocks noChangeAspect="1"/>
          </p:cNvPicPr>
          <p:nvPr/>
        </p:nvPicPr>
        <p:blipFill>
          <a:blip r:embed="rId3"/>
          <a:srcRect t="12071" b="20000"/>
          <a:stretch>
            <a:fillRect/>
          </a:stretch>
        </p:blipFill>
        <p:spPr>
          <a:xfrm>
            <a:off x="2812126" y="2571754"/>
            <a:ext cx="6480000" cy="3810192"/>
          </a:xfrm>
          <a:prstGeom prst="rect">
            <a:avLst/>
          </a:prstGeom>
        </p:spPr>
      </p:pic>
    </p:spTree>
    <p:extLst>
      <p:ext uri="{BB962C8B-B14F-4D97-AF65-F5344CB8AC3E}">
        <p14:creationId xmlns:p14="http://schemas.microsoft.com/office/powerpoint/2010/main" val="74842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E4074-5C08-6790-E6CE-A058C5EEB8B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8C20AB6-3B86-7BB0-4F9A-F7924CE076C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F71CBE-E8D4-3B17-B18A-9CEFF814358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2900" dirty="0">
                <a:solidFill>
                  <a:schemeClr val="bg1"/>
                </a:solidFill>
              </a:rPr>
              <a:t>  </a:t>
            </a:r>
            <a:r>
              <a:rPr lang="en-US" sz="3000" dirty="0">
                <a:solidFill>
                  <a:schemeClr val="bg1"/>
                </a:solidFill>
              </a:rPr>
              <a:t>Principle #8: A country’s standard of living depends on its productivity</a:t>
            </a:r>
          </a:p>
        </p:txBody>
      </p:sp>
      <p:sp>
        <p:nvSpPr>
          <p:cNvPr id="5" name="Rectangle 4">
            <a:extLst>
              <a:ext uri="{FF2B5EF4-FFF2-40B4-BE49-F238E27FC236}">
                <a16:creationId xmlns:a16="http://schemas.microsoft.com/office/drawing/2014/main" id="{772A1EDE-5D78-0EFD-E208-C5F6F54E928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AA2C3D8-1EB2-D80E-0A7B-55D9DEE41A76}"/>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ADDC9E02-306E-61D4-FB02-523773C87BC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25</a:t>
            </a:fld>
            <a:r>
              <a:rPr lang="en-US" b="1" dirty="0">
                <a:solidFill>
                  <a:schemeClr val="bg1"/>
                </a:solidFill>
                <a:latin typeface="Garamond" panose="02020404030301010803" pitchFamily="18" charset="0"/>
              </a:rPr>
              <a:t> </a:t>
            </a:r>
          </a:p>
        </p:txBody>
      </p:sp>
      <p:sp>
        <p:nvSpPr>
          <p:cNvPr id="11" name="Content Placeholder 2">
            <a:extLst>
              <a:ext uri="{FF2B5EF4-FFF2-40B4-BE49-F238E27FC236}">
                <a16:creationId xmlns:a16="http://schemas.microsoft.com/office/drawing/2014/main" id="{A715EC01-79C2-6E2B-A4C9-E91380EAEB3F}"/>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There is also a massive variation in the income over time in the same economy.</a:t>
            </a:r>
          </a:p>
          <a:p>
            <a:pPr lvl="1">
              <a:defRPr sz="2000">
                <a:solidFill>
                  <a:srgbClr val="000000"/>
                </a:solidFill>
                <a:latin typeface="Garamond"/>
              </a:defRPr>
            </a:pPr>
            <a:r>
              <a:rPr lang="en-US" altLang="zh-TW" sz="2000" dirty="0"/>
              <a:t>The median income of a full-time worker in the U.S. was $48,000 in 1925. (adjusted for price levels)</a:t>
            </a:r>
          </a:p>
          <a:p>
            <a:pPr lvl="1">
              <a:defRPr sz="2000">
                <a:solidFill>
                  <a:srgbClr val="000000"/>
                </a:solidFill>
                <a:latin typeface="Garamond"/>
              </a:defRPr>
            </a:pPr>
            <a:r>
              <a:rPr lang="en-US" altLang="zh-TW" sz="2000" dirty="0"/>
              <a:t>The U.S. economy grew on average 2% over the past 50 years.</a:t>
            </a:r>
          </a:p>
        </p:txBody>
      </p:sp>
      <p:pic>
        <p:nvPicPr>
          <p:cNvPr id="9" name="Picture 8" descr="A graph with a line going up&#10;&#10;AI-generated content may be incorrect.">
            <a:extLst>
              <a:ext uri="{FF2B5EF4-FFF2-40B4-BE49-F238E27FC236}">
                <a16:creationId xmlns:a16="http://schemas.microsoft.com/office/drawing/2014/main" id="{9B30C752-1110-B798-A10D-009C746B8E47}"/>
              </a:ext>
            </a:extLst>
          </p:cNvPr>
          <p:cNvPicPr>
            <a:picLocks noChangeAspect="1"/>
          </p:cNvPicPr>
          <p:nvPr/>
        </p:nvPicPr>
        <p:blipFill>
          <a:blip r:embed="rId3"/>
          <a:stretch>
            <a:fillRect/>
          </a:stretch>
        </p:blipFill>
        <p:spPr>
          <a:xfrm>
            <a:off x="1289626" y="2571946"/>
            <a:ext cx="9525000" cy="3810000"/>
          </a:xfrm>
          <a:prstGeom prst="rect">
            <a:avLst/>
          </a:prstGeom>
        </p:spPr>
      </p:pic>
    </p:spTree>
    <p:extLst>
      <p:ext uri="{BB962C8B-B14F-4D97-AF65-F5344CB8AC3E}">
        <p14:creationId xmlns:p14="http://schemas.microsoft.com/office/powerpoint/2010/main" val="324981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B58E9-9F5E-0D40-531E-A60D3E7E972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7FA21A6-80D4-71AA-A092-AD8E113E22F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53D9EE-C041-48A8-EFEC-ED9CA8E4A39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2900" dirty="0">
                <a:solidFill>
                  <a:schemeClr val="bg1"/>
                </a:solidFill>
              </a:rPr>
              <a:t>  </a:t>
            </a:r>
            <a:r>
              <a:rPr lang="en-US" sz="3000" dirty="0">
                <a:solidFill>
                  <a:schemeClr val="bg1"/>
                </a:solidFill>
              </a:rPr>
              <a:t>Principle #8: A country’s standard of living depends on its productivity</a:t>
            </a:r>
          </a:p>
        </p:txBody>
      </p:sp>
      <p:sp>
        <p:nvSpPr>
          <p:cNvPr id="5" name="Rectangle 4">
            <a:extLst>
              <a:ext uri="{FF2B5EF4-FFF2-40B4-BE49-F238E27FC236}">
                <a16:creationId xmlns:a16="http://schemas.microsoft.com/office/drawing/2014/main" id="{539A536F-A6DC-4E2A-4A5B-C5F4CA5DECC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E334727-E233-490F-8D32-7FDB44ACE690}"/>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6192B732-809F-03A7-7579-BE3B2E3BD1E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26</a:t>
            </a:fld>
            <a:r>
              <a:rPr lang="en-US" b="1" dirty="0">
                <a:solidFill>
                  <a:schemeClr val="bg1"/>
                </a:solidFill>
                <a:latin typeface="Garamond" panose="02020404030301010803" pitchFamily="18" charset="0"/>
              </a:rPr>
              <a:t> </a:t>
            </a:r>
          </a:p>
        </p:txBody>
      </p:sp>
      <p:sp>
        <p:nvSpPr>
          <p:cNvPr id="11" name="Content Placeholder 2">
            <a:extLst>
              <a:ext uri="{FF2B5EF4-FFF2-40B4-BE49-F238E27FC236}">
                <a16:creationId xmlns:a16="http://schemas.microsoft.com/office/drawing/2014/main" id="{87F872F9-111C-0778-9438-36CDF4DA9DBB}"/>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This variation in income can be traced to variations in workers’ productivity.</a:t>
            </a:r>
          </a:p>
          <a:p>
            <a:pPr lvl="1">
              <a:defRPr sz="2000">
                <a:solidFill>
                  <a:srgbClr val="000000"/>
                </a:solidFill>
                <a:latin typeface="Garamond"/>
              </a:defRPr>
            </a:pPr>
            <a:r>
              <a:rPr lang="en-US" altLang="zh-TW" sz="2000" dirty="0"/>
              <a:t>This variation in income translates to variations in the standards of living.</a:t>
            </a:r>
          </a:p>
          <a:p>
            <a:pPr lvl="1">
              <a:defRPr sz="2000">
                <a:solidFill>
                  <a:srgbClr val="000000"/>
                </a:solidFill>
                <a:latin typeface="Garamond"/>
              </a:defRPr>
            </a:pPr>
            <a:r>
              <a:rPr lang="en-US" altLang="zh-TW" sz="2000" dirty="0"/>
              <a:t>This chart depicts the average value of output per hours worked in various countries.</a:t>
            </a:r>
          </a:p>
          <a:p>
            <a:pPr lvl="1">
              <a:defRPr sz="2000">
                <a:solidFill>
                  <a:srgbClr val="000000"/>
                </a:solidFill>
                <a:latin typeface="Garamond"/>
              </a:defRPr>
            </a:pPr>
            <a:endParaRPr lang="en-US" altLang="zh-TW" sz="2000" dirty="0"/>
          </a:p>
          <a:p>
            <a:pPr marL="1371600" lvl="3" indent="0">
              <a:buNone/>
              <a:defRPr sz="2000">
                <a:solidFill>
                  <a:srgbClr val="000000"/>
                </a:solidFill>
                <a:latin typeface="Garamond"/>
              </a:defRPr>
            </a:pPr>
            <a:endParaRPr lang="en-US" altLang="zh-TW" sz="1200" dirty="0"/>
          </a:p>
        </p:txBody>
      </p:sp>
      <p:pic>
        <p:nvPicPr>
          <p:cNvPr id="8" name="Picture 7" descr="A map of the world&#10;&#10;AI-generated content may be incorrect.">
            <a:extLst>
              <a:ext uri="{FF2B5EF4-FFF2-40B4-BE49-F238E27FC236}">
                <a16:creationId xmlns:a16="http://schemas.microsoft.com/office/drawing/2014/main" id="{6DF4653A-23DE-80BE-5720-7633D26F32A1}"/>
              </a:ext>
            </a:extLst>
          </p:cNvPr>
          <p:cNvPicPr>
            <a:picLocks noChangeAspect="1"/>
          </p:cNvPicPr>
          <p:nvPr/>
        </p:nvPicPr>
        <p:blipFill>
          <a:blip r:embed="rId3"/>
          <a:srcRect t="11368" b="29544"/>
          <a:stretch>
            <a:fillRect/>
          </a:stretch>
        </p:blipFill>
        <p:spPr>
          <a:xfrm>
            <a:off x="2812126" y="2629639"/>
            <a:ext cx="6480000" cy="3752307"/>
          </a:xfrm>
          <a:prstGeom prst="rect">
            <a:avLst/>
          </a:prstGeom>
        </p:spPr>
      </p:pic>
    </p:spTree>
    <p:extLst>
      <p:ext uri="{BB962C8B-B14F-4D97-AF65-F5344CB8AC3E}">
        <p14:creationId xmlns:p14="http://schemas.microsoft.com/office/powerpoint/2010/main" val="37634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EA341-F6C1-2126-B93E-3E273BABCB6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D8E1791-B383-9AEB-42C6-E9A3FD24363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1FB323-07C3-3DDC-0746-24C92AA8FD9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2900" dirty="0">
                <a:solidFill>
                  <a:schemeClr val="bg1"/>
                </a:solidFill>
              </a:rPr>
              <a:t>  </a:t>
            </a:r>
            <a:r>
              <a:rPr lang="en-US" sz="3000" dirty="0">
                <a:solidFill>
                  <a:schemeClr val="bg1"/>
                </a:solidFill>
              </a:rPr>
              <a:t>Principle #9: Prices rise when the government prints too much money</a:t>
            </a:r>
          </a:p>
        </p:txBody>
      </p:sp>
      <p:sp>
        <p:nvSpPr>
          <p:cNvPr id="5" name="Rectangle 4">
            <a:extLst>
              <a:ext uri="{FF2B5EF4-FFF2-40B4-BE49-F238E27FC236}">
                <a16:creationId xmlns:a16="http://schemas.microsoft.com/office/drawing/2014/main" id="{07A3DDEA-927D-64EE-5AFE-8D4B5EE48CF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78C2523-731E-1D16-BEDF-9A8A84A22DB1}"/>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238A3A0B-F939-F4B7-3440-590B9638116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27</a:t>
            </a:fld>
            <a:r>
              <a:rPr lang="en-US" b="1" dirty="0">
                <a:solidFill>
                  <a:schemeClr val="bg1"/>
                </a:solidFill>
                <a:latin typeface="Garamond" panose="02020404030301010803" pitchFamily="18" charset="0"/>
              </a:rPr>
              <a:t> </a:t>
            </a:r>
          </a:p>
        </p:txBody>
      </p:sp>
      <p:sp>
        <p:nvSpPr>
          <p:cNvPr id="11" name="Content Placeholder 2">
            <a:extLst>
              <a:ext uri="{FF2B5EF4-FFF2-40B4-BE49-F238E27FC236}">
                <a16:creationId xmlns:a16="http://schemas.microsoft.com/office/drawing/2014/main" id="{18B0D6D2-BB36-1AE5-906D-A141DE3CD0C1}"/>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Inflation refers to the increase in the overall level of prices in an economy.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Deflation refers to the decrease in the overall level of prices in an economy.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Economists generally agree that keeping inflation near 2~3% is desirable.</a:t>
            </a:r>
          </a:p>
          <a:p>
            <a:pPr lvl="1">
              <a:defRPr sz="2000">
                <a:solidFill>
                  <a:srgbClr val="000000"/>
                </a:solidFill>
                <a:latin typeface="Garamond"/>
              </a:defRPr>
            </a:pPr>
            <a:r>
              <a:rPr lang="en-US" altLang="zh-TW" sz="2000" dirty="0"/>
              <a:t>High inflation imposes various costs on the economy, and</a:t>
            </a:r>
          </a:p>
          <a:p>
            <a:pPr lvl="1">
              <a:defRPr sz="2000">
                <a:solidFill>
                  <a:srgbClr val="000000"/>
                </a:solidFill>
                <a:latin typeface="Garamond"/>
              </a:defRPr>
            </a:pPr>
            <a:r>
              <a:rPr lang="en-US" altLang="zh-TW" sz="2000" dirty="0"/>
              <a:t>Deflation also causes various problems in the economy.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In the short-run, inflation can be traced to many factors.</a:t>
            </a:r>
            <a:endParaRPr lang="en-US" altLang="zh-TW" sz="2000" dirty="0"/>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In the long-run, most inflation is caused due to excessive growth in the money supply.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Oversimplified, the more money in the economy, the lower the </a:t>
            </a:r>
            <a:r>
              <a:rPr lang="en-US" altLang="zh-TW" sz="2400" i="1" dirty="0"/>
              <a:t>value</a:t>
            </a:r>
            <a:r>
              <a:rPr lang="en-US" altLang="zh-TW" sz="2400" dirty="0"/>
              <a:t> of money, so one needs more money to purchase goods and services.</a:t>
            </a:r>
          </a:p>
        </p:txBody>
      </p:sp>
    </p:spTree>
    <p:extLst>
      <p:ext uri="{BB962C8B-B14F-4D97-AF65-F5344CB8AC3E}">
        <p14:creationId xmlns:p14="http://schemas.microsoft.com/office/powerpoint/2010/main" val="234535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xEl>
                                              <p:pRg st="5" end="5"/>
                                            </p:txEl>
                                          </p:spTgt>
                                        </p:tgtEl>
                                        <p:attrNameLst>
                                          <p:attrName>style.visibility</p:attrName>
                                        </p:attrNameLst>
                                      </p:cBhvr>
                                      <p:to>
                                        <p:strVal val="visible"/>
                                      </p:to>
                                    </p:set>
                                    <p:animEffect transition="in" filter="fade">
                                      <p:cBhvr>
                                        <p:cTn id="20" dur="500"/>
                                        <p:tgtEl>
                                          <p:spTgt spid="11">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animEffect transition="in" filter="fade">
                                      <p:cBhvr>
                                        <p:cTn id="23" dur="500"/>
                                        <p:tgtEl>
                                          <p:spTgt spid="11">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8" end="8"/>
                                            </p:txEl>
                                          </p:spTgt>
                                        </p:tgtEl>
                                        <p:attrNameLst>
                                          <p:attrName>style.visibility</p:attrName>
                                        </p:attrNameLst>
                                      </p:cBhvr>
                                      <p:to>
                                        <p:strVal val="visible"/>
                                      </p:to>
                                    </p:set>
                                    <p:animEffect transition="in" filter="fade">
                                      <p:cBhvr>
                                        <p:cTn id="28" dur="500"/>
                                        <p:tgtEl>
                                          <p:spTgt spid="11">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10" end="10"/>
                                            </p:txEl>
                                          </p:spTgt>
                                        </p:tgtEl>
                                        <p:attrNameLst>
                                          <p:attrName>style.visibility</p:attrName>
                                        </p:attrNameLst>
                                      </p:cBhvr>
                                      <p:to>
                                        <p:strVal val="visible"/>
                                      </p:to>
                                    </p:set>
                                    <p:animEffect transition="in" filter="fade">
                                      <p:cBhvr>
                                        <p:cTn id="33" dur="500"/>
                                        <p:tgtEl>
                                          <p:spTgt spid="11">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12" end="12"/>
                                            </p:txEl>
                                          </p:spTgt>
                                        </p:tgtEl>
                                        <p:attrNameLst>
                                          <p:attrName>style.visibility</p:attrName>
                                        </p:attrNameLst>
                                      </p:cBhvr>
                                      <p:to>
                                        <p:strVal val="visible"/>
                                      </p:to>
                                    </p:set>
                                    <p:animEffect transition="in" filter="fade">
                                      <p:cBhvr>
                                        <p:cTn id="38" dur="5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78BCE-B619-E611-FFE7-9679E7A054D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1F3B782-6221-24C6-A565-0E740DD8514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855C4B-E832-3417-15BB-C64F32F706C6}"/>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A long, long time ago. (2022, Jan 9). 1923: Hyperinflation | GCSE History | Weimar</a:t>
            </a:r>
            <a:br>
              <a:rPr lang="en-US" sz="2400" dirty="0">
                <a:solidFill>
                  <a:schemeClr val="bg1"/>
                </a:solidFill>
              </a:rPr>
            </a:br>
            <a:r>
              <a:rPr lang="en-US" sz="2400" dirty="0">
                <a:solidFill>
                  <a:schemeClr val="bg1"/>
                </a:solidFill>
              </a:rPr>
              <a:t>  Germany [Video]. YouTube. https://youtu.be/O2CIeNANQMM?si=PacreIw3jb5PAZ0i</a:t>
            </a:r>
          </a:p>
        </p:txBody>
      </p:sp>
      <p:sp>
        <p:nvSpPr>
          <p:cNvPr id="5" name="Rectangle 4">
            <a:extLst>
              <a:ext uri="{FF2B5EF4-FFF2-40B4-BE49-F238E27FC236}">
                <a16:creationId xmlns:a16="http://schemas.microsoft.com/office/drawing/2014/main" id="{5A039649-C660-0586-B8F1-2172329DBF3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5FC8ACE-A266-F88B-51C0-D0CAFBD2B88B}"/>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12FBF146-C1CF-72C2-0425-E06A4DE7A9B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28</a:t>
            </a:fld>
            <a:r>
              <a:rPr lang="en-US" b="1" dirty="0">
                <a:solidFill>
                  <a:schemeClr val="bg1"/>
                </a:solidFill>
                <a:latin typeface="Garamond" panose="02020404030301010803" pitchFamily="18" charset="0"/>
              </a:rPr>
              <a:t> </a:t>
            </a:r>
          </a:p>
        </p:txBody>
      </p:sp>
      <p:pic>
        <p:nvPicPr>
          <p:cNvPr id="3" name="Online Media 2" title="1923: Hyperinflation | GCSE History | Weimar Germany">
            <a:hlinkClick r:id="" action="ppaction://media"/>
            <a:extLst>
              <a:ext uri="{FF2B5EF4-FFF2-40B4-BE49-F238E27FC236}">
                <a16:creationId xmlns:a16="http://schemas.microsoft.com/office/drawing/2014/main" id="{3A1C9D39-175C-4B65-F4E1-905D99721665}"/>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119321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14941-9639-C43F-D12E-B9B1C53B6B3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A8376B9-06C1-445F-E7BC-0A42DEB4E88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7DA24E-449F-4ACB-85C3-D9AC40E169F3}"/>
              </a:ext>
            </a:extLst>
          </p:cNvPr>
          <p:cNvSpPr>
            <a:spLocks noGrp="1"/>
          </p:cNvSpPr>
          <p:nvPr>
            <p:ph type="title"/>
          </p:nvPr>
        </p:nvSpPr>
        <p:spPr>
          <a:xfrm>
            <a:off x="0" y="0"/>
            <a:ext cx="12188825" cy="923636"/>
          </a:xfrm>
        </p:spPr>
        <p:txBody>
          <a:bodyPr>
            <a:normAutofit fontScale="90000"/>
          </a:bodyPr>
          <a:lstStyle/>
          <a:p>
            <a:pPr algn="l">
              <a:defRPr sz="4000" b="1">
                <a:solidFill>
                  <a:srgbClr val="FDB913"/>
                </a:solidFill>
                <a:latin typeface="Garamond"/>
              </a:defRPr>
            </a:pPr>
            <a:r>
              <a:rPr lang="en-US" sz="2900" dirty="0">
                <a:solidFill>
                  <a:schemeClr val="bg1"/>
                </a:solidFill>
              </a:rPr>
              <a:t>  </a:t>
            </a:r>
            <a:r>
              <a:rPr lang="en-US" sz="2800" dirty="0">
                <a:solidFill>
                  <a:schemeClr val="bg1"/>
                </a:solidFill>
              </a:rPr>
              <a:t>Principle #10: Society faces a short-run trade-off between inflation and unemployment</a:t>
            </a:r>
          </a:p>
        </p:txBody>
      </p:sp>
      <p:sp>
        <p:nvSpPr>
          <p:cNvPr id="5" name="Rectangle 4">
            <a:extLst>
              <a:ext uri="{FF2B5EF4-FFF2-40B4-BE49-F238E27FC236}">
                <a16:creationId xmlns:a16="http://schemas.microsoft.com/office/drawing/2014/main" id="{5D7CDD9A-D140-9B55-B392-0953C9FC1A5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D6E5A72-9AE7-6F55-B98D-4308EF76ABD2}"/>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FBA3A923-AB25-77E8-ADD3-785F6BFBA39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29</a:t>
            </a:fld>
            <a:r>
              <a:rPr lang="en-US" b="1" dirty="0">
                <a:solidFill>
                  <a:schemeClr val="bg1"/>
                </a:solidFill>
                <a:latin typeface="Garamond" panose="02020404030301010803" pitchFamily="18" charset="0"/>
              </a:rPr>
              <a:t> </a:t>
            </a:r>
          </a:p>
        </p:txBody>
      </p:sp>
      <p:sp>
        <p:nvSpPr>
          <p:cNvPr id="11" name="Content Placeholder 2">
            <a:extLst>
              <a:ext uri="{FF2B5EF4-FFF2-40B4-BE49-F238E27FC236}">
                <a16:creationId xmlns:a16="http://schemas.microsoft.com/office/drawing/2014/main" id="{DDDE69AF-4493-AB53-05EB-C963FEF52D21}"/>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In the short-run, economic policies tend to push inflation and unemployment in opposite directions.</a:t>
            </a:r>
          </a:p>
          <a:p>
            <a:pPr lvl="1">
              <a:defRPr sz="2000">
                <a:solidFill>
                  <a:srgbClr val="000000"/>
                </a:solidFill>
                <a:latin typeface="Garamond"/>
              </a:defRPr>
            </a:pPr>
            <a:r>
              <a:rPr lang="en-US" altLang="zh-TW" sz="2000" dirty="0"/>
              <a:t>That is, if a policy leads to lower inflation, unemployment is likely to rise, and</a:t>
            </a:r>
          </a:p>
          <a:p>
            <a:pPr lvl="1">
              <a:defRPr sz="2000">
                <a:solidFill>
                  <a:srgbClr val="000000"/>
                </a:solidFill>
                <a:latin typeface="Garamond"/>
              </a:defRPr>
            </a:pPr>
            <a:r>
              <a:rPr lang="en-US" altLang="zh-TW" sz="2000" dirty="0"/>
              <a:t>If a policy targets lower unemployment, it is likely to push inflation upward.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Intuitively, why would this happen?</a:t>
            </a:r>
          </a:p>
          <a:p>
            <a:pPr marL="914400" lvl="1" indent="-457200">
              <a:buFont typeface="+mj-lt"/>
              <a:buAutoNum type="arabicPeriod"/>
              <a:defRPr sz="2000">
                <a:solidFill>
                  <a:srgbClr val="000000"/>
                </a:solidFill>
                <a:latin typeface="Garamond"/>
              </a:defRPr>
            </a:pPr>
            <a:r>
              <a:rPr lang="en-US" altLang="zh-TW" sz="2000" dirty="0"/>
              <a:t>The government increases money supply in the market and economic activity increases, then</a:t>
            </a:r>
          </a:p>
          <a:p>
            <a:pPr marL="914400" lvl="1" indent="-457200">
              <a:buFont typeface="+mj-lt"/>
              <a:buAutoNum type="arabicPeriod"/>
              <a:defRPr sz="2000">
                <a:solidFill>
                  <a:srgbClr val="000000"/>
                </a:solidFill>
                <a:latin typeface="Garamond"/>
              </a:defRPr>
            </a:pPr>
            <a:r>
              <a:rPr lang="en-US" altLang="zh-TW" sz="2000" dirty="0"/>
              <a:t>…and the demand for goods and services increase (which drive prices upwards), then</a:t>
            </a:r>
          </a:p>
          <a:p>
            <a:pPr marL="914400" lvl="1" indent="-457200">
              <a:buFont typeface="+mj-lt"/>
              <a:buAutoNum type="arabicPeriod"/>
              <a:defRPr sz="2000">
                <a:solidFill>
                  <a:srgbClr val="000000"/>
                </a:solidFill>
                <a:latin typeface="Garamond"/>
              </a:defRPr>
            </a:pPr>
            <a:r>
              <a:rPr lang="en-US" altLang="zh-TW" sz="2000" dirty="0"/>
              <a:t>…firms hire more workers to increase production, so unemployment decreases.</a:t>
            </a:r>
          </a:p>
          <a:p>
            <a:pPr marL="1771650" lvl="3" indent="-457200">
              <a:defRPr sz="2000">
                <a:solidFill>
                  <a:srgbClr val="000000"/>
                </a:solidFill>
                <a:latin typeface="Garamond"/>
              </a:defRPr>
            </a:pPr>
            <a:endParaRPr lang="en-US" altLang="zh-TW" sz="1200" dirty="0"/>
          </a:p>
          <a:p>
            <a:pPr marL="514350" indent="-457200">
              <a:defRPr sz="2000">
                <a:solidFill>
                  <a:srgbClr val="000000"/>
                </a:solidFill>
                <a:latin typeface="Garamond"/>
              </a:defRPr>
            </a:pPr>
            <a:r>
              <a:rPr lang="en-US" altLang="zh-TW" sz="2400" dirty="0"/>
              <a:t>The exact nature of the trade-off can change over time and circumstances, but the trade-off is always present.</a:t>
            </a:r>
          </a:p>
        </p:txBody>
      </p:sp>
    </p:spTree>
    <p:extLst>
      <p:ext uri="{BB962C8B-B14F-4D97-AF65-F5344CB8AC3E}">
        <p14:creationId xmlns:p14="http://schemas.microsoft.com/office/powerpoint/2010/main" val="116892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fade">
                                      <p:cBhvr>
                                        <p:cTn id="18" dur="500"/>
                                        <p:tgtEl>
                                          <p:spTgt spid="1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Effect transition="in" filter="fade">
                                      <p:cBhvr>
                                        <p:cTn id="23" dur="500"/>
                                        <p:tgtEl>
                                          <p:spTgt spid="11">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500"/>
                                        <p:tgtEl>
                                          <p:spTgt spid="11">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7" end="7"/>
                                            </p:txEl>
                                          </p:spTgt>
                                        </p:tgtEl>
                                        <p:attrNameLst>
                                          <p:attrName>style.visibility</p:attrName>
                                        </p:attrNameLst>
                                      </p:cBhvr>
                                      <p:to>
                                        <p:strVal val="visible"/>
                                      </p:to>
                                    </p:set>
                                    <p:animEffect transition="in" filter="fade">
                                      <p:cBhvr>
                                        <p:cTn id="33" dur="500"/>
                                        <p:tgtEl>
                                          <p:spTgt spid="11">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9" end="9"/>
                                            </p:txEl>
                                          </p:spTgt>
                                        </p:tgtEl>
                                        <p:attrNameLst>
                                          <p:attrName>style.visibility</p:attrName>
                                        </p:attrNameLst>
                                      </p:cBhvr>
                                      <p:to>
                                        <p:strVal val="visible"/>
                                      </p:to>
                                    </p:set>
                                    <p:animEffect transition="in" filter="fade">
                                      <p:cBhvr>
                                        <p:cTn id="38"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5A0DDB4B-70EB-D813-2CBD-F9DCC9FAC2B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C96D899-59D5-9E41-D3B6-CE5808862787}"/>
              </a:ext>
            </a:extLst>
          </p:cNvPr>
          <p:cNvSpPr txBox="1"/>
          <p:nvPr/>
        </p:nvSpPr>
        <p:spPr>
          <a:xfrm>
            <a:off x="0"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The Ten Principles of Economics</a:t>
            </a:r>
            <a:endParaRPr sz="4400" dirty="0">
              <a:solidFill>
                <a:schemeClr val="bg1"/>
              </a:solidFill>
            </a:endParaRPr>
          </a:p>
        </p:txBody>
      </p:sp>
    </p:spTree>
    <p:extLst>
      <p:ext uri="{BB962C8B-B14F-4D97-AF65-F5344CB8AC3E}">
        <p14:creationId xmlns:p14="http://schemas.microsoft.com/office/powerpoint/2010/main" val="4118026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4C410-E459-3F87-DD01-1CB666F0F5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D9224C-684A-51C8-D66F-7363EF51C5F0}"/>
              </a:ext>
            </a:extLst>
          </p:cNvPr>
          <p:cNvSpPr>
            <a:spLocks noGrp="1"/>
          </p:cNvSpPr>
          <p:nvPr>
            <p:ph idx="1"/>
          </p:nvPr>
        </p:nvSpPr>
        <p:spPr>
          <a:xfrm>
            <a:off x="457199" y="1300900"/>
            <a:ext cx="11189855" cy="5081046"/>
          </a:xfrm>
        </p:spPr>
        <p:txBody>
          <a:bodyPr>
            <a:normAutofit/>
          </a:bodyPr>
          <a:lstStyle/>
          <a:p>
            <a:pPr>
              <a:spcBef>
                <a:spcPts val="1000"/>
              </a:spcBef>
              <a:defRPr sz="2000">
                <a:solidFill>
                  <a:srgbClr val="000000"/>
                </a:solidFill>
                <a:latin typeface="Garamond"/>
              </a:defRPr>
            </a:pPr>
            <a:r>
              <a:rPr lang="en-US" altLang="zh-TW" sz="2400" dirty="0"/>
              <a:t>Principle #1: People face trade-offs</a:t>
            </a:r>
          </a:p>
          <a:p>
            <a:pPr>
              <a:spcBef>
                <a:spcPts val="1000"/>
              </a:spcBef>
              <a:defRPr sz="2000">
                <a:solidFill>
                  <a:srgbClr val="000000"/>
                </a:solidFill>
                <a:latin typeface="Garamond"/>
              </a:defRPr>
            </a:pPr>
            <a:r>
              <a:rPr lang="en-US" altLang="zh-TW" sz="2400" dirty="0"/>
              <a:t>Principle #2: The cost of something is what you give up to get it</a:t>
            </a:r>
          </a:p>
          <a:p>
            <a:pPr>
              <a:spcBef>
                <a:spcPts val="1000"/>
              </a:spcBef>
              <a:defRPr sz="2000">
                <a:solidFill>
                  <a:srgbClr val="000000"/>
                </a:solidFill>
                <a:latin typeface="Garamond"/>
              </a:defRPr>
            </a:pPr>
            <a:r>
              <a:rPr lang="en-US" altLang="zh-TW" sz="2400" dirty="0"/>
              <a:t>Principle #3: Rational people think at the margin</a:t>
            </a:r>
          </a:p>
          <a:p>
            <a:pPr>
              <a:spcBef>
                <a:spcPts val="1000"/>
              </a:spcBef>
              <a:defRPr sz="2000">
                <a:solidFill>
                  <a:srgbClr val="000000"/>
                </a:solidFill>
                <a:latin typeface="Garamond"/>
              </a:defRPr>
            </a:pPr>
            <a:r>
              <a:rPr lang="en-US" altLang="zh-TW" sz="2400" dirty="0"/>
              <a:t>Principle #4: People respond to incentives</a:t>
            </a:r>
          </a:p>
          <a:p>
            <a:pPr>
              <a:spcBef>
                <a:spcPts val="1000"/>
              </a:spcBef>
              <a:defRPr sz="2000">
                <a:solidFill>
                  <a:srgbClr val="000000"/>
                </a:solidFill>
                <a:latin typeface="Garamond"/>
              </a:defRPr>
            </a:pPr>
            <a:r>
              <a:rPr lang="en-US" altLang="zh-TW" sz="2400" dirty="0"/>
              <a:t>Principle #5: Trade can make everyone better off</a:t>
            </a:r>
          </a:p>
          <a:p>
            <a:pPr>
              <a:spcBef>
                <a:spcPts val="1000"/>
              </a:spcBef>
              <a:defRPr sz="2000">
                <a:solidFill>
                  <a:srgbClr val="000000"/>
                </a:solidFill>
                <a:latin typeface="Garamond"/>
              </a:defRPr>
            </a:pPr>
            <a:r>
              <a:rPr lang="en-US" altLang="zh-TW" sz="2400" dirty="0"/>
              <a:t>Principle #6: Markets are usually a good way to organize economic activity</a:t>
            </a:r>
          </a:p>
          <a:p>
            <a:pPr>
              <a:spcBef>
                <a:spcPts val="1000"/>
              </a:spcBef>
              <a:defRPr sz="2000">
                <a:solidFill>
                  <a:srgbClr val="000000"/>
                </a:solidFill>
                <a:latin typeface="Garamond"/>
              </a:defRPr>
            </a:pPr>
            <a:r>
              <a:rPr lang="en-US" altLang="zh-TW" sz="2400" dirty="0"/>
              <a:t>Principle #7: Governments can sometimes improve market outcomes</a:t>
            </a:r>
          </a:p>
          <a:p>
            <a:pPr>
              <a:spcBef>
                <a:spcPts val="1000"/>
              </a:spcBef>
              <a:defRPr sz="2000">
                <a:solidFill>
                  <a:srgbClr val="000000"/>
                </a:solidFill>
                <a:latin typeface="Garamond"/>
              </a:defRPr>
            </a:pPr>
            <a:r>
              <a:rPr lang="en-US" altLang="zh-TW" sz="2400" dirty="0"/>
              <a:t>Principle #8: A country’s standard of living depends on its productivity</a:t>
            </a:r>
          </a:p>
          <a:p>
            <a:pPr>
              <a:spcBef>
                <a:spcPts val="1000"/>
              </a:spcBef>
              <a:defRPr sz="2000">
                <a:solidFill>
                  <a:srgbClr val="000000"/>
                </a:solidFill>
                <a:latin typeface="Garamond"/>
              </a:defRPr>
            </a:pPr>
            <a:r>
              <a:rPr lang="en-US" altLang="zh-TW" sz="2400" dirty="0"/>
              <a:t>Principle #9: Prices rise when the government prints too much money</a:t>
            </a:r>
          </a:p>
          <a:p>
            <a:pPr>
              <a:spcBef>
                <a:spcPts val="1000"/>
              </a:spcBef>
              <a:defRPr sz="2000">
                <a:solidFill>
                  <a:srgbClr val="000000"/>
                </a:solidFill>
                <a:latin typeface="Garamond"/>
              </a:defRPr>
            </a:pPr>
            <a:r>
              <a:rPr lang="en-US" altLang="zh-TW" sz="2400" dirty="0"/>
              <a:t>Principle #10: Society faces a short-run trade-off between inflation and unemployment</a:t>
            </a:r>
          </a:p>
        </p:txBody>
      </p:sp>
      <p:sp>
        <p:nvSpPr>
          <p:cNvPr id="4" name="Rectangle 3">
            <a:extLst>
              <a:ext uri="{FF2B5EF4-FFF2-40B4-BE49-F238E27FC236}">
                <a16:creationId xmlns:a16="http://schemas.microsoft.com/office/drawing/2014/main" id="{E23F4FB1-3F92-A35C-7CFA-22EB17937F8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658C2C-9086-B53B-9822-AA0220C7634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Ten Principles of Economics</a:t>
            </a:r>
          </a:p>
        </p:txBody>
      </p:sp>
      <p:sp>
        <p:nvSpPr>
          <p:cNvPr id="5" name="Rectangle 4">
            <a:extLst>
              <a:ext uri="{FF2B5EF4-FFF2-40B4-BE49-F238E27FC236}">
                <a16:creationId xmlns:a16="http://schemas.microsoft.com/office/drawing/2014/main" id="{48E274D7-4B65-5B06-C0C6-D320BB48F64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E67B5A7-AE3C-5FC4-D2F5-380CC085EAB8}"/>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564F194B-6B7D-CA4A-E8B6-F96689B9BA6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30</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32319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AEFF2-F746-BD8D-D2B8-1FC132FDB0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210A33-223B-9471-CB72-FE8056A1841A}"/>
              </a:ext>
            </a:extLst>
          </p:cNvPr>
          <p:cNvSpPr>
            <a:spLocks noGrp="1"/>
          </p:cNvSpPr>
          <p:nvPr>
            <p:ph idx="1"/>
          </p:nvPr>
        </p:nvSpPr>
        <p:spPr>
          <a:xfrm>
            <a:off x="457199" y="1300900"/>
            <a:ext cx="11189855" cy="5081046"/>
          </a:xfrm>
        </p:spPr>
        <p:txBody>
          <a:bodyPr>
            <a:normAutofit/>
          </a:bodyPr>
          <a:lstStyle/>
          <a:p>
            <a:pPr>
              <a:spcBef>
                <a:spcPts val="1000"/>
              </a:spcBef>
              <a:defRPr sz="2000">
                <a:solidFill>
                  <a:srgbClr val="000000"/>
                </a:solidFill>
                <a:latin typeface="Garamond"/>
              </a:defRPr>
            </a:pPr>
            <a:r>
              <a:rPr lang="en-US" altLang="zh-TW" sz="2400" dirty="0"/>
              <a:t>The first four principles of economics concern how individuals make decisions.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Principle #1: People face trade-offs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Principle #2: The cost of something is what you give up to get it</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Principle #3: Rational people think at the margin</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Principle #4: People respond to incentives</a:t>
            </a:r>
          </a:p>
        </p:txBody>
      </p:sp>
      <p:sp>
        <p:nvSpPr>
          <p:cNvPr id="4" name="Rectangle 3">
            <a:extLst>
              <a:ext uri="{FF2B5EF4-FFF2-40B4-BE49-F238E27FC236}">
                <a16:creationId xmlns:a16="http://schemas.microsoft.com/office/drawing/2014/main" id="{E79AD3B8-B45E-05B3-9C2B-3F6403A041E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533C74-26F7-7CDD-26FA-EAB04FFEBBB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Ten Principles of Economics</a:t>
            </a:r>
          </a:p>
        </p:txBody>
      </p:sp>
      <p:sp>
        <p:nvSpPr>
          <p:cNvPr id="5" name="Rectangle 4">
            <a:extLst>
              <a:ext uri="{FF2B5EF4-FFF2-40B4-BE49-F238E27FC236}">
                <a16:creationId xmlns:a16="http://schemas.microsoft.com/office/drawing/2014/main" id="{4DB585D6-D63B-E9D0-A7AA-4E552DE243C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B6D3F26-0F34-D695-955A-2204DF94C9E0}"/>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87B32C08-BC4A-16B5-BFE5-80E68DB46B1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44966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1314F-88C2-C0E3-FD86-1CB07BC950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E947B7-147A-EA1A-5172-E7D9091419B9}"/>
              </a:ext>
            </a:extLst>
          </p:cNvPr>
          <p:cNvSpPr>
            <a:spLocks noGrp="1"/>
          </p:cNvSpPr>
          <p:nvPr>
            <p:ph idx="1"/>
          </p:nvPr>
        </p:nvSpPr>
        <p:spPr>
          <a:xfrm>
            <a:off x="457199" y="2368204"/>
            <a:ext cx="11189855" cy="3858860"/>
          </a:xfrm>
        </p:spPr>
        <p:txBody>
          <a:bodyPr>
            <a:normAutofit/>
          </a:bodyPr>
          <a:lstStyle/>
          <a:p>
            <a:pPr>
              <a:spcBef>
                <a:spcPts val="576"/>
              </a:spcBef>
              <a:defRPr sz="2000">
                <a:solidFill>
                  <a:srgbClr val="000000"/>
                </a:solidFill>
                <a:latin typeface="Garamond"/>
              </a:defRPr>
            </a:pPr>
            <a:r>
              <a:rPr lang="en-US" altLang="zh-TW" sz="2400" dirty="0"/>
              <a:t>Due to scarcity, we usually trade of one goal in the expense of another goal.</a:t>
            </a:r>
          </a:p>
          <a:p>
            <a:pPr marL="1371600" lvl="3" indent="0">
              <a:spcBef>
                <a:spcPts val="576"/>
              </a:spcBef>
              <a:buNone/>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Some people choose to volunteer for extra shifts on their job.</a:t>
            </a:r>
          </a:p>
          <a:p>
            <a:pPr lvl="1">
              <a:spcBef>
                <a:spcPts val="576"/>
              </a:spcBef>
              <a:defRPr sz="2000">
                <a:solidFill>
                  <a:srgbClr val="000000"/>
                </a:solidFill>
                <a:latin typeface="Garamond"/>
              </a:defRPr>
            </a:pPr>
            <a:r>
              <a:rPr lang="en-US" altLang="zh-TW" sz="2000" dirty="0"/>
              <a:t>Gain: Higher level of income.</a:t>
            </a:r>
          </a:p>
          <a:p>
            <a:pPr lvl="1">
              <a:spcBef>
                <a:spcPts val="576"/>
              </a:spcBef>
              <a:defRPr sz="2000">
                <a:solidFill>
                  <a:srgbClr val="000000"/>
                </a:solidFill>
                <a:latin typeface="Garamond"/>
              </a:defRPr>
            </a:pPr>
            <a:r>
              <a:rPr lang="en-US" altLang="zh-TW" sz="2000" dirty="0"/>
              <a:t>Lose: Less time to spend with friends and family.</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Some people choose to invest a greater proportion of their income for retirement.</a:t>
            </a:r>
          </a:p>
          <a:p>
            <a:pPr lvl="1">
              <a:spcBef>
                <a:spcPts val="576"/>
              </a:spcBef>
              <a:defRPr sz="2000">
                <a:solidFill>
                  <a:srgbClr val="000000"/>
                </a:solidFill>
                <a:latin typeface="Garamond"/>
              </a:defRPr>
            </a:pPr>
            <a:r>
              <a:rPr lang="en-US" altLang="zh-TW" sz="2000" dirty="0"/>
              <a:t>Gain: Earlier retirement, or more income in retirement.</a:t>
            </a:r>
          </a:p>
          <a:p>
            <a:pPr lvl="1">
              <a:spcBef>
                <a:spcPts val="576"/>
              </a:spcBef>
              <a:defRPr sz="2000">
                <a:solidFill>
                  <a:srgbClr val="000000"/>
                </a:solidFill>
                <a:latin typeface="Garamond"/>
              </a:defRPr>
            </a:pPr>
            <a:r>
              <a:rPr lang="en-US" altLang="zh-TW" sz="2000" dirty="0"/>
              <a:t>Lose: The ability to spend more money on things while they are younger.</a:t>
            </a:r>
          </a:p>
          <a:p>
            <a:pPr>
              <a:spcBef>
                <a:spcPts val="576"/>
              </a:spcBef>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CEA47D11-99FA-E4DA-8945-5464611E5D6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33AC32-8E4B-D7DE-ACF1-BFFD6656E88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Principle #1: People face trade-offs</a:t>
            </a:r>
          </a:p>
        </p:txBody>
      </p:sp>
      <p:sp>
        <p:nvSpPr>
          <p:cNvPr id="5" name="Rectangle 4">
            <a:extLst>
              <a:ext uri="{FF2B5EF4-FFF2-40B4-BE49-F238E27FC236}">
                <a16:creationId xmlns:a16="http://schemas.microsoft.com/office/drawing/2014/main" id="{DE6C05CF-4899-EDF2-2063-E1E2745FF4A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2C786C4-8E7E-5055-2FE5-4C587E4D0049}"/>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88A48821-85DD-64EE-2C43-496D05ACF22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a:t>
            </a:fld>
            <a:r>
              <a:rPr lang="en-US" b="1" dirty="0">
                <a:solidFill>
                  <a:schemeClr val="bg1"/>
                </a:solidFill>
                <a:latin typeface="Garamond" panose="02020404030301010803" pitchFamily="18" charset="0"/>
              </a:rPr>
              <a:t> </a:t>
            </a:r>
          </a:p>
        </p:txBody>
      </p:sp>
      <p:sp>
        <p:nvSpPr>
          <p:cNvPr id="9" name="Rectangle: Rounded Corners 8">
            <a:extLst>
              <a:ext uri="{FF2B5EF4-FFF2-40B4-BE49-F238E27FC236}">
                <a16:creationId xmlns:a16="http://schemas.microsoft.com/office/drawing/2014/main" id="{81140D3F-860A-A2EF-4B54-67E080156BCC}"/>
              </a:ext>
            </a:extLst>
          </p:cNvPr>
          <p:cNvSpPr/>
          <p:nvPr/>
        </p:nvSpPr>
        <p:spPr>
          <a:xfrm>
            <a:off x="457200" y="1225296"/>
            <a:ext cx="11189854" cy="841248"/>
          </a:xfrm>
          <a:prstGeom prst="roundRect">
            <a:avLst/>
          </a:prstGeom>
          <a:solidFill>
            <a:srgbClr val="771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Garamond"/>
                <a:ea typeface="+mj-ea"/>
                <a:cs typeface="+mj-cs"/>
              </a:rPr>
              <a:t>“To obtain one thing, one must give up another thing.”</a:t>
            </a:r>
          </a:p>
        </p:txBody>
      </p:sp>
    </p:spTree>
    <p:extLst>
      <p:ext uri="{BB962C8B-B14F-4D97-AF65-F5344CB8AC3E}">
        <p14:creationId xmlns:p14="http://schemas.microsoft.com/office/powerpoint/2010/main" val="321148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7E4D4-6AF1-3A6E-2EB3-571DFED3795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9FC0B-8A2A-3B25-065C-37378280155F}"/>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sz="2400" dirty="0"/>
              <a:t>The collection of people, society, also faces similar trade-offs.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 society may devote resources to managing pollution levels.</a:t>
            </a:r>
          </a:p>
          <a:p>
            <a:pPr lvl="1">
              <a:defRPr sz="2000">
                <a:solidFill>
                  <a:srgbClr val="000000"/>
                </a:solidFill>
                <a:latin typeface="Garamond"/>
              </a:defRPr>
            </a:pPr>
            <a:r>
              <a:rPr lang="en-US" altLang="zh-TW" sz="2000" dirty="0"/>
              <a:t>Gain: A cleaner environment leading to improved health of its people.</a:t>
            </a:r>
          </a:p>
          <a:p>
            <a:pPr lvl="1">
              <a:defRPr sz="2000">
                <a:solidFill>
                  <a:srgbClr val="000000"/>
                </a:solidFill>
                <a:latin typeface="Garamond"/>
              </a:defRPr>
            </a:pPr>
            <a:r>
              <a:rPr lang="en-US" altLang="zh-TW" sz="2000" dirty="0"/>
              <a:t>Loss: A greater cost of running certain businesses.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 society may increase spending on public transportation.</a:t>
            </a:r>
          </a:p>
          <a:p>
            <a:pPr lvl="1">
              <a:defRPr sz="2000">
                <a:solidFill>
                  <a:srgbClr val="000000"/>
                </a:solidFill>
                <a:latin typeface="Garamond"/>
              </a:defRPr>
            </a:pPr>
            <a:r>
              <a:rPr lang="en-US" altLang="zh-TW" sz="2000" dirty="0"/>
              <a:t>Gain: Less cars on the street leading to less accidents and lower levels of pollution.</a:t>
            </a:r>
          </a:p>
          <a:p>
            <a:pPr lvl="1">
              <a:defRPr sz="2000">
                <a:solidFill>
                  <a:srgbClr val="000000"/>
                </a:solidFill>
                <a:latin typeface="Garamond"/>
              </a:defRPr>
            </a:pPr>
            <a:r>
              <a:rPr lang="en-US" altLang="zh-TW" sz="2000" dirty="0"/>
              <a:t>Loss: Loss of public funds in other sectors such as healthcare, education, etc.</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Question: Efficiency and Equality, is there a trade-off?</a:t>
            </a:r>
          </a:p>
          <a:p>
            <a:pPr lvl="1">
              <a:defRPr sz="2000">
                <a:solidFill>
                  <a:srgbClr val="000000"/>
                </a:solidFill>
                <a:latin typeface="Garamond"/>
              </a:defRPr>
            </a:pPr>
            <a:r>
              <a:rPr lang="en-US" altLang="zh-TW" sz="2000" dirty="0"/>
              <a:t>Efficiency: Gaining maximum benefits from the scarce resources.</a:t>
            </a:r>
          </a:p>
          <a:p>
            <a:pPr lvl="1">
              <a:defRPr sz="2000">
                <a:solidFill>
                  <a:srgbClr val="000000"/>
                </a:solidFill>
                <a:latin typeface="Garamond"/>
              </a:defRPr>
            </a:pPr>
            <a:r>
              <a:rPr lang="en-US" altLang="zh-TW" sz="2000" dirty="0"/>
              <a:t>Equality: Distributing prosperity uniformly among the people.</a:t>
            </a:r>
          </a:p>
        </p:txBody>
      </p:sp>
      <p:sp>
        <p:nvSpPr>
          <p:cNvPr id="4" name="Rectangle 3">
            <a:extLst>
              <a:ext uri="{FF2B5EF4-FFF2-40B4-BE49-F238E27FC236}">
                <a16:creationId xmlns:a16="http://schemas.microsoft.com/office/drawing/2014/main" id="{9FDA6973-8BB9-DF93-3D51-A0424DAB4EF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A7BF7-F576-356E-9C78-5C98EAD725F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Principle #1: People face trade-offs</a:t>
            </a:r>
          </a:p>
        </p:txBody>
      </p:sp>
      <p:sp>
        <p:nvSpPr>
          <p:cNvPr id="5" name="Rectangle 4">
            <a:extLst>
              <a:ext uri="{FF2B5EF4-FFF2-40B4-BE49-F238E27FC236}">
                <a16:creationId xmlns:a16="http://schemas.microsoft.com/office/drawing/2014/main" id="{63251002-FE4A-67DF-836E-365D7ED3836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3C2612B-5D3F-D98E-C7A5-4E11ECFA8FAD}"/>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908A1EE6-DAE5-9A26-0992-0D47EF285B7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06410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87D58-6784-3807-7D41-9039470E5C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D9CBCE-BE2A-1871-5551-B2CB16C8D38C}"/>
              </a:ext>
            </a:extLst>
          </p:cNvPr>
          <p:cNvSpPr>
            <a:spLocks noGrp="1"/>
          </p:cNvSpPr>
          <p:nvPr>
            <p:ph idx="1"/>
          </p:nvPr>
        </p:nvSpPr>
        <p:spPr>
          <a:xfrm>
            <a:off x="457199" y="2368204"/>
            <a:ext cx="11189855" cy="3858860"/>
          </a:xfrm>
        </p:spPr>
        <p:txBody>
          <a:bodyPr>
            <a:normAutofit/>
          </a:bodyPr>
          <a:lstStyle/>
          <a:p>
            <a:pPr>
              <a:spcBef>
                <a:spcPts val="576"/>
              </a:spcBef>
              <a:defRPr sz="2000">
                <a:solidFill>
                  <a:srgbClr val="000000"/>
                </a:solidFill>
                <a:latin typeface="Garamond"/>
              </a:defRPr>
            </a:pPr>
            <a:r>
              <a:rPr lang="en-US" altLang="zh-TW" sz="2400" dirty="0"/>
              <a:t>When making decisions, we compare the costs and benefits or alternatives.</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So, we must fully understand both the cost and benefits of any option.</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In our daily conversations, </a:t>
            </a:r>
            <a:r>
              <a:rPr lang="en-US" altLang="zh-TW" sz="2400" i="1" dirty="0"/>
              <a:t>cost</a:t>
            </a:r>
            <a:r>
              <a:rPr lang="en-US" altLang="zh-TW" sz="2400" dirty="0"/>
              <a:t> usually means the </a:t>
            </a:r>
            <a:r>
              <a:rPr lang="en-US" altLang="zh-TW" sz="2400" i="1" dirty="0"/>
              <a:t>sticker price</a:t>
            </a:r>
            <a:r>
              <a:rPr lang="en-US" altLang="zh-TW" sz="2400" dirty="0"/>
              <a:t> of an option.</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When economists say </a:t>
            </a:r>
            <a:r>
              <a:rPr lang="en-US" altLang="zh-TW" sz="2400" i="1" dirty="0"/>
              <a:t>cost</a:t>
            </a:r>
            <a:r>
              <a:rPr lang="en-US" altLang="zh-TW" sz="2400" dirty="0"/>
              <a:t>, it almost always refer to </a:t>
            </a:r>
            <a:r>
              <a:rPr lang="en-US" altLang="zh-TW" sz="2400" i="1" dirty="0"/>
              <a:t>opportunity cost</a:t>
            </a:r>
            <a:r>
              <a:rPr lang="en-US" altLang="zh-TW" sz="2400" dirty="0"/>
              <a:t>.</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Opportunity Cost: The value of the best alternative forgone.</a:t>
            </a:r>
          </a:p>
          <a:p>
            <a:pPr lvl="3">
              <a:spcBef>
                <a:spcPts val="576"/>
              </a:spcBef>
              <a:defRPr sz="2000">
                <a:solidFill>
                  <a:srgbClr val="000000"/>
                </a:solidFill>
                <a:latin typeface="Garamond"/>
              </a:defRPr>
            </a:pPr>
            <a:endParaRPr lang="en-US" altLang="zh-TW" sz="1200" dirty="0"/>
          </a:p>
          <a:p>
            <a:pPr marL="1371600" lvl="3" indent="0">
              <a:spcBef>
                <a:spcPts val="576"/>
              </a:spcBef>
              <a:buNone/>
              <a:defRPr sz="2000">
                <a:solidFill>
                  <a:srgbClr val="000000"/>
                </a:solidFill>
                <a:latin typeface="Garamond"/>
              </a:defRPr>
            </a:pPr>
            <a:endParaRPr lang="en-US" altLang="zh-TW" sz="1200" dirty="0"/>
          </a:p>
        </p:txBody>
      </p:sp>
      <p:sp>
        <p:nvSpPr>
          <p:cNvPr id="4" name="Rectangle 3">
            <a:extLst>
              <a:ext uri="{FF2B5EF4-FFF2-40B4-BE49-F238E27FC236}">
                <a16:creationId xmlns:a16="http://schemas.microsoft.com/office/drawing/2014/main" id="{5E3A38C1-1472-EEEC-D175-CA305AA0626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956BB3-03CD-0693-2888-9A77C3378A04}"/>
              </a:ext>
            </a:extLst>
          </p:cNvPr>
          <p:cNvSpPr>
            <a:spLocks noGrp="1"/>
          </p:cNvSpPr>
          <p:nvPr>
            <p:ph type="title"/>
          </p:nvPr>
        </p:nvSpPr>
        <p:spPr>
          <a:xfrm>
            <a:off x="0" y="0"/>
            <a:ext cx="12188825" cy="923636"/>
          </a:xfrm>
        </p:spPr>
        <p:txBody>
          <a:bodyPr>
            <a:normAutofit fontScale="90000"/>
          </a:bodyPr>
          <a:lstStyle/>
          <a:p>
            <a:pPr algn="l">
              <a:defRPr sz="4000" b="1">
                <a:solidFill>
                  <a:srgbClr val="FDB913"/>
                </a:solidFill>
                <a:latin typeface="Garamond"/>
              </a:defRPr>
            </a:pPr>
            <a:r>
              <a:rPr lang="en-US" sz="4000" dirty="0">
                <a:solidFill>
                  <a:schemeClr val="bg1"/>
                </a:solidFill>
              </a:rPr>
              <a:t>  </a:t>
            </a:r>
            <a:r>
              <a:rPr lang="en-US" sz="3700" dirty="0">
                <a:solidFill>
                  <a:schemeClr val="bg1"/>
                </a:solidFill>
              </a:rPr>
              <a:t>Principle #2: The cost of something is what you give up to get it</a:t>
            </a:r>
          </a:p>
        </p:txBody>
      </p:sp>
      <p:sp>
        <p:nvSpPr>
          <p:cNvPr id="5" name="Rectangle 4">
            <a:extLst>
              <a:ext uri="{FF2B5EF4-FFF2-40B4-BE49-F238E27FC236}">
                <a16:creationId xmlns:a16="http://schemas.microsoft.com/office/drawing/2014/main" id="{0F5FD066-B8B8-1BE3-A7DB-DE60E6FF049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EF87F70-79EA-6019-4341-B8D1B42C514E}"/>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CD1BFAA6-9E11-506F-B45A-E4D36B8F0D9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a:t>
            </a:fld>
            <a:r>
              <a:rPr lang="en-US" b="1" dirty="0">
                <a:solidFill>
                  <a:schemeClr val="bg1"/>
                </a:solidFill>
                <a:latin typeface="Garamond" panose="02020404030301010803" pitchFamily="18" charset="0"/>
              </a:rPr>
              <a:t> </a:t>
            </a:r>
          </a:p>
        </p:txBody>
      </p:sp>
      <p:sp>
        <p:nvSpPr>
          <p:cNvPr id="9" name="Rectangle: Rounded Corners 8">
            <a:extLst>
              <a:ext uri="{FF2B5EF4-FFF2-40B4-BE49-F238E27FC236}">
                <a16:creationId xmlns:a16="http://schemas.microsoft.com/office/drawing/2014/main" id="{3371BD6F-53F7-BEB9-182A-5251B526FF64}"/>
              </a:ext>
            </a:extLst>
          </p:cNvPr>
          <p:cNvSpPr/>
          <p:nvPr/>
        </p:nvSpPr>
        <p:spPr>
          <a:xfrm>
            <a:off x="457200" y="1225296"/>
            <a:ext cx="11189854" cy="841248"/>
          </a:xfrm>
          <a:prstGeom prst="roundRect">
            <a:avLst/>
          </a:prstGeom>
          <a:solidFill>
            <a:srgbClr val="771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Garamond"/>
                <a:ea typeface="+mj-ea"/>
                <a:cs typeface="+mj-cs"/>
              </a:rPr>
              <a:t>“Opportunity Cost”</a:t>
            </a:r>
          </a:p>
        </p:txBody>
      </p:sp>
    </p:spTree>
    <p:extLst>
      <p:ext uri="{BB962C8B-B14F-4D97-AF65-F5344CB8AC3E}">
        <p14:creationId xmlns:p14="http://schemas.microsoft.com/office/powerpoint/2010/main" val="198272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F0526-ED42-9797-312C-3E0E503798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106CD7-83FE-34BA-65F1-ACE484F6B922}"/>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sz="2400" dirty="0"/>
              <a:t>What is the opportunity cost of going to a concert?</a:t>
            </a:r>
          </a:p>
          <a:p>
            <a:pPr lvl="1">
              <a:defRPr sz="2000">
                <a:solidFill>
                  <a:srgbClr val="000000"/>
                </a:solidFill>
                <a:latin typeface="Garamond"/>
              </a:defRPr>
            </a:pPr>
            <a:r>
              <a:rPr lang="en-US" sz="2000" dirty="0"/>
              <a:t>The monetary cost of the ticket, AND</a:t>
            </a:r>
          </a:p>
          <a:p>
            <a:pPr lvl="1">
              <a:defRPr sz="2000">
                <a:solidFill>
                  <a:srgbClr val="000000"/>
                </a:solidFill>
                <a:latin typeface="Garamond"/>
              </a:defRPr>
            </a:pPr>
            <a:r>
              <a:rPr lang="en-US" sz="2000" dirty="0"/>
              <a:t>The value of your time spent at the concert.</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What is the opportunity cost of attending college?</a:t>
            </a:r>
          </a:p>
          <a:p>
            <a:pPr lvl="1">
              <a:defRPr sz="2000">
                <a:solidFill>
                  <a:srgbClr val="000000"/>
                </a:solidFill>
                <a:latin typeface="Garamond"/>
              </a:defRPr>
            </a:pPr>
            <a:r>
              <a:rPr lang="en-US" sz="2000" dirty="0"/>
              <a:t>Tuition, cost of textbooks, registration and parking fees, AND</a:t>
            </a:r>
          </a:p>
          <a:p>
            <a:pPr lvl="1">
              <a:defRPr sz="2000">
                <a:solidFill>
                  <a:srgbClr val="000000"/>
                </a:solidFill>
                <a:latin typeface="Garamond"/>
              </a:defRPr>
            </a:pPr>
            <a:r>
              <a:rPr lang="en-US" sz="2000" dirty="0"/>
              <a:t>Room and board may or may not be included, AND</a:t>
            </a:r>
          </a:p>
          <a:p>
            <a:pPr lvl="1">
              <a:defRPr sz="2000">
                <a:solidFill>
                  <a:srgbClr val="000000"/>
                </a:solidFill>
                <a:latin typeface="Garamond"/>
              </a:defRPr>
            </a:pPr>
            <a:r>
              <a:rPr lang="en-US" sz="2000" dirty="0"/>
              <a:t>Forgone earnings</a:t>
            </a:r>
            <a:endParaRPr lang="en-US" sz="1200" dirty="0"/>
          </a:p>
          <a:p>
            <a:pPr lvl="3">
              <a:defRPr sz="2000">
                <a:solidFill>
                  <a:srgbClr val="000000"/>
                </a:solidFill>
                <a:latin typeface="Garamond"/>
              </a:defRPr>
            </a:pPr>
            <a:endParaRPr lang="en-US" sz="1200" dirty="0"/>
          </a:p>
          <a:p>
            <a:pPr>
              <a:spcBef>
                <a:spcPts val="576"/>
              </a:spcBef>
              <a:defRPr sz="2000">
                <a:solidFill>
                  <a:srgbClr val="000000"/>
                </a:solidFill>
                <a:latin typeface="Garamond"/>
              </a:defRPr>
            </a:pPr>
            <a:r>
              <a:rPr lang="en-US" altLang="zh-TW" sz="2400" dirty="0"/>
              <a:t>Compare these two well-known (maybe) phrases:</a:t>
            </a:r>
          </a:p>
          <a:p>
            <a:pPr lvl="1">
              <a:spcBef>
                <a:spcPts val="576"/>
              </a:spcBef>
              <a:defRPr sz="2000">
                <a:solidFill>
                  <a:srgbClr val="000000"/>
                </a:solidFill>
                <a:latin typeface="Garamond"/>
              </a:defRPr>
            </a:pPr>
            <a:r>
              <a:rPr lang="en-US" altLang="zh-TW" sz="2000" dirty="0"/>
              <a:t>“There is no such thing as a free lunch.”</a:t>
            </a:r>
          </a:p>
          <a:p>
            <a:pPr lvl="1">
              <a:spcBef>
                <a:spcPts val="576"/>
              </a:spcBef>
              <a:defRPr sz="2000">
                <a:solidFill>
                  <a:srgbClr val="000000"/>
                </a:solidFill>
                <a:latin typeface="Garamond"/>
              </a:defRPr>
            </a:pPr>
            <a:r>
              <a:rPr lang="en-US" altLang="zh-TW" sz="2000" dirty="0"/>
              <a:t>“The best things in life are free.”</a:t>
            </a:r>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46B1EDA7-9FE2-F10D-1219-AD92A15E5BB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6811CF-D5F9-C646-51B9-0471CAD7E74C}"/>
              </a:ext>
            </a:extLst>
          </p:cNvPr>
          <p:cNvSpPr>
            <a:spLocks noGrp="1"/>
          </p:cNvSpPr>
          <p:nvPr>
            <p:ph type="title"/>
          </p:nvPr>
        </p:nvSpPr>
        <p:spPr>
          <a:xfrm>
            <a:off x="0" y="0"/>
            <a:ext cx="12188825" cy="923636"/>
          </a:xfrm>
        </p:spPr>
        <p:txBody>
          <a:bodyPr>
            <a:normAutofit fontScale="90000"/>
          </a:bodyPr>
          <a:lstStyle/>
          <a:p>
            <a:pPr algn="l">
              <a:defRPr sz="4000" b="1">
                <a:solidFill>
                  <a:srgbClr val="FDB913"/>
                </a:solidFill>
                <a:latin typeface="Garamond"/>
              </a:defRPr>
            </a:pPr>
            <a:r>
              <a:rPr lang="en-US" sz="4000" dirty="0">
                <a:solidFill>
                  <a:schemeClr val="bg1"/>
                </a:solidFill>
              </a:rPr>
              <a:t>  </a:t>
            </a:r>
            <a:r>
              <a:rPr lang="en-US" sz="3700" dirty="0">
                <a:solidFill>
                  <a:schemeClr val="bg1"/>
                </a:solidFill>
              </a:rPr>
              <a:t>Principle #2: The cost of something is what you give up to get it</a:t>
            </a:r>
          </a:p>
        </p:txBody>
      </p:sp>
      <p:sp>
        <p:nvSpPr>
          <p:cNvPr id="5" name="Rectangle 4">
            <a:extLst>
              <a:ext uri="{FF2B5EF4-FFF2-40B4-BE49-F238E27FC236}">
                <a16:creationId xmlns:a16="http://schemas.microsoft.com/office/drawing/2014/main" id="{A1596273-1AA6-8178-B495-9C77F36B1FC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4BAFFF6-8576-2B13-7786-866DB4032342}"/>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078BE733-548D-0D76-AA6E-86931C84855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40465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EE4C0-541E-B450-9E40-C4351C274C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E7F96-89D9-9D78-E4A6-CA1E557C95D7}"/>
              </a:ext>
            </a:extLst>
          </p:cNvPr>
          <p:cNvSpPr>
            <a:spLocks noGrp="1"/>
          </p:cNvSpPr>
          <p:nvPr>
            <p:ph idx="1"/>
          </p:nvPr>
        </p:nvSpPr>
        <p:spPr>
          <a:xfrm>
            <a:off x="457199" y="2368204"/>
            <a:ext cx="11189855" cy="3858860"/>
          </a:xfrm>
        </p:spPr>
        <p:txBody>
          <a:bodyPr>
            <a:normAutofit/>
          </a:bodyPr>
          <a:lstStyle/>
          <a:p>
            <a:pPr>
              <a:spcBef>
                <a:spcPts val="576"/>
              </a:spcBef>
              <a:defRPr sz="2000">
                <a:solidFill>
                  <a:srgbClr val="000000"/>
                </a:solidFill>
                <a:latin typeface="Garamond"/>
              </a:defRPr>
            </a:pPr>
            <a:r>
              <a:rPr lang="en-US" altLang="zh-TW" sz="2400" dirty="0"/>
              <a:t>Rational people systematically do the best they can to achieve their goals, given all available opportunities.</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 term </a:t>
            </a:r>
            <a:r>
              <a:rPr lang="en-US" altLang="zh-TW" sz="2400" i="1" dirty="0"/>
              <a:t>marginal</a:t>
            </a:r>
            <a:r>
              <a:rPr lang="en-US" altLang="zh-TW" sz="2400" dirty="0"/>
              <a:t> can be understood to mean small and incremental.</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Marginal Benefit: The benefit from adding one more unit of something.</a:t>
            </a:r>
          </a:p>
          <a:p>
            <a:pPr lvl="1">
              <a:spcBef>
                <a:spcPts val="576"/>
              </a:spcBef>
              <a:defRPr sz="2000">
                <a:solidFill>
                  <a:srgbClr val="000000"/>
                </a:solidFill>
                <a:latin typeface="Garamond"/>
              </a:defRPr>
            </a:pPr>
            <a:r>
              <a:rPr lang="en-US" altLang="zh-TW" sz="2000" dirty="0"/>
              <a:t>How much extra happiness do I get from drinking another sip of coffee?</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Marginal Cost: The cost of adding one more unit of something.</a:t>
            </a:r>
          </a:p>
          <a:p>
            <a:pPr lvl="1">
              <a:spcBef>
                <a:spcPts val="576"/>
              </a:spcBef>
              <a:defRPr sz="2000">
                <a:solidFill>
                  <a:srgbClr val="000000"/>
                </a:solidFill>
                <a:latin typeface="Garamond"/>
              </a:defRPr>
            </a:pPr>
            <a:r>
              <a:rPr lang="en-US" altLang="zh-TW" sz="2000" dirty="0"/>
              <a:t>How much extra does it cost (opportunity cost!) to spend another hour partying?</a:t>
            </a:r>
          </a:p>
        </p:txBody>
      </p:sp>
      <p:sp>
        <p:nvSpPr>
          <p:cNvPr id="4" name="Rectangle 3">
            <a:extLst>
              <a:ext uri="{FF2B5EF4-FFF2-40B4-BE49-F238E27FC236}">
                <a16:creationId xmlns:a16="http://schemas.microsoft.com/office/drawing/2014/main" id="{AD509616-05B5-543B-9CE1-30F4004A3AC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439E03-01E3-E99E-EBAA-57265E1202A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Principle #3: Rational people think at the margin</a:t>
            </a:r>
          </a:p>
        </p:txBody>
      </p:sp>
      <p:sp>
        <p:nvSpPr>
          <p:cNvPr id="5" name="Rectangle 4">
            <a:extLst>
              <a:ext uri="{FF2B5EF4-FFF2-40B4-BE49-F238E27FC236}">
                <a16:creationId xmlns:a16="http://schemas.microsoft.com/office/drawing/2014/main" id="{300DB1F3-A4D5-6BBA-726D-B1AC974CEBB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5FA6D19-75F7-C6DF-4253-307D79EBF9C6}"/>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E4C27921-CA21-5B8A-E19A-6078FE18AC5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9</a:t>
            </a:fld>
            <a:r>
              <a:rPr lang="en-US" b="1" dirty="0">
                <a:solidFill>
                  <a:schemeClr val="bg1"/>
                </a:solidFill>
                <a:latin typeface="Garamond" panose="02020404030301010803" pitchFamily="18" charset="0"/>
              </a:rPr>
              <a:t> </a:t>
            </a:r>
          </a:p>
        </p:txBody>
      </p:sp>
      <p:sp>
        <p:nvSpPr>
          <p:cNvPr id="9" name="Rectangle: Rounded Corners 8">
            <a:extLst>
              <a:ext uri="{FF2B5EF4-FFF2-40B4-BE49-F238E27FC236}">
                <a16:creationId xmlns:a16="http://schemas.microsoft.com/office/drawing/2014/main" id="{FA408C18-B51F-423A-74E5-E0C6594D9E34}"/>
              </a:ext>
            </a:extLst>
          </p:cNvPr>
          <p:cNvSpPr/>
          <p:nvPr/>
        </p:nvSpPr>
        <p:spPr>
          <a:xfrm>
            <a:off x="457200" y="1225296"/>
            <a:ext cx="11189854" cy="841248"/>
          </a:xfrm>
          <a:prstGeom prst="roundRect">
            <a:avLst/>
          </a:prstGeom>
          <a:solidFill>
            <a:srgbClr val="771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Garamond"/>
                <a:ea typeface="+mj-ea"/>
                <a:cs typeface="+mj-cs"/>
              </a:rPr>
              <a:t>“We evaluate the costs and benefits of marginal changes.”</a:t>
            </a:r>
          </a:p>
        </p:txBody>
      </p:sp>
    </p:spTree>
    <p:extLst>
      <p:ext uri="{BB962C8B-B14F-4D97-AF65-F5344CB8AC3E}">
        <p14:creationId xmlns:p14="http://schemas.microsoft.com/office/powerpoint/2010/main" val="310690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3991</TotalTime>
  <Words>2934</Words>
  <Application>Microsoft Office PowerPoint</Application>
  <PresentationFormat>Custom</PresentationFormat>
  <Paragraphs>341</Paragraphs>
  <Slides>30</Slides>
  <Notes>15</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vt:lpstr>
      <vt:lpstr>Arial</vt:lpstr>
      <vt:lpstr>Calibri</vt:lpstr>
      <vt:lpstr>Garamond</vt:lpstr>
      <vt:lpstr>Office Theme</vt:lpstr>
      <vt:lpstr>PowerPoint Presentation</vt:lpstr>
      <vt:lpstr>  Recap</vt:lpstr>
      <vt:lpstr>PowerPoint Presentation</vt:lpstr>
      <vt:lpstr>  The Ten Principles of Economics</vt:lpstr>
      <vt:lpstr>  Principle #1: People face trade-offs</vt:lpstr>
      <vt:lpstr>  Principle #1: People face trade-offs</vt:lpstr>
      <vt:lpstr>  Principle #2: The cost of something is what you give up to get it</vt:lpstr>
      <vt:lpstr>  Principle #2: The cost of something is what you give up to get it</vt:lpstr>
      <vt:lpstr>  Principle #3: Rational people think at the margin</vt:lpstr>
      <vt:lpstr>  Principle #3: Rational people think at the margin</vt:lpstr>
      <vt:lpstr>  Principle #3: Rational people think at the margin</vt:lpstr>
      <vt:lpstr>  Principle #4: People respond to incentives</vt:lpstr>
      <vt:lpstr>  Principle #4: People respond to incentives</vt:lpstr>
      <vt:lpstr>  The Ten Principles of Economics</vt:lpstr>
      <vt:lpstr>  How To Make Everything. (2015, Sep 15). How to Make a $1500 Sandwich in Only    6 Months [Video]. YouTube. https://youtu.be/URvWSsAgtJE?si=OMIgPE25b-fw9pgO</vt:lpstr>
      <vt:lpstr>  Principle #5: Trade can make everyone better off</vt:lpstr>
      <vt:lpstr>  Principle #6: Markets are usually a good way to organize economic activity</vt:lpstr>
      <vt:lpstr>  Principle #6: Markets are usually a good way to organize economic activity</vt:lpstr>
      <vt:lpstr>  FORA.tv. (2010, Mar 8). Joseph Stiglitz: Smith's "Invisible Hand" a Myth? [Video].    YouTube. https://youtu.be/9qjvwQrZmpk?si=IkfACfDDyOw1xgFF</vt:lpstr>
      <vt:lpstr>  Principle #7: Governments can sometimes improve market outcomes</vt:lpstr>
      <vt:lpstr>  Principle #7: Governments can sometimes improve market outcomes</vt:lpstr>
      <vt:lpstr>  Principle #7: Governments can sometimes improve market outcomes</vt:lpstr>
      <vt:lpstr>  The Ten Principles of Economics</vt:lpstr>
      <vt:lpstr>  Principle #8: A country’s standard of living depends on its productivity</vt:lpstr>
      <vt:lpstr>  Principle #8: A country’s standard of living depends on its productivity</vt:lpstr>
      <vt:lpstr>  Principle #8: A country’s standard of living depends on its productivity</vt:lpstr>
      <vt:lpstr>  Principle #9: Prices rise when the government prints too much money</vt:lpstr>
      <vt:lpstr>  A long, long time ago. (2022, Jan 9). 1923: Hyperinflation | GCSE History | Weimar   Germany [Video]. YouTube. https://youtu.be/O2CIeNANQMM?si=PacreIw3jb5PAZ0i</vt:lpstr>
      <vt:lpstr>  Principle #10: Society faces a short-run trade-off between inflation and unemployment</vt:lpstr>
      <vt:lpstr>  The Ten Principles of Economics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Brian Park</dc:creator>
  <cp:keywords/>
  <dc:description>generated using python-pptx</dc:description>
  <cp:lastModifiedBy>Brian Park</cp:lastModifiedBy>
  <cp:revision>58</cp:revision>
  <dcterms:created xsi:type="dcterms:W3CDTF">2013-01-27T09:14:16Z</dcterms:created>
  <dcterms:modified xsi:type="dcterms:W3CDTF">2025-09-19T16:15:04Z</dcterms:modified>
  <cp:category/>
</cp:coreProperties>
</file>